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7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arina Dornieden" initials="CD" lastIdx="2" clrIdx="0">
    <p:extLst>
      <p:ext uri="{19B8F6BF-5375-455C-9EA6-DF929625EA0E}">
        <p15:presenceInfo xmlns:p15="http://schemas.microsoft.com/office/powerpoint/2012/main" userId="cfa597d53115c4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3537" autoAdjust="0"/>
  </p:normalViewPr>
  <p:slideViewPr>
    <p:cSldViewPr snapToGrid="0">
      <p:cViewPr>
        <p:scale>
          <a:sx n="75" d="100"/>
          <a:sy n="75" d="100"/>
        </p:scale>
        <p:origin x="8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7689-2090-4361-9449-E7177517FC60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10A32-0872-4BBD-B41B-DB6125E4AB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59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499"/>
            </a:lvl2pPr>
            <a:lvl3pPr marL="685771" indent="0" algn="ctr">
              <a:buNone/>
              <a:defRPr sz="1351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200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2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20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7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3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3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86" indent="0">
              <a:buNone/>
              <a:defRPr sz="2100"/>
            </a:lvl2pPr>
            <a:lvl3pPr marL="685771" indent="0">
              <a:buNone/>
              <a:defRPr sz="1800"/>
            </a:lvl3pPr>
            <a:lvl4pPr marL="1028657" indent="0">
              <a:buNone/>
              <a:defRPr sz="1499"/>
            </a:lvl4pPr>
            <a:lvl5pPr marL="1371543" indent="0">
              <a:buNone/>
              <a:defRPr sz="1499"/>
            </a:lvl5pPr>
            <a:lvl6pPr marL="1714428" indent="0">
              <a:buNone/>
              <a:defRPr sz="1499"/>
            </a:lvl6pPr>
            <a:lvl7pPr marL="2057314" indent="0">
              <a:buNone/>
              <a:defRPr sz="1499"/>
            </a:lvl7pPr>
            <a:lvl8pPr marL="2400200" indent="0">
              <a:buNone/>
              <a:defRPr sz="1499"/>
            </a:lvl8pPr>
            <a:lvl9pPr marL="2743085" indent="0">
              <a:buNone/>
              <a:defRPr sz="149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6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6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1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D8DEE6E7-8AD3-4485-A024-BA6CEC24C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03510"/>
              </p:ext>
            </p:extLst>
          </p:nvPr>
        </p:nvGraphicFramePr>
        <p:xfrm>
          <a:off x="348828" y="875981"/>
          <a:ext cx="6111915" cy="8626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7772">
                  <a:extLst>
                    <a:ext uri="{9D8B030D-6E8A-4147-A177-3AD203B41FA5}">
                      <a16:colId xmlns:a16="http://schemas.microsoft.com/office/drawing/2014/main" val="1492409518"/>
                    </a:ext>
                  </a:extLst>
                </a:gridCol>
                <a:gridCol w="833010">
                  <a:extLst>
                    <a:ext uri="{9D8B030D-6E8A-4147-A177-3AD203B41FA5}">
                      <a16:colId xmlns:a16="http://schemas.microsoft.com/office/drawing/2014/main" val="2187367395"/>
                    </a:ext>
                  </a:extLst>
                </a:gridCol>
                <a:gridCol w="1220782">
                  <a:extLst>
                    <a:ext uri="{9D8B030D-6E8A-4147-A177-3AD203B41FA5}">
                      <a16:colId xmlns:a16="http://schemas.microsoft.com/office/drawing/2014/main" val="1261939875"/>
                    </a:ext>
                  </a:extLst>
                </a:gridCol>
                <a:gridCol w="734071">
                  <a:extLst>
                    <a:ext uri="{9D8B030D-6E8A-4147-A177-3AD203B41FA5}">
                      <a16:colId xmlns:a16="http://schemas.microsoft.com/office/drawing/2014/main" val="2344093195"/>
                    </a:ext>
                  </a:extLst>
                </a:gridCol>
                <a:gridCol w="734070">
                  <a:extLst>
                    <a:ext uri="{9D8B030D-6E8A-4147-A177-3AD203B41FA5}">
                      <a16:colId xmlns:a16="http://schemas.microsoft.com/office/drawing/2014/main" val="1136682258"/>
                    </a:ext>
                  </a:extLst>
                </a:gridCol>
                <a:gridCol w="734070">
                  <a:extLst>
                    <a:ext uri="{9D8B030D-6E8A-4147-A177-3AD203B41FA5}">
                      <a16:colId xmlns:a16="http://schemas.microsoft.com/office/drawing/2014/main" val="2988450260"/>
                    </a:ext>
                  </a:extLst>
                </a:gridCol>
                <a:gridCol w="734070">
                  <a:extLst>
                    <a:ext uri="{9D8B030D-6E8A-4147-A177-3AD203B41FA5}">
                      <a16:colId xmlns:a16="http://schemas.microsoft.com/office/drawing/2014/main" val="2378477491"/>
                    </a:ext>
                  </a:extLst>
                </a:gridCol>
                <a:gridCol w="734070">
                  <a:extLst>
                    <a:ext uri="{9D8B030D-6E8A-4147-A177-3AD203B41FA5}">
                      <a16:colId xmlns:a16="http://schemas.microsoft.com/office/drawing/2014/main" val="2266032676"/>
                    </a:ext>
                  </a:extLst>
                </a:gridCol>
              </a:tblGrid>
              <a:tr h="2520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Spearman-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Rho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Cortisol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Adrenaline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Norepi-nephrine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Dopamine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IL-6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443461217"/>
                  </a:ext>
                </a:extLst>
              </a:tr>
              <a:tr h="252000">
                <a:tc gridSpan="8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extLst>
                  <a:ext uri="{0D108BD9-81ED-4DB2-BD59-A6C34878D82A}">
                    <a16:rowId xmlns:a16="http://schemas.microsoft.com/office/drawing/2014/main" val="2041334336"/>
                  </a:ext>
                </a:extLst>
              </a:tr>
              <a:tr h="252000">
                <a:tc rowSpan="15"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SCI</a:t>
                      </a:r>
                    </a:p>
                  </a:txBody>
                  <a:tcPr marL="5975" marR="5975" marT="5975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Stress caused by insecurity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0.014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0.056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0.146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-.302**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-.215*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24380265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0.61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0.004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0.045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374736398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3025204795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rowSpan="3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+mn-lt"/>
                        </a:rPr>
                        <a:t>Stress caused by being overwhelmed</a:t>
                      </a:r>
                      <a:endParaRPr lang="de-DE"/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0.104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-0.096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0.047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-.260*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-0.204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27795093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0.371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0.663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0.013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0.054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772091876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>
                          <a:effectLst/>
                          <a:latin typeface="+mn-lt"/>
                        </a:rPr>
                        <a:t>N</a:t>
                      </a:r>
                      <a:endParaRPr lang="de-DE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3035277198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rowSpan="3">
                  <a:txBody>
                    <a:bodyPr/>
                    <a:lstStyle/>
                    <a:p>
                      <a:r>
                        <a:rPr lang="de-DE" sz="1000" u="none" strike="noStrike">
                          <a:effectLst/>
                          <a:latin typeface="+mn-lt"/>
                        </a:rPr>
                        <a:t>Stress caused by loss</a:t>
                      </a:r>
                      <a:endParaRPr lang="de-DE"/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-0.168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-0.009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-0.033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-0.159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248834708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0.348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0.115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0.935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0.759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0.133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216342923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>
                          <a:effectLst/>
                          <a:latin typeface="+mn-lt"/>
                        </a:rPr>
                        <a:t>N</a:t>
                      </a:r>
                      <a:endParaRPr lang="de-DE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236857964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rowSpan="3">
                  <a:txBody>
                    <a:bodyPr/>
                    <a:lstStyle/>
                    <a:p>
                      <a:r>
                        <a:rPr lang="en-US" sz="1000" u="none" strike="noStrike">
                          <a:effectLst/>
                          <a:latin typeface="+mn-lt"/>
                        </a:rPr>
                        <a:t>Total load of stress</a:t>
                      </a:r>
                      <a:endParaRPr lang="de-DE"/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0.098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-0.083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0.085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-.288**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-.227*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2420027448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(two-sided)</a:t>
                      </a:r>
                      <a:endParaRPr lang="de-DE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0.366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0.448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0.439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0.007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0.034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3071497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655736698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rowSpan="3">
                  <a:txBody>
                    <a:bodyPr/>
                    <a:lstStyle/>
                    <a:p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Stress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symptoms</a:t>
                      </a:r>
                      <a:endParaRPr lang="de-DE" dirty="0"/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>
                          <a:effectLst/>
                          <a:latin typeface="+mn-lt"/>
                        </a:rPr>
                        <a:t>correlation coefficient</a:t>
                      </a:r>
                      <a:endParaRPr lang="de-DE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0.027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0.049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-.231*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-0.202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266198948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0.803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0.654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0.845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0.032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0.063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07200659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extLst>
                  <a:ext uri="{0D108BD9-81ED-4DB2-BD59-A6C34878D82A}">
                    <a16:rowId xmlns:a16="http://schemas.microsoft.com/office/drawing/2014/main" val="1192766388"/>
                  </a:ext>
                </a:extLst>
              </a:tr>
              <a:tr h="252000">
                <a:tc gridSpan="8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extLst>
                  <a:ext uri="{0D108BD9-81ED-4DB2-BD59-A6C34878D82A}">
                    <a16:rowId xmlns:a16="http://schemas.microsoft.com/office/drawing/2014/main" val="222376661"/>
                  </a:ext>
                </a:extLst>
              </a:tr>
              <a:tr h="252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CPQ</a:t>
                      </a:r>
                    </a:p>
                  </a:txBody>
                  <a:tcPr marL="8215" marR="8215" marT="8215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Concern scale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>
                          <a:effectLst/>
                          <a:latin typeface="+mn-lt"/>
                        </a:rPr>
                        <a:t>correlation coefficient</a:t>
                      </a:r>
                      <a:endParaRPr lang="de-DE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0.094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0.025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-0.065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-0.133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-0.199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2497779346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0.379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0.817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0.548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0.212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0.061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56122122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298854698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Concern over time scale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>
                          <a:effectLst/>
                          <a:latin typeface="+mn-lt"/>
                        </a:rPr>
                        <a:t>correlation coefficient</a:t>
                      </a:r>
                      <a:endParaRPr lang="de-DE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0.102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0.111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0.054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-.257*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-0.167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186139865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0.337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0.299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0.612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0.015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0.115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3280520033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3831228842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Impairment scale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0.027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0.001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0.018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-0.102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-0.097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386959928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0.993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0.337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0.363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1566416495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100693449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Overall concern scale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0.108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0.088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0.017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-.212*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-0.196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2513980857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0.315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0.416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0.875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0.047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0.068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126429024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1139172130"/>
                  </a:ext>
                </a:extLst>
              </a:tr>
              <a:tr h="252000">
                <a:tc gridSpan="8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75" marR="5975" marT="5975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5" marR="5975" marT="5975" marB="0" anchor="b"/>
                </a:tc>
                <a:extLst>
                  <a:ext uri="{0D108BD9-81ED-4DB2-BD59-A6C34878D82A}">
                    <a16:rowId xmlns:a16="http://schemas.microsoft.com/office/drawing/2014/main" val="1463696442"/>
                  </a:ext>
                </a:extLst>
              </a:tr>
              <a:tr h="252000"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EPDS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rowSpan="3"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-0.021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0.047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-.232*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-0.046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818166055"/>
                  </a:ext>
                </a:extLst>
              </a:tr>
              <a:tr h="252000">
                <a:tc gridSpan="2"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hMerge="1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0.844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0.665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0.795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0.669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4012951563"/>
                  </a:ext>
                </a:extLst>
              </a:tr>
              <a:tr h="252000">
                <a:tc gridSpan="2"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 hMerge="1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dirty="0"/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88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2387879117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E313E820-5B49-41FD-B9E2-EBDEDB5BF3F0}"/>
              </a:ext>
            </a:extLst>
          </p:cNvPr>
          <p:cNvSpPr txBox="1"/>
          <p:nvPr/>
        </p:nvSpPr>
        <p:spPr>
          <a:xfrm>
            <a:off x="487520" y="379294"/>
            <a:ext cx="61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Table 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4338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296</Words>
  <Application>Microsoft Office PowerPoint</Application>
  <PresentationFormat>A4-Papier (210 x 297 mm)</PresentationFormat>
  <Paragraphs>199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Catharina Dornieden</dc:creator>
  <cp:lastModifiedBy>Catharina Dornieden</cp:lastModifiedBy>
  <cp:revision>404</cp:revision>
  <dcterms:created xsi:type="dcterms:W3CDTF">2021-01-15T22:32:37Z</dcterms:created>
  <dcterms:modified xsi:type="dcterms:W3CDTF">2021-11-22T10:34:45Z</dcterms:modified>
</cp:coreProperties>
</file>