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369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tharina Dornieden" initials="CD" lastIdx="2" clrIdx="0">
    <p:extLst>
      <p:ext uri="{19B8F6BF-5375-455C-9EA6-DF929625EA0E}">
        <p15:presenceInfo xmlns:p15="http://schemas.microsoft.com/office/powerpoint/2012/main" userId="cfa597d53115c4e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18" autoAdjust="0"/>
    <p:restoredTop sz="93537" autoAdjust="0"/>
  </p:normalViewPr>
  <p:slideViewPr>
    <p:cSldViewPr snapToGrid="0">
      <p:cViewPr varScale="1">
        <p:scale>
          <a:sx n="73" d="100"/>
          <a:sy n="73" d="100"/>
        </p:scale>
        <p:origin x="85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77689-2090-4361-9449-E7177517FC60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F10A32-0872-4BBD-B41B-DB6125E4AB5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5596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499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86" indent="0" algn="ctr">
              <a:buNone/>
              <a:defRPr sz="1499"/>
            </a:lvl2pPr>
            <a:lvl3pPr marL="685771" indent="0" algn="ctr">
              <a:buNone/>
              <a:defRPr sz="1351"/>
            </a:lvl3pPr>
            <a:lvl4pPr marL="1028657" indent="0" algn="ctr">
              <a:buNone/>
              <a:defRPr sz="1200"/>
            </a:lvl4pPr>
            <a:lvl5pPr marL="1371543" indent="0" algn="ctr">
              <a:buNone/>
              <a:defRPr sz="1200"/>
            </a:lvl5pPr>
            <a:lvl6pPr marL="1714428" indent="0" algn="ctr">
              <a:buNone/>
              <a:defRPr sz="1200"/>
            </a:lvl6pPr>
            <a:lvl7pPr marL="2057314" indent="0" algn="ctr">
              <a:buNone/>
              <a:defRPr sz="1200"/>
            </a:lvl7pPr>
            <a:lvl8pPr marL="2400200" indent="0" algn="ctr">
              <a:buNone/>
              <a:defRPr sz="1200"/>
            </a:lvl8pPr>
            <a:lvl9pPr marL="2743085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529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2208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7" y="2469625"/>
            <a:ext cx="5915025" cy="4120620"/>
          </a:xfrm>
        </p:spPr>
        <p:txBody>
          <a:bodyPr anchor="b"/>
          <a:lstStyle>
            <a:lvl1pPr>
              <a:defRPr sz="4499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7" y="6629228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886" indent="0">
              <a:buNone/>
              <a:defRPr sz="1499">
                <a:solidFill>
                  <a:schemeClr val="tx1">
                    <a:tint val="75000"/>
                  </a:schemeClr>
                </a:solidFill>
              </a:defRPr>
            </a:lvl2pPr>
            <a:lvl3pPr marL="685771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3pPr>
            <a:lvl4pPr marL="10286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2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1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08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8139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512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2" y="527406"/>
            <a:ext cx="5915025" cy="1914702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2" y="2428348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6" indent="0">
              <a:buNone/>
              <a:defRPr sz="1499" b="1"/>
            </a:lvl2pPr>
            <a:lvl3pPr marL="685771" indent="0">
              <a:buNone/>
              <a:defRPr sz="1351" b="1"/>
            </a:lvl3pPr>
            <a:lvl4pPr marL="1028657" indent="0">
              <a:buNone/>
              <a:defRPr sz="1200" b="1"/>
            </a:lvl4pPr>
            <a:lvl5pPr marL="1371543" indent="0">
              <a:buNone/>
              <a:defRPr sz="1200" b="1"/>
            </a:lvl5pPr>
            <a:lvl6pPr marL="1714428" indent="0">
              <a:buNone/>
              <a:defRPr sz="1200" b="1"/>
            </a:lvl6pPr>
            <a:lvl7pPr marL="2057314" indent="0">
              <a:buNone/>
              <a:defRPr sz="1200" b="1"/>
            </a:lvl7pPr>
            <a:lvl8pPr marL="2400200" indent="0">
              <a:buNone/>
              <a:defRPr sz="1200" b="1"/>
            </a:lvl8pPr>
            <a:lvl9pPr marL="2743085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2" y="3618443"/>
            <a:ext cx="2901255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4" y="2428348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6" indent="0">
              <a:buNone/>
              <a:defRPr sz="1499" b="1"/>
            </a:lvl2pPr>
            <a:lvl3pPr marL="685771" indent="0">
              <a:buNone/>
              <a:defRPr sz="1351" b="1"/>
            </a:lvl3pPr>
            <a:lvl4pPr marL="1028657" indent="0">
              <a:buNone/>
              <a:defRPr sz="1200" b="1"/>
            </a:lvl4pPr>
            <a:lvl5pPr marL="1371543" indent="0">
              <a:buNone/>
              <a:defRPr sz="1200" b="1"/>
            </a:lvl5pPr>
            <a:lvl6pPr marL="1714428" indent="0">
              <a:buNone/>
              <a:defRPr sz="1200" b="1"/>
            </a:lvl6pPr>
            <a:lvl7pPr marL="2057314" indent="0">
              <a:buNone/>
              <a:defRPr sz="1200" b="1"/>
            </a:lvl7pPr>
            <a:lvl8pPr marL="2400200" indent="0">
              <a:buNone/>
              <a:defRPr sz="1200" b="1"/>
            </a:lvl8pPr>
            <a:lvl9pPr marL="2743085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4" y="3618443"/>
            <a:ext cx="2915543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792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3013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5166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1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4" y="1426284"/>
            <a:ext cx="3471863" cy="7039681"/>
          </a:xfrm>
        </p:spPr>
        <p:txBody>
          <a:bodyPr/>
          <a:lstStyle>
            <a:lvl1pPr>
              <a:defRPr sz="2401"/>
            </a:lvl1pPr>
            <a:lvl2pPr>
              <a:defRPr sz="2100"/>
            </a:lvl2pPr>
            <a:lvl3pPr>
              <a:defRPr sz="1800"/>
            </a:lvl3pPr>
            <a:lvl4pPr>
              <a:defRPr sz="1499"/>
            </a:lvl4pPr>
            <a:lvl5pPr>
              <a:defRPr sz="1499"/>
            </a:lvl5pPr>
            <a:lvl6pPr>
              <a:defRPr sz="1499"/>
            </a:lvl6pPr>
            <a:lvl7pPr>
              <a:defRPr sz="1499"/>
            </a:lvl7pPr>
            <a:lvl8pPr>
              <a:defRPr sz="1499"/>
            </a:lvl8pPr>
            <a:lvl9pPr>
              <a:defRPr sz="1499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886" indent="0">
              <a:buNone/>
              <a:defRPr sz="1050"/>
            </a:lvl2pPr>
            <a:lvl3pPr marL="685771" indent="0">
              <a:buNone/>
              <a:defRPr sz="900"/>
            </a:lvl3pPr>
            <a:lvl4pPr marL="1028657" indent="0">
              <a:buNone/>
              <a:defRPr sz="750"/>
            </a:lvl4pPr>
            <a:lvl5pPr marL="1371543" indent="0">
              <a:buNone/>
              <a:defRPr sz="750"/>
            </a:lvl5pPr>
            <a:lvl6pPr marL="1714428" indent="0">
              <a:buNone/>
              <a:defRPr sz="750"/>
            </a:lvl6pPr>
            <a:lvl7pPr marL="2057314" indent="0">
              <a:buNone/>
              <a:defRPr sz="750"/>
            </a:lvl7pPr>
            <a:lvl8pPr marL="2400200" indent="0">
              <a:buNone/>
              <a:defRPr sz="750"/>
            </a:lvl8pPr>
            <a:lvl9pPr marL="2743085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1309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1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4" y="1426284"/>
            <a:ext cx="3471863" cy="7039681"/>
          </a:xfrm>
        </p:spPr>
        <p:txBody>
          <a:bodyPr anchor="t"/>
          <a:lstStyle>
            <a:lvl1pPr marL="0" indent="0">
              <a:buNone/>
              <a:defRPr sz="2401"/>
            </a:lvl1pPr>
            <a:lvl2pPr marL="342886" indent="0">
              <a:buNone/>
              <a:defRPr sz="2100"/>
            </a:lvl2pPr>
            <a:lvl3pPr marL="685771" indent="0">
              <a:buNone/>
              <a:defRPr sz="1800"/>
            </a:lvl3pPr>
            <a:lvl4pPr marL="1028657" indent="0">
              <a:buNone/>
              <a:defRPr sz="1499"/>
            </a:lvl4pPr>
            <a:lvl5pPr marL="1371543" indent="0">
              <a:buNone/>
              <a:defRPr sz="1499"/>
            </a:lvl5pPr>
            <a:lvl6pPr marL="1714428" indent="0">
              <a:buNone/>
              <a:defRPr sz="1499"/>
            </a:lvl6pPr>
            <a:lvl7pPr marL="2057314" indent="0">
              <a:buNone/>
              <a:defRPr sz="1499"/>
            </a:lvl7pPr>
            <a:lvl8pPr marL="2400200" indent="0">
              <a:buNone/>
              <a:defRPr sz="1499"/>
            </a:lvl8pPr>
            <a:lvl9pPr marL="2743085" indent="0">
              <a:buNone/>
              <a:defRPr sz="1499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886" indent="0">
              <a:buNone/>
              <a:defRPr sz="1050"/>
            </a:lvl2pPr>
            <a:lvl3pPr marL="685771" indent="0">
              <a:buNone/>
              <a:defRPr sz="900"/>
            </a:lvl3pPr>
            <a:lvl4pPr marL="1028657" indent="0">
              <a:buNone/>
              <a:defRPr sz="750"/>
            </a:lvl4pPr>
            <a:lvl5pPr marL="1371543" indent="0">
              <a:buNone/>
              <a:defRPr sz="750"/>
            </a:lvl5pPr>
            <a:lvl6pPr marL="1714428" indent="0">
              <a:buNone/>
              <a:defRPr sz="750"/>
            </a:lvl6pPr>
            <a:lvl7pPr marL="2057314" indent="0">
              <a:buNone/>
              <a:defRPr sz="750"/>
            </a:lvl7pPr>
            <a:lvl8pPr marL="2400200" indent="0">
              <a:buNone/>
              <a:defRPr sz="750"/>
            </a:lvl8pPr>
            <a:lvl9pPr marL="2743085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5682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5366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3764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9" y="527406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9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9777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771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3" indent="-171443" algn="l" defTabSz="685771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29" indent="-171443" algn="l" defTabSz="685771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14" indent="-171443" algn="l" defTabSz="685771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499" kern="1200">
          <a:solidFill>
            <a:schemeClr val="tx1"/>
          </a:solidFill>
          <a:latin typeface="+mn-lt"/>
          <a:ea typeface="+mn-ea"/>
          <a:cs typeface="+mn-cs"/>
        </a:defRPr>
      </a:lvl3pPr>
      <a:lvl4pPr marL="1200100" indent="-171443" algn="l" defTabSz="685771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542986" indent="-171443" algn="l" defTabSz="685771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885871" indent="-171443" algn="l" defTabSz="685771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757" indent="-171443" algn="l" defTabSz="685771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43" indent="-171443" algn="l" defTabSz="685771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28" indent="-171443" algn="l" defTabSz="685771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7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86" algn="l" defTabSz="68577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71" algn="l" defTabSz="68577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57" algn="l" defTabSz="68577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43" algn="l" defTabSz="68577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28" algn="l" defTabSz="68577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14" algn="l" defTabSz="68577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00" algn="l" defTabSz="68577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085" algn="l" defTabSz="68577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57B762BC-4749-4D58-9617-B4BFE70A44D5}"/>
              </a:ext>
            </a:extLst>
          </p:cNvPr>
          <p:cNvSpPr txBox="1"/>
          <p:nvPr/>
        </p:nvSpPr>
        <p:spPr>
          <a:xfrm>
            <a:off x="514350" y="575700"/>
            <a:ext cx="6111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Table 4</a:t>
            </a:r>
          </a:p>
        </p:txBody>
      </p:sp>
      <p:graphicFrame>
        <p:nvGraphicFramePr>
          <p:cNvPr id="2" name="Tabelle 1">
            <a:extLst>
              <a:ext uri="{FF2B5EF4-FFF2-40B4-BE49-F238E27FC236}">
                <a16:creationId xmlns:a16="http://schemas.microsoft.com/office/drawing/2014/main" id="{DD38676A-A9BD-4553-AFE0-491246746D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9688656"/>
              </p:ext>
            </p:extLst>
          </p:nvPr>
        </p:nvGraphicFramePr>
        <p:xfrm>
          <a:off x="450847" y="1195804"/>
          <a:ext cx="5956306" cy="32810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5850">
                  <a:extLst>
                    <a:ext uri="{9D8B030D-6E8A-4147-A177-3AD203B41FA5}">
                      <a16:colId xmlns:a16="http://schemas.microsoft.com/office/drawing/2014/main" val="2877439707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2486902623"/>
                    </a:ext>
                  </a:extLst>
                </a:gridCol>
                <a:gridCol w="884239">
                  <a:extLst>
                    <a:ext uri="{9D8B030D-6E8A-4147-A177-3AD203B41FA5}">
                      <a16:colId xmlns:a16="http://schemas.microsoft.com/office/drawing/2014/main" val="1602862198"/>
                    </a:ext>
                  </a:extLst>
                </a:gridCol>
                <a:gridCol w="884239">
                  <a:extLst>
                    <a:ext uri="{9D8B030D-6E8A-4147-A177-3AD203B41FA5}">
                      <a16:colId xmlns:a16="http://schemas.microsoft.com/office/drawing/2014/main" val="3457628251"/>
                    </a:ext>
                  </a:extLst>
                </a:gridCol>
                <a:gridCol w="884239">
                  <a:extLst>
                    <a:ext uri="{9D8B030D-6E8A-4147-A177-3AD203B41FA5}">
                      <a16:colId xmlns:a16="http://schemas.microsoft.com/office/drawing/2014/main" val="2678346954"/>
                    </a:ext>
                  </a:extLst>
                </a:gridCol>
                <a:gridCol w="884239">
                  <a:extLst>
                    <a:ext uri="{9D8B030D-6E8A-4147-A177-3AD203B41FA5}">
                      <a16:colId xmlns:a16="http://schemas.microsoft.com/office/drawing/2014/main" val="3224147400"/>
                    </a:ext>
                  </a:extLst>
                </a:gridCol>
              </a:tblGrid>
              <a:tr h="664109">
                <a:tc>
                  <a:txBody>
                    <a:bodyPr/>
                    <a:lstStyle/>
                    <a:p>
                      <a:pPr marL="0" marR="0" lvl="0" indent="0" algn="l" defTabSz="68577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u="none" strike="noStrike" dirty="0">
                          <a:effectLst/>
                        </a:rPr>
                        <a:t>Spearman-</a:t>
                      </a:r>
                      <a:r>
                        <a:rPr lang="de-DE" sz="1000" u="none" strike="noStrike" dirty="0" err="1">
                          <a:effectLst/>
                        </a:rPr>
                        <a:t>Rho</a:t>
                      </a:r>
                      <a:endParaRPr lang="de-DE" sz="1000" b="0" i="0" u="none" strike="noStrike" dirty="0">
                        <a:solidFill>
                          <a:srgbClr val="33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"/>
                      <a:r>
                        <a:rPr lang="de-DE" sz="1000" u="none" strike="noStrike" dirty="0">
                          <a:effectLst/>
                        </a:rPr>
                        <a:t> </a:t>
                      </a:r>
                      <a:endParaRPr lang="de-DE" sz="1000" b="0" i="0" u="none" strike="noStrike" dirty="0">
                        <a:solidFill>
                          <a:srgbClr val="33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u="none" strike="noStrike" dirty="0">
                          <a:effectLst/>
                        </a:rPr>
                        <a:t> </a:t>
                      </a:r>
                      <a:endParaRPr lang="de-DE" sz="1000" b="0" i="0" u="none" strike="noStrike" dirty="0">
                        <a:solidFill>
                          <a:srgbClr val="33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 err="1">
                          <a:effectLst/>
                        </a:rPr>
                        <a:t>Concern</a:t>
                      </a:r>
                      <a:r>
                        <a:rPr lang="de-DE" sz="1000" u="none" strike="noStrike" dirty="0">
                          <a:effectLst/>
                        </a:rPr>
                        <a:t> </a:t>
                      </a:r>
                      <a:r>
                        <a:rPr lang="de-DE" sz="1000" u="none" strike="noStrike" dirty="0" err="1">
                          <a:effectLst/>
                        </a:rPr>
                        <a:t>scale</a:t>
                      </a:r>
                      <a:r>
                        <a:rPr lang="de-DE" sz="1000" u="none" strike="noStrike" dirty="0">
                          <a:effectLst/>
                        </a:rPr>
                        <a:t> T1</a:t>
                      </a:r>
                      <a:endParaRPr lang="de-DE" sz="1000" b="0" i="0" u="none" strike="noStrike" dirty="0">
                        <a:solidFill>
                          <a:srgbClr val="33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 err="1">
                          <a:effectLst/>
                        </a:rPr>
                        <a:t>Concern</a:t>
                      </a:r>
                      <a:r>
                        <a:rPr lang="de-DE" sz="1000" u="none" strike="noStrike" dirty="0">
                          <a:effectLst/>
                        </a:rPr>
                        <a:t> </a:t>
                      </a:r>
                      <a:r>
                        <a:rPr lang="de-DE" sz="1000" u="none" strike="noStrike" dirty="0" err="1">
                          <a:effectLst/>
                        </a:rPr>
                        <a:t>over</a:t>
                      </a:r>
                      <a:r>
                        <a:rPr lang="de-DE" sz="1000" u="none" strike="noStrike" dirty="0">
                          <a:effectLst/>
                        </a:rPr>
                        <a:t> time </a:t>
                      </a:r>
                      <a:r>
                        <a:rPr lang="de-DE" sz="1000" u="none" strike="noStrike" dirty="0" err="1">
                          <a:effectLst/>
                        </a:rPr>
                        <a:t>scale</a:t>
                      </a:r>
                      <a:r>
                        <a:rPr lang="de-DE" sz="1000" u="none" strike="noStrike" dirty="0">
                          <a:effectLst/>
                        </a:rPr>
                        <a:t> T1</a:t>
                      </a:r>
                      <a:endParaRPr lang="de-DE" sz="1000" b="0" i="0" u="none" strike="noStrike" dirty="0">
                        <a:solidFill>
                          <a:srgbClr val="33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 err="1">
                          <a:effectLst/>
                        </a:rPr>
                        <a:t>Impairment</a:t>
                      </a:r>
                      <a:r>
                        <a:rPr lang="de-DE" sz="1000" u="none" strike="noStrike" dirty="0">
                          <a:effectLst/>
                        </a:rPr>
                        <a:t> </a:t>
                      </a:r>
                      <a:r>
                        <a:rPr lang="de-DE" sz="1000" u="none" strike="noStrike" dirty="0" err="1">
                          <a:effectLst/>
                        </a:rPr>
                        <a:t>scale</a:t>
                      </a:r>
                      <a:r>
                        <a:rPr lang="de-DE" sz="1000" u="none" strike="noStrike" dirty="0">
                          <a:effectLst/>
                        </a:rPr>
                        <a:t> T1</a:t>
                      </a:r>
                      <a:endParaRPr lang="de-DE" sz="1000" b="0" i="0" u="none" strike="noStrike" dirty="0">
                        <a:solidFill>
                          <a:srgbClr val="33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Sum score of the COVID pandemic questionnaire T1</a:t>
                      </a:r>
                      <a:endParaRPr lang="en-US" sz="1000" b="0" i="0" u="none" strike="noStrike" dirty="0">
                        <a:solidFill>
                          <a:srgbClr val="33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extLst>
                  <a:ext uri="{0D108BD9-81ED-4DB2-BD59-A6C34878D82A}">
                    <a16:rowId xmlns:a16="http://schemas.microsoft.com/office/drawing/2014/main" val="589103786"/>
                  </a:ext>
                </a:extLst>
              </a:tr>
              <a:tr h="215699">
                <a:tc rowSpan="3">
                  <a:txBody>
                    <a:bodyPr/>
                    <a:lstStyle/>
                    <a:p>
                      <a:pPr algn="l" fontAlgn="t"/>
                      <a:r>
                        <a:rPr lang="de-DE" sz="1000" u="none" strike="noStrike" dirty="0">
                          <a:effectLst/>
                        </a:rPr>
                        <a:t>Stress </a:t>
                      </a:r>
                      <a:r>
                        <a:rPr lang="de-DE" sz="1000" u="none" strike="noStrike" dirty="0" err="1">
                          <a:effectLst/>
                        </a:rPr>
                        <a:t>caused</a:t>
                      </a:r>
                      <a:r>
                        <a:rPr lang="de-DE" sz="1000" u="none" strike="noStrike" dirty="0">
                          <a:effectLst/>
                        </a:rPr>
                        <a:t> </a:t>
                      </a:r>
                      <a:r>
                        <a:rPr lang="de-DE" sz="1000" u="none" strike="noStrike" dirty="0" err="1">
                          <a:effectLst/>
                        </a:rPr>
                        <a:t>by</a:t>
                      </a:r>
                      <a:r>
                        <a:rPr lang="de-DE" sz="1000" u="none" strike="noStrike" dirty="0">
                          <a:effectLst/>
                        </a:rPr>
                        <a:t> </a:t>
                      </a:r>
                      <a:r>
                        <a:rPr lang="de-DE" sz="1000" u="none" strike="noStrike" dirty="0" err="1">
                          <a:effectLst/>
                        </a:rPr>
                        <a:t>insecurity</a:t>
                      </a:r>
                      <a:r>
                        <a:rPr lang="de-DE" sz="1000" u="none" strike="noStrike" dirty="0">
                          <a:effectLst/>
                        </a:rPr>
                        <a:t> T1</a:t>
                      </a:r>
                    </a:p>
                    <a:p>
                      <a:pPr algn="l" fontAlgn="t"/>
                      <a:r>
                        <a:rPr lang="de-DE" sz="1000" u="none" strike="noStrike" dirty="0">
                          <a:effectLst/>
                        </a:rPr>
                        <a:t> </a:t>
                      </a:r>
                    </a:p>
                    <a:p>
                      <a:pPr algn="l" fontAlgn="t"/>
                      <a:r>
                        <a:rPr lang="de-DE" sz="1000" u="none" strike="noStrike" dirty="0">
                          <a:effectLst/>
                        </a:rPr>
                        <a:t> </a:t>
                      </a:r>
                      <a:endParaRPr lang="de-DE" sz="1000" b="0" i="0" u="none" strike="noStrike" dirty="0">
                        <a:solidFill>
                          <a:srgbClr val="33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correlation</a:t>
                      </a:r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coefficient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DE" sz="1000" u="none" strike="noStrike" dirty="0">
                          <a:effectLst/>
                        </a:rPr>
                        <a:t>.276</a:t>
                      </a:r>
                      <a:r>
                        <a:rPr lang="de-DE" sz="1000" u="none" strike="noStrike" baseline="30000" dirty="0">
                          <a:effectLst/>
                        </a:rPr>
                        <a:t>**</a:t>
                      </a:r>
                      <a:endParaRPr lang="de-DE" sz="10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DE" sz="1000" u="none" strike="noStrike" dirty="0">
                          <a:effectLst/>
                        </a:rPr>
                        <a:t>.377</a:t>
                      </a:r>
                      <a:r>
                        <a:rPr lang="de-DE" sz="1000" u="none" strike="noStrike" baseline="30000" dirty="0">
                          <a:effectLst/>
                        </a:rPr>
                        <a:t>**</a:t>
                      </a:r>
                      <a:endParaRPr lang="de-DE" sz="10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DE" sz="1000" u="none" strike="noStrike">
                          <a:effectLst/>
                        </a:rPr>
                        <a:t>.294</a:t>
                      </a:r>
                      <a:r>
                        <a:rPr lang="de-DE" sz="1000" u="none" strike="noStrike" baseline="30000">
                          <a:effectLst/>
                        </a:rPr>
                        <a:t>**</a:t>
                      </a:r>
                      <a:endParaRPr lang="de-DE" sz="1000" b="0" i="0" u="none" strike="noStrike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DE" sz="1000" u="none" strike="noStrike" dirty="0">
                          <a:effectLst/>
                        </a:rPr>
                        <a:t>.379</a:t>
                      </a:r>
                      <a:r>
                        <a:rPr lang="de-DE" sz="1000" u="none" strike="noStrike" baseline="30000" dirty="0">
                          <a:effectLst/>
                        </a:rPr>
                        <a:t>**</a:t>
                      </a:r>
                      <a:endParaRPr lang="de-DE" sz="10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extLst>
                  <a:ext uri="{0D108BD9-81ED-4DB2-BD59-A6C34878D82A}">
                    <a16:rowId xmlns:a16="http://schemas.microsoft.com/office/drawing/2014/main" val="2440878114"/>
                  </a:ext>
                </a:extLst>
              </a:tr>
              <a:tr h="166690">
                <a:tc vMerge="1">
                  <a:txBody>
                    <a:bodyPr/>
                    <a:lstStyle/>
                    <a:p>
                      <a:pPr algn="l" fontAlgn="t"/>
                      <a:r>
                        <a:rPr lang="de-DE" sz="900" u="none" strike="noStrike" dirty="0">
                          <a:effectLst/>
                        </a:rPr>
                        <a:t> </a:t>
                      </a:r>
                      <a:endParaRPr lang="de-DE" sz="900" b="0" i="0" u="none" strike="noStrike" dirty="0">
                        <a:solidFill>
                          <a:srgbClr val="33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 (</a:t>
                      </a:r>
                      <a:r>
                        <a:rPr lang="de-DE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two-sided</a:t>
                      </a:r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DE" sz="1000" u="none" strike="noStrike" dirty="0">
                          <a:effectLst/>
                        </a:rPr>
                        <a:t>0.009</a:t>
                      </a:r>
                      <a:endParaRPr lang="de-DE" sz="10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DE" sz="1000" u="none" strike="noStrike" dirty="0">
                          <a:effectLst/>
                        </a:rPr>
                        <a:t>0.000</a:t>
                      </a:r>
                      <a:endParaRPr lang="de-DE" sz="10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DE" sz="1000" u="none" strike="noStrike" dirty="0">
                          <a:effectLst/>
                        </a:rPr>
                        <a:t>0.005</a:t>
                      </a:r>
                      <a:endParaRPr lang="de-DE" sz="10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DE" sz="1000" u="none" strike="noStrike" dirty="0">
                          <a:effectLst/>
                        </a:rPr>
                        <a:t>0.000</a:t>
                      </a:r>
                      <a:endParaRPr lang="de-DE" sz="10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extLst>
                  <a:ext uri="{0D108BD9-81ED-4DB2-BD59-A6C34878D82A}">
                    <a16:rowId xmlns:a16="http://schemas.microsoft.com/office/drawing/2014/main" val="4215843455"/>
                  </a:ext>
                </a:extLst>
              </a:tr>
              <a:tr h="208205">
                <a:tc vMerge="1">
                  <a:txBody>
                    <a:bodyPr/>
                    <a:lstStyle/>
                    <a:p>
                      <a:pPr algn="l" fontAlgn="t"/>
                      <a:r>
                        <a:rPr lang="de-DE" sz="900" u="none" strike="noStrike" dirty="0">
                          <a:effectLst/>
                        </a:rPr>
                        <a:t> </a:t>
                      </a:r>
                      <a:endParaRPr lang="de-DE" sz="900" b="0" i="0" u="none" strike="noStrike" dirty="0">
                        <a:solidFill>
                          <a:srgbClr val="33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N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DE" sz="1000" u="none" strike="noStrike">
                          <a:effectLst/>
                        </a:rPr>
                        <a:t>89</a:t>
                      </a:r>
                      <a:endParaRPr lang="de-DE" sz="1000" b="0" i="0" u="none" strike="noStrike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DE" sz="1000" u="none" strike="noStrike" dirty="0">
                          <a:effectLst/>
                        </a:rPr>
                        <a:t>89</a:t>
                      </a:r>
                      <a:endParaRPr lang="de-DE" sz="10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DE" sz="1000" u="none" strike="noStrike" dirty="0">
                          <a:effectLst/>
                        </a:rPr>
                        <a:t>89</a:t>
                      </a:r>
                      <a:endParaRPr lang="de-DE" sz="10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DE" sz="1000" u="none" strike="noStrike" dirty="0">
                          <a:effectLst/>
                        </a:rPr>
                        <a:t>87</a:t>
                      </a:r>
                      <a:endParaRPr lang="de-DE" sz="10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extLst>
                  <a:ext uri="{0D108BD9-81ED-4DB2-BD59-A6C34878D82A}">
                    <a16:rowId xmlns:a16="http://schemas.microsoft.com/office/drawing/2014/main" val="839378324"/>
                  </a:ext>
                </a:extLst>
              </a:tr>
              <a:tr h="357247">
                <a:tc rowSpan="3"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Stress caused by being overwhelmed T1</a:t>
                      </a:r>
                    </a:p>
                    <a:p>
                      <a:pPr algn="l" fontAlgn="t"/>
                      <a:r>
                        <a:rPr lang="de-DE" sz="1000" u="none" strike="noStrike" dirty="0">
                          <a:effectLst/>
                        </a:rPr>
                        <a:t> </a:t>
                      </a:r>
                    </a:p>
                    <a:p>
                      <a:pPr algn="l" fontAlgn="t"/>
                      <a:r>
                        <a:rPr lang="de-DE" sz="1000" u="none" strike="noStrike" dirty="0">
                          <a:effectLst/>
                        </a:rPr>
                        <a:t> </a:t>
                      </a:r>
                      <a:endParaRPr lang="de-DE" sz="1000" b="0" i="0" u="none" strike="noStrike" dirty="0">
                        <a:solidFill>
                          <a:srgbClr val="33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correlation</a:t>
                      </a:r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coefficient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DE" sz="1000" u="none" strike="noStrike">
                          <a:effectLst/>
                        </a:rPr>
                        <a:t>.216</a:t>
                      </a:r>
                      <a:r>
                        <a:rPr lang="de-DE" sz="1000" u="none" strike="noStrike" baseline="30000">
                          <a:effectLst/>
                        </a:rPr>
                        <a:t>*</a:t>
                      </a:r>
                      <a:endParaRPr lang="de-DE" sz="1000" b="0" i="0" u="none" strike="noStrike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DE" sz="1000" u="none" strike="noStrike" dirty="0">
                          <a:effectLst/>
                        </a:rPr>
                        <a:t>.270</a:t>
                      </a:r>
                      <a:r>
                        <a:rPr lang="de-DE" sz="1000" u="none" strike="noStrike" baseline="30000" dirty="0">
                          <a:effectLst/>
                        </a:rPr>
                        <a:t>**</a:t>
                      </a:r>
                      <a:endParaRPr lang="de-DE" sz="10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DE" sz="1000" u="none" strike="noStrike" dirty="0">
                          <a:effectLst/>
                        </a:rPr>
                        <a:t>.213</a:t>
                      </a:r>
                      <a:r>
                        <a:rPr lang="de-DE" sz="1000" u="none" strike="noStrike" baseline="30000" dirty="0">
                          <a:effectLst/>
                        </a:rPr>
                        <a:t>*</a:t>
                      </a:r>
                      <a:endParaRPr lang="de-DE" sz="10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DE" sz="1000" u="none" strike="noStrike" dirty="0">
                          <a:effectLst/>
                        </a:rPr>
                        <a:t>.280</a:t>
                      </a:r>
                      <a:r>
                        <a:rPr lang="de-DE" sz="1000" u="none" strike="noStrike" baseline="30000" dirty="0">
                          <a:effectLst/>
                        </a:rPr>
                        <a:t>**</a:t>
                      </a:r>
                      <a:endParaRPr lang="de-DE" sz="10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extLst>
                  <a:ext uri="{0D108BD9-81ED-4DB2-BD59-A6C34878D82A}">
                    <a16:rowId xmlns:a16="http://schemas.microsoft.com/office/drawing/2014/main" val="1631161427"/>
                  </a:ext>
                </a:extLst>
              </a:tr>
              <a:tr h="166690">
                <a:tc vMerge="1">
                  <a:txBody>
                    <a:bodyPr/>
                    <a:lstStyle/>
                    <a:p>
                      <a:pPr algn="l" fontAlgn="t"/>
                      <a:r>
                        <a:rPr lang="de-DE" sz="900" u="none" strike="noStrike" dirty="0">
                          <a:effectLst/>
                        </a:rPr>
                        <a:t> </a:t>
                      </a:r>
                      <a:endParaRPr lang="de-DE" sz="900" b="0" i="0" u="none" strike="noStrike" dirty="0">
                        <a:solidFill>
                          <a:srgbClr val="33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 (</a:t>
                      </a:r>
                      <a:r>
                        <a:rPr lang="de-DE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two-sided</a:t>
                      </a:r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DE" sz="1000" u="none" strike="noStrike" dirty="0">
                          <a:effectLst/>
                        </a:rPr>
                        <a:t>0.038</a:t>
                      </a:r>
                      <a:endParaRPr lang="de-DE" sz="10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DE" sz="1000" u="none" strike="noStrike" dirty="0">
                          <a:effectLst/>
                        </a:rPr>
                        <a:t>0.009</a:t>
                      </a:r>
                      <a:endParaRPr lang="de-DE" sz="10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DE" sz="1000" u="none" strike="noStrike" dirty="0">
                          <a:effectLst/>
                        </a:rPr>
                        <a:t>0.042</a:t>
                      </a:r>
                      <a:endParaRPr lang="de-DE" sz="10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DE" sz="1000" u="none" strike="noStrike" dirty="0">
                          <a:effectLst/>
                        </a:rPr>
                        <a:t>0.008</a:t>
                      </a:r>
                      <a:endParaRPr lang="de-DE" sz="10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extLst>
                  <a:ext uri="{0D108BD9-81ED-4DB2-BD59-A6C34878D82A}">
                    <a16:rowId xmlns:a16="http://schemas.microsoft.com/office/drawing/2014/main" val="59980707"/>
                  </a:ext>
                </a:extLst>
              </a:tr>
              <a:tr h="212739">
                <a:tc vMerge="1">
                  <a:txBody>
                    <a:bodyPr/>
                    <a:lstStyle/>
                    <a:p>
                      <a:pPr algn="l" fontAlgn="t"/>
                      <a:r>
                        <a:rPr lang="de-DE" sz="900" u="none" strike="noStrike" dirty="0">
                          <a:effectLst/>
                        </a:rPr>
                        <a:t> </a:t>
                      </a:r>
                      <a:endParaRPr lang="de-DE" sz="900" b="0" i="0" u="none" strike="noStrike" dirty="0">
                        <a:solidFill>
                          <a:srgbClr val="33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N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DE" sz="1000" u="none" strike="noStrike">
                          <a:effectLst/>
                        </a:rPr>
                        <a:t>92</a:t>
                      </a:r>
                      <a:endParaRPr lang="de-DE" sz="1000" b="0" i="0" u="none" strike="noStrike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DE" sz="1000" u="none" strike="noStrike">
                          <a:effectLst/>
                        </a:rPr>
                        <a:t>92</a:t>
                      </a:r>
                      <a:endParaRPr lang="de-DE" sz="1000" b="0" i="0" u="none" strike="noStrike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DE" sz="1000" u="none" strike="noStrike" dirty="0">
                          <a:effectLst/>
                        </a:rPr>
                        <a:t>92</a:t>
                      </a:r>
                      <a:endParaRPr lang="de-DE" sz="10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DE" sz="1000" u="none" strike="noStrike" dirty="0">
                          <a:effectLst/>
                        </a:rPr>
                        <a:t>90</a:t>
                      </a:r>
                      <a:endParaRPr lang="de-DE" sz="10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extLst>
                  <a:ext uri="{0D108BD9-81ED-4DB2-BD59-A6C34878D82A}">
                    <a16:rowId xmlns:a16="http://schemas.microsoft.com/office/drawing/2014/main" val="3779512814"/>
                  </a:ext>
                </a:extLst>
              </a:tr>
              <a:tr h="215699">
                <a:tc rowSpan="3">
                  <a:txBody>
                    <a:bodyPr/>
                    <a:lstStyle/>
                    <a:p>
                      <a:pPr algn="l" fontAlgn="t"/>
                      <a:r>
                        <a:rPr lang="de-DE" sz="1000" u="none" strike="noStrike" dirty="0">
                          <a:effectLst/>
                        </a:rPr>
                        <a:t>Stress </a:t>
                      </a:r>
                      <a:r>
                        <a:rPr lang="de-DE" sz="1000" u="none" strike="noStrike" dirty="0" err="1">
                          <a:effectLst/>
                        </a:rPr>
                        <a:t>caused</a:t>
                      </a:r>
                      <a:r>
                        <a:rPr lang="de-DE" sz="1000" u="none" strike="noStrike" dirty="0">
                          <a:effectLst/>
                        </a:rPr>
                        <a:t> </a:t>
                      </a:r>
                      <a:r>
                        <a:rPr lang="de-DE" sz="1000" u="none" strike="noStrike" dirty="0" err="1">
                          <a:effectLst/>
                        </a:rPr>
                        <a:t>by</a:t>
                      </a:r>
                      <a:r>
                        <a:rPr lang="de-DE" sz="1000" u="none" strike="noStrike" dirty="0">
                          <a:effectLst/>
                        </a:rPr>
                        <a:t> </a:t>
                      </a:r>
                      <a:r>
                        <a:rPr lang="de-DE" sz="1000" u="none" strike="noStrike" dirty="0" err="1">
                          <a:effectLst/>
                        </a:rPr>
                        <a:t>loss</a:t>
                      </a:r>
                      <a:r>
                        <a:rPr lang="de-DE" sz="1000" u="none" strike="noStrike" dirty="0">
                          <a:effectLst/>
                        </a:rPr>
                        <a:t> T1</a:t>
                      </a:r>
                    </a:p>
                    <a:p>
                      <a:pPr algn="l" fontAlgn="t"/>
                      <a:r>
                        <a:rPr lang="de-DE" sz="1000" u="none" strike="noStrike" dirty="0">
                          <a:effectLst/>
                        </a:rPr>
                        <a:t> </a:t>
                      </a:r>
                    </a:p>
                    <a:p>
                      <a:pPr algn="l" fontAlgn="t"/>
                      <a:r>
                        <a:rPr lang="de-DE" sz="1000" u="none" strike="noStrike" dirty="0">
                          <a:effectLst/>
                        </a:rPr>
                        <a:t> </a:t>
                      </a:r>
                      <a:endParaRPr lang="de-DE" sz="1000" b="0" i="0" u="none" strike="noStrike" dirty="0">
                        <a:solidFill>
                          <a:srgbClr val="33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correlation</a:t>
                      </a:r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coefficient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DE" sz="1000" u="none" strike="noStrike">
                          <a:effectLst/>
                        </a:rPr>
                        <a:t>0.006</a:t>
                      </a:r>
                      <a:endParaRPr lang="de-DE" sz="1000" b="0" i="0" u="none" strike="noStrike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DE" sz="1000" u="none" strike="noStrike">
                          <a:effectLst/>
                        </a:rPr>
                        <a:t>-0.027</a:t>
                      </a:r>
                      <a:endParaRPr lang="de-DE" sz="1000" b="0" i="0" u="none" strike="noStrike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DE" sz="1000" u="none" strike="noStrike" dirty="0">
                          <a:effectLst/>
                        </a:rPr>
                        <a:t>-0.002</a:t>
                      </a:r>
                      <a:endParaRPr lang="de-DE" sz="10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DE" sz="1000" u="none" strike="noStrike" dirty="0">
                          <a:effectLst/>
                        </a:rPr>
                        <a:t>-0.037</a:t>
                      </a:r>
                      <a:endParaRPr lang="de-DE" sz="10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extLst>
                  <a:ext uri="{0D108BD9-81ED-4DB2-BD59-A6C34878D82A}">
                    <a16:rowId xmlns:a16="http://schemas.microsoft.com/office/drawing/2014/main" val="3936652321"/>
                  </a:ext>
                </a:extLst>
              </a:tr>
              <a:tr h="166690">
                <a:tc vMerge="1">
                  <a:txBody>
                    <a:bodyPr/>
                    <a:lstStyle/>
                    <a:p>
                      <a:pPr algn="l" fontAlgn="t"/>
                      <a:r>
                        <a:rPr lang="de-DE" sz="900" u="none" strike="noStrike" dirty="0">
                          <a:effectLst/>
                        </a:rPr>
                        <a:t> </a:t>
                      </a:r>
                      <a:endParaRPr lang="de-DE" sz="900" b="0" i="0" u="none" strike="noStrike" dirty="0">
                        <a:solidFill>
                          <a:srgbClr val="33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 (</a:t>
                      </a:r>
                      <a:r>
                        <a:rPr lang="de-DE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two-sided</a:t>
                      </a:r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DE" sz="1000" u="none" strike="noStrike">
                          <a:effectLst/>
                        </a:rPr>
                        <a:t>0.957</a:t>
                      </a:r>
                      <a:endParaRPr lang="de-DE" sz="1000" b="0" i="0" u="none" strike="noStrike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DE" sz="1000" u="none" strike="noStrike">
                          <a:effectLst/>
                        </a:rPr>
                        <a:t>0.802</a:t>
                      </a:r>
                      <a:endParaRPr lang="de-DE" sz="1000" b="0" i="0" u="none" strike="noStrike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DE" sz="1000" u="none" strike="noStrike" dirty="0">
                          <a:effectLst/>
                        </a:rPr>
                        <a:t>0.982</a:t>
                      </a:r>
                      <a:endParaRPr lang="de-DE" sz="10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DE" sz="1000" u="none" strike="noStrike" dirty="0">
                          <a:effectLst/>
                        </a:rPr>
                        <a:t>0.729</a:t>
                      </a:r>
                      <a:endParaRPr lang="de-DE" sz="10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extLst>
                  <a:ext uri="{0D108BD9-81ED-4DB2-BD59-A6C34878D82A}">
                    <a16:rowId xmlns:a16="http://schemas.microsoft.com/office/drawing/2014/main" val="3099410563"/>
                  </a:ext>
                </a:extLst>
              </a:tr>
              <a:tr h="208205">
                <a:tc vMerge="1">
                  <a:txBody>
                    <a:bodyPr/>
                    <a:lstStyle/>
                    <a:p>
                      <a:pPr algn="l" fontAlgn="t"/>
                      <a:r>
                        <a:rPr lang="de-DE" sz="900" u="none" strike="noStrike" dirty="0">
                          <a:effectLst/>
                        </a:rPr>
                        <a:t> </a:t>
                      </a:r>
                      <a:endParaRPr lang="de-DE" sz="900" b="0" i="0" u="none" strike="noStrike" dirty="0">
                        <a:solidFill>
                          <a:srgbClr val="33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N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DE" sz="1000" u="none" strike="noStrike">
                          <a:effectLst/>
                        </a:rPr>
                        <a:t>92</a:t>
                      </a:r>
                      <a:endParaRPr lang="de-DE" sz="1000" b="0" i="0" u="none" strike="noStrike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DE" sz="1000" u="none" strike="noStrike">
                          <a:effectLst/>
                        </a:rPr>
                        <a:t>92</a:t>
                      </a:r>
                      <a:endParaRPr lang="de-DE" sz="1000" b="0" i="0" u="none" strike="noStrike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DE" sz="1000" u="none" strike="noStrike" dirty="0">
                          <a:effectLst/>
                        </a:rPr>
                        <a:t>92</a:t>
                      </a:r>
                      <a:endParaRPr lang="de-DE" sz="10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DE" sz="1000" u="none" strike="noStrike" dirty="0">
                          <a:effectLst/>
                        </a:rPr>
                        <a:t>90</a:t>
                      </a:r>
                      <a:endParaRPr lang="de-DE" sz="10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extLst>
                  <a:ext uri="{0D108BD9-81ED-4DB2-BD59-A6C34878D82A}">
                    <a16:rowId xmlns:a16="http://schemas.microsoft.com/office/drawing/2014/main" val="1889747910"/>
                  </a:ext>
                </a:extLst>
              </a:tr>
              <a:tr h="215699">
                <a:tc rowSpan="3"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Total load of stress T1</a:t>
                      </a:r>
                    </a:p>
                    <a:p>
                      <a:pPr algn="l" fontAlgn="t"/>
                      <a:r>
                        <a:rPr lang="de-DE" sz="1000" u="none" strike="noStrike" dirty="0">
                          <a:effectLst/>
                        </a:rPr>
                        <a:t> </a:t>
                      </a:r>
                    </a:p>
                    <a:p>
                      <a:pPr algn="l" fontAlgn="t"/>
                      <a:r>
                        <a:rPr lang="de-DE" sz="1000" u="none" strike="noStrike" dirty="0">
                          <a:effectLst/>
                        </a:rPr>
                        <a:t> </a:t>
                      </a:r>
                      <a:endParaRPr lang="de-DE" sz="1000" b="0" i="0" u="none" strike="noStrike" dirty="0">
                        <a:solidFill>
                          <a:srgbClr val="33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correlation</a:t>
                      </a:r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coefficient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DE" sz="1000" u="none" strike="noStrike">
                          <a:effectLst/>
                        </a:rPr>
                        <a:t>.220</a:t>
                      </a:r>
                      <a:r>
                        <a:rPr lang="de-DE" sz="1000" u="none" strike="noStrike" baseline="30000">
                          <a:effectLst/>
                        </a:rPr>
                        <a:t>*</a:t>
                      </a:r>
                      <a:endParaRPr lang="de-DE" sz="1000" b="0" i="0" u="none" strike="noStrike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DE" sz="1000" u="none" strike="noStrike">
                          <a:effectLst/>
                        </a:rPr>
                        <a:t>.296</a:t>
                      </a:r>
                      <a:r>
                        <a:rPr lang="de-DE" sz="1000" u="none" strike="noStrike" baseline="30000">
                          <a:effectLst/>
                        </a:rPr>
                        <a:t>**</a:t>
                      </a:r>
                      <a:endParaRPr lang="de-DE" sz="1000" b="0" i="0" u="none" strike="noStrike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DE" sz="1000" u="none" strike="noStrike" dirty="0">
                          <a:effectLst/>
                        </a:rPr>
                        <a:t>.220</a:t>
                      </a:r>
                      <a:r>
                        <a:rPr lang="de-DE" sz="1000" u="none" strike="noStrike" baseline="30000" dirty="0">
                          <a:effectLst/>
                        </a:rPr>
                        <a:t>*</a:t>
                      </a:r>
                      <a:endParaRPr lang="de-DE" sz="10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DE" sz="1000" u="none" strike="noStrike" dirty="0">
                          <a:effectLst/>
                        </a:rPr>
                        <a:t>.284</a:t>
                      </a:r>
                      <a:r>
                        <a:rPr lang="de-DE" sz="1000" u="none" strike="noStrike" baseline="30000" dirty="0">
                          <a:effectLst/>
                        </a:rPr>
                        <a:t>**</a:t>
                      </a:r>
                      <a:endParaRPr lang="de-DE" sz="10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extLst>
                  <a:ext uri="{0D108BD9-81ED-4DB2-BD59-A6C34878D82A}">
                    <a16:rowId xmlns:a16="http://schemas.microsoft.com/office/drawing/2014/main" val="783181297"/>
                  </a:ext>
                </a:extLst>
              </a:tr>
              <a:tr h="166690">
                <a:tc vMerge="1">
                  <a:txBody>
                    <a:bodyPr/>
                    <a:lstStyle/>
                    <a:p>
                      <a:pPr algn="l" fontAlgn="t"/>
                      <a:r>
                        <a:rPr lang="de-DE" sz="900" u="none" strike="noStrike" dirty="0">
                          <a:effectLst/>
                        </a:rPr>
                        <a:t> </a:t>
                      </a:r>
                      <a:endParaRPr lang="de-DE" sz="900" b="0" i="0" u="none" strike="noStrike" dirty="0">
                        <a:solidFill>
                          <a:srgbClr val="33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 (</a:t>
                      </a:r>
                      <a:r>
                        <a:rPr lang="de-DE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two-sided</a:t>
                      </a:r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DE" sz="1000" u="none" strike="noStrike" dirty="0">
                          <a:effectLst/>
                        </a:rPr>
                        <a:t>0.038</a:t>
                      </a:r>
                      <a:endParaRPr lang="de-DE" sz="10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DE" sz="1000" u="none" strike="noStrike" dirty="0">
                          <a:effectLst/>
                        </a:rPr>
                        <a:t>0.005</a:t>
                      </a:r>
                      <a:endParaRPr lang="de-DE" sz="10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DE" sz="1000" u="none" strike="noStrike" dirty="0">
                          <a:effectLst/>
                        </a:rPr>
                        <a:t>0.038</a:t>
                      </a:r>
                      <a:endParaRPr lang="de-DE" sz="10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DE" sz="1000" u="none" strike="noStrike" dirty="0">
                          <a:effectLst/>
                        </a:rPr>
                        <a:t>0.008</a:t>
                      </a:r>
                      <a:endParaRPr lang="de-DE" sz="10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extLst>
                  <a:ext uri="{0D108BD9-81ED-4DB2-BD59-A6C34878D82A}">
                    <a16:rowId xmlns:a16="http://schemas.microsoft.com/office/drawing/2014/main" val="3274275214"/>
                  </a:ext>
                </a:extLst>
              </a:tr>
              <a:tr h="208205">
                <a:tc vMerge="1">
                  <a:txBody>
                    <a:bodyPr/>
                    <a:lstStyle/>
                    <a:p>
                      <a:pPr algn="l" fontAlgn="t"/>
                      <a:r>
                        <a:rPr lang="de-DE" sz="600" u="none" strike="noStrike" dirty="0">
                          <a:effectLst/>
                        </a:rPr>
                        <a:t> </a:t>
                      </a:r>
                      <a:endParaRPr lang="de-DE" sz="600" b="0" i="0" u="none" strike="noStrike" dirty="0">
                        <a:solidFill>
                          <a:srgbClr val="33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N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DE" sz="1000" u="none" strike="noStrike">
                          <a:effectLst/>
                        </a:rPr>
                        <a:t>89</a:t>
                      </a:r>
                      <a:endParaRPr lang="de-DE" sz="1000" b="0" i="0" u="none" strike="noStrike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DE" sz="1000" u="none" strike="noStrike" dirty="0">
                          <a:effectLst/>
                        </a:rPr>
                        <a:t>89</a:t>
                      </a:r>
                      <a:endParaRPr lang="de-DE" sz="10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DE" sz="1000" u="none" strike="noStrike" dirty="0">
                          <a:effectLst/>
                        </a:rPr>
                        <a:t>89</a:t>
                      </a:r>
                      <a:endParaRPr lang="de-DE" sz="10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DE" sz="1000" u="none" strike="noStrike" dirty="0">
                          <a:effectLst/>
                        </a:rPr>
                        <a:t>87</a:t>
                      </a:r>
                      <a:endParaRPr lang="de-DE" sz="1000" b="0" i="0" u="none" strike="noStrike" dirty="0">
                        <a:solidFill>
                          <a:srgbClr val="9933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40" marR="6540" marT="6540" marB="0" anchor="ctr"/>
                </a:tc>
                <a:extLst>
                  <a:ext uri="{0D108BD9-81ED-4DB2-BD59-A6C34878D82A}">
                    <a16:rowId xmlns:a16="http://schemas.microsoft.com/office/drawing/2014/main" val="21703509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85514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156</Words>
  <Application>Microsoft Office PowerPoint</Application>
  <PresentationFormat>A4-Papier (210 x 297 mm)</PresentationFormat>
  <Paragraphs>80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Catharina Dornieden</dc:creator>
  <cp:lastModifiedBy>Catharina Dornieden</cp:lastModifiedBy>
  <cp:revision>403</cp:revision>
  <dcterms:created xsi:type="dcterms:W3CDTF">2021-01-15T22:32:37Z</dcterms:created>
  <dcterms:modified xsi:type="dcterms:W3CDTF">2021-11-22T10:11:36Z</dcterms:modified>
</cp:coreProperties>
</file>