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8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arina Dornieden" initials="CD" lastIdx="2" clrIdx="0">
    <p:extLst>
      <p:ext uri="{19B8F6BF-5375-455C-9EA6-DF929625EA0E}">
        <p15:presenceInfo xmlns:p15="http://schemas.microsoft.com/office/powerpoint/2012/main" userId="cfa597d53115c4e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3537" autoAdjust="0"/>
  </p:normalViewPr>
  <p:slideViewPr>
    <p:cSldViewPr snapToGrid="0">
      <p:cViewPr>
        <p:scale>
          <a:sx n="125" d="100"/>
          <a:sy n="125" d="100"/>
        </p:scale>
        <p:origin x="-264" y="-30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77689-2090-4361-9449-E7177517FC60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10A32-0872-4BBD-B41B-DB6125E4AB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559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49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6" indent="0" algn="ctr">
              <a:buNone/>
              <a:defRPr sz="1499"/>
            </a:lvl2pPr>
            <a:lvl3pPr marL="685771" indent="0" algn="ctr">
              <a:buNone/>
              <a:defRPr sz="1351"/>
            </a:lvl3pPr>
            <a:lvl4pPr marL="1028657" indent="0" algn="ctr">
              <a:buNone/>
              <a:defRPr sz="1200"/>
            </a:lvl4pPr>
            <a:lvl5pPr marL="1371543" indent="0" algn="ctr">
              <a:buNone/>
              <a:defRPr sz="1200"/>
            </a:lvl5pPr>
            <a:lvl6pPr marL="1714428" indent="0" algn="ctr">
              <a:buNone/>
              <a:defRPr sz="1200"/>
            </a:lvl6pPr>
            <a:lvl7pPr marL="2057314" indent="0" algn="ctr">
              <a:buNone/>
              <a:defRPr sz="1200"/>
            </a:lvl7pPr>
            <a:lvl8pPr marL="2400200" indent="0" algn="ctr">
              <a:buNone/>
              <a:defRPr sz="1200"/>
            </a:lvl8pPr>
            <a:lvl9pPr marL="2743085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52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2208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469625"/>
            <a:ext cx="5915025" cy="4120620"/>
          </a:xfrm>
        </p:spPr>
        <p:txBody>
          <a:bodyPr anchor="b"/>
          <a:lstStyle>
            <a:lvl1pPr>
              <a:defRPr sz="449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86" indent="0">
              <a:buNone/>
              <a:defRPr sz="1499">
                <a:solidFill>
                  <a:schemeClr val="tx1">
                    <a:tint val="75000"/>
                  </a:schemeClr>
                </a:solidFill>
              </a:defRPr>
            </a:lvl2pPr>
            <a:lvl3pPr marL="68577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8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13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1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499" b="1"/>
            </a:lvl2pPr>
            <a:lvl3pPr marL="685771" indent="0">
              <a:buNone/>
              <a:defRPr sz="1351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200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3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499" b="1"/>
            </a:lvl2pPr>
            <a:lvl3pPr marL="685771" indent="0">
              <a:buNone/>
              <a:defRPr sz="1351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200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3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92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01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166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4"/>
            <a:ext cx="3471863" cy="7039681"/>
          </a:xfrm>
        </p:spPr>
        <p:txBody>
          <a:bodyPr/>
          <a:lstStyle>
            <a:lvl1pPr>
              <a:defRPr sz="2401"/>
            </a:lvl1pPr>
            <a:lvl2pPr>
              <a:defRPr sz="2100"/>
            </a:lvl2pPr>
            <a:lvl3pPr>
              <a:defRPr sz="1800"/>
            </a:lvl3pPr>
            <a:lvl4pPr>
              <a:defRPr sz="1499"/>
            </a:lvl4pPr>
            <a:lvl5pPr>
              <a:defRPr sz="1499"/>
            </a:lvl5pPr>
            <a:lvl6pPr>
              <a:defRPr sz="1499"/>
            </a:lvl6pPr>
            <a:lvl7pPr>
              <a:defRPr sz="1499"/>
            </a:lvl7pPr>
            <a:lvl8pPr>
              <a:defRPr sz="1499"/>
            </a:lvl8pPr>
            <a:lvl9pPr>
              <a:defRPr sz="1499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1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200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130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4"/>
            <a:ext cx="3471863" cy="7039681"/>
          </a:xfrm>
        </p:spPr>
        <p:txBody>
          <a:bodyPr anchor="t"/>
          <a:lstStyle>
            <a:lvl1pPr marL="0" indent="0">
              <a:buNone/>
              <a:defRPr sz="2401"/>
            </a:lvl1pPr>
            <a:lvl2pPr marL="342886" indent="0">
              <a:buNone/>
              <a:defRPr sz="2100"/>
            </a:lvl2pPr>
            <a:lvl3pPr marL="685771" indent="0">
              <a:buNone/>
              <a:defRPr sz="1800"/>
            </a:lvl3pPr>
            <a:lvl4pPr marL="1028657" indent="0">
              <a:buNone/>
              <a:defRPr sz="1499"/>
            </a:lvl4pPr>
            <a:lvl5pPr marL="1371543" indent="0">
              <a:buNone/>
              <a:defRPr sz="1499"/>
            </a:lvl5pPr>
            <a:lvl6pPr marL="1714428" indent="0">
              <a:buNone/>
              <a:defRPr sz="1499"/>
            </a:lvl6pPr>
            <a:lvl7pPr marL="2057314" indent="0">
              <a:buNone/>
              <a:defRPr sz="1499"/>
            </a:lvl7pPr>
            <a:lvl8pPr marL="2400200" indent="0">
              <a:buNone/>
              <a:defRPr sz="1499"/>
            </a:lvl8pPr>
            <a:lvl9pPr marL="2743085" indent="0">
              <a:buNone/>
              <a:defRPr sz="1499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1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200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68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5366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76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77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71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3" indent="-171443" algn="l" defTabSz="68577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9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4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0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2986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871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57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3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28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71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7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3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28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4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0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85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EC27E365-76DD-4EB1-9E6B-4250879606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11293"/>
              </p:ext>
            </p:extLst>
          </p:nvPr>
        </p:nvGraphicFramePr>
        <p:xfrm>
          <a:off x="578915" y="1115456"/>
          <a:ext cx="5700170" cy="78895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4310">
                  <a:extLst>
                    <a:ext uri="{9D8B030D-6E8A-4147-A177-3AD203B41FA5}">
                      <a16:colId xmlns:a16="http://schemas.microsoft.com/office/drawing/2014/main" val="1014096867"/>
                    </a:ext>
                  </a:extLst>
                </a:gridCol>
                <a:gridCol w="814310">
                  <a:extLst>
                    <a:ext uri="{9D8B030D-6E8A-4147-A177-3AD203B41FA5}">
                      <a16:colId xmlns:a16="http://schemas.microsoft.com/office/drawing/2014/main" val="2637806659"/>
                    </a:ext>
                  </a:extLst>
                </a:gridCol>
                <a:gridCol w="814310">
                  <a:extLst>
                    <a:ext uri="{9D8B030D-6E8A-4147-A177-3AD203B41FA5}">
                      <a16:colId xmlns:a16="http://schemas.microsoft.com/office/drawing/2014/main" val="2156061234"/>
                    </a:ext>
                  </a:extLst>
                </a:gridCol>
                <a:gridCol w="814310">
                  <a:extLst>
                    <a:ext uri="{9D8B030D-6E8A-4147-A177-3AD203B41FA5}">
                      <a16:colId xmlns:a16="http://schemas.microsoft.com/office/drawing/2014/main" val="2981671962"/>
                    </a:ext>
                  </a:extLst>
                </a:gridCol>
                <a:gridCol w="814310">
                  <a:extLst>
                    <a:ext uri="{9D8B030D-6E8A-4147-A177-3AD203B41FA5}">
                      <a16:colId xmlns:a16="http://schemas.microsoft.com/office/drawing/2014/main" val="2239049736"/>
                    </a:ext>
                  </a:extLst>
                </a:gridCol>
                <a:gridCol w="814310">
                  <a:extLst>
                    <a:ext uri="{9D8B030D-6E8A-4147-A177-3AD203B41FA5}">
                      <a16:colId xmlns:a16="http://schemas.microsoft.com/office/drawing/2014/main" val="2882054246"/>
                    </a:ext>
                  </a:extLst>
                </a:gridCol>
                <a:gridCol w="814310">
                  <a:extLst>
                    <a:ext uri="{9D8B030D-6E8A-4147-A177-3AD203B41FA5}">
                      <a16:colId xmlns:a16="http://schemas.microsoft.com/office/drawing/2014/main" val="4063235846"/>
                    </a:ext>
                  </a:extLst>
                </a:gridCol>
              </a:tblGrid>
              <a:tr h="234000">
                <a:tc gridSpan="2">
                  <a:txBody>
                    <a:bodyPr/>
                    <a:lstStyle/>
                    <a:p>
                      <a:pPr algn="ctr"/>
                      <a:r>
                        <a:rPr lang="de-DE" sz="1000" dirty="0">
                          <a:latin typeface="+mn-lt"/>
                        </a:rPr>
                        <a:t>Spearman-</a:t>
                      </a:r>
                      <a:r>
                        <a:rPr lang="de-DE" sz="1000" dirty="0" err="1">
                          <a:latin typeface="+mn-lt"/>
                        </a:rPr>
                        <a:t>rho</a:t>
                      </a:r>
                      <a:endParaRPr lang="de-DE" sz="1000" dirty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3" marR="6943" marT="6943" marB="0" anchor="b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Loneliness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and Isolation 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during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Social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Distancing 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Scale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3" marR="6943" marT="694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3" marR="6943" marT="694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3" marR="6943" marT="694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3" marR="6943" marT="6943" marB="0" anchor="b"/>
                </a:tc>
                <a:extLst>
                  <a:ext uri="{0D108BD9-81ED-4DB2-BD59-A6C34878D82A}">
                    <a16:rowId xmlns:a16="http://schemas.microsoft.com/office/drawing/2014/main" val="3397728319"/>
                  </a:ext>
                </a:extLst>
              </a:tr>
              <a:tr h="234000">
                <a:tc gridSpan="2">
                  <a:txBody>
                    <a:bodyPr/>
                    <a:lstStyle/>
                    <a:p>
                      <a:pPr algn="ctr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State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factor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1 (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lonely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and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isolated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  <a:p>
                      <a:pPr algn="ctr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State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factor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2 (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connected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and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supported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  <a:p>
                      <a:pPr algn="ctr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Trait 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factor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loneliness</a:t>
                      </a:r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and isolation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Trait 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factor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sociability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and sense 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of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belonging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Trait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factor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>
                          <a:effectLst/>
                          <a:latin typeface="+mn-lt"/>
                        </a:rPr>
                        <a:t>3 (social 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support and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closeness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)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2228491112"/>
                  </a:ext>
                </a:extLst>
              </a:tr>
              <a:tr h="234000"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Concern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scale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T1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0.016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0.034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0.143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-0.037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0.176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3818500978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0.905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0.801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0.278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0.782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0.182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1376306319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60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2644723937"/>
                  </a:ext>
                </a:extLst>
              </a:tr>
              <a:tr h="234000"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Concern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over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time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scale</a:t>
                      </a:r>
                      <a:endParaRPr lang="de-DE" sz="1000" u="none" strike="noStrike" dirty="0"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T1</a:t>
                      </a: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0.076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0.077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0.171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-0.043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0.121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256204400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0.562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0.56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0.196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0.745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0.363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670129814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60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1859002499"/>
                  </a:ext>
                </a:extLst>
              </a:tr>
              <a:tr h="234000"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Impairment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scale</a:t>
                      </a:r>
                      <a:endParaRPr lang="de-DE" sz="1000" u="none" strike="noStrike" dirty="0"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T1</a:t>
                      </a: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.373**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-.282*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.382**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-0.091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-0.095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1007316881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0.003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0.03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0.003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0.491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0.476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1823368366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60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1145727830"/>
                  </a:ext>
                </a:extLst>
              </a:tr>
              <a:tr h="234000"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Overall concern scale T1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0.234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-0.057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.296*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-0.122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0.124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2636432394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0.078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0.676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0.025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0.367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0.358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2660238295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57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57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57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57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366884530"/>
                  </a:ext>
                </a:extLst>
              </a:tr>
              <a:tr h="234000"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Concern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scale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T2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0.098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-0.027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0.121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-0.128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0.016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210330197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0.454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0.838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0.357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0.331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0.906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4147756455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60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60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60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60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1740804894"/>
                  </a:ext>
                </a:extLst>
              </a:tr>
              <a:tr h="234000"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Concern over time scale </a:t>
                      </a:r>
                    </a:p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T2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0.157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0.117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-0.051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0.194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4082075990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0.236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0.939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0.379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0.701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0.141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1955632049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58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1328648384"/>
                  </a:ext>
                </a:extLst>
              </a:tr>
              <a:tr h="234000"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Impairment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scale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T2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.507**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-.285*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.355**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0.025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-0.094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3562074693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0.027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0.005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0.848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0.473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3197014727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61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60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60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60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60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1095618968"/>
                  </a:ext>
                </a:extLst>
              </a:tr>
              <a:tr h="234000"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Overall concern scale</a:t>
                      </a:r>
                    </a:p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T2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.332*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-0.119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.294*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-0.121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0.082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3388556784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0.373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0.024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0.361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0.538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16206612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58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59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1400111845"/>
                  </a:ext>
                </a:extLst>
              </a:tr>
              <a:tr h="234000"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Fear</a:t>
                      </a:r>
                    </a:p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of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Covid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questionnaire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correlation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coefficient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0.154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0.065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0.192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-0.088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0.093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3182228121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two-sided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0.236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0.621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0.142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0.502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0.478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2157213256"/>
                  </a:ext>
                </a:extLst>
              </a:tr>
              <a:tr h="234000">
                <a:tc vMerge="1"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N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61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60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60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60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60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43" marR="6943" marT="6943" marB="0" anchor="ctr"/>
                </a:tc>
                <a:extLst>
                  <a:ext uri="{0D108BD9-81ED-4DB2-BD59-A6C34878D82A}">
                    <a16:rowId xmlns:a16="http://schemas.microsoft.com/office/drawing/2014/main" val="2483497168"/>
                  </a:ext>
                </a:extLst>
              </a:tr>
            </a:tbl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ED8CEEA6-F4B3-4ACF-97EE-5ACF2EA2B02A}"/>
              </a:ext>
            </a:extLst>
          </p:cNvPr>
          <p:cNvSpPr txBox="1"/>
          <p:nvPr/>
        </p:nvSpPr>
        <p:spPr>
          <a:xfrm>
            <a:off x="487520" y="379294"/>
            <a:ext cx="611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Table 5</a:t>
            </a:r>
          </a:p>
        </p:txBody>
      </p:sp>
    </p:spTree>
    <p:extLst>
      <p:ext uri="{BB962C8B-B14F-4D97-AF65-F5344CB8AC3E}">
        <p14:creationId xmlns:p14="http://schemas.microsoft.com/office/powerpoint/2010/main" val="1541923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316</Words>
  <Application>Microsoft Office PowerPoint</Application>
  <PresentationFormat>A4-Papier (210 x 297 mm)</PresentationFormat>
  <Paragraphs>185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Catharina Dornieden</dc:creator>
  <cp:lastModifiedBy>Catharina Dornieden</cp:lastModifiedBy>
  <cp:revision>405</cp:revision>
  <dcterms:created xsi:type="dcterms:W3CDTF">2021-01-15T22:32:37Z</dcterms:created>
  <dcterms:modified xsi:type="dcterms:W3CDTF">2021-11-22T11:37:53Z</dcterms:modified>
</cp:coreProperties>
</file>