
<file path=[Content_Types].xml><?xml version="1.0" encoding="utf-8"?>
<Types xmlns="http://schemas.openxmlformats.org/package/2006/content-types"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2" r:id="rId3"/>
    <p:sldId id="258" r:id="rId4"/>
    <p:sldId id="263" r:id="rId5"/>
    <p:sldId id="260" r:id="rId6"/>
    <p:sldId id="261" r:id="rId8"/>
    <p:sldId id="264" r:id="rId9"/>
  </p:sldIdLst>
  <p:sldSz cx="6119495" cy="80994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479"/>
        <p:guide pos="20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63153" y="1143000"/>
            <a:ext cx="233169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01760" y="1080000"/>
            <a:ext cx="4918890" cy="303590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01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01760" y="4205197"/>
            <a:ext cx="4918890" cy="173905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605" spc="200"/>
            </a:lvl1pPr>
            <a:lvl2pPr marL="306070" indent="0" algn="ctr">
              <a:buNone/>
              <a:defRPr sz="1340"/>
            </a:lvl2pPr>
            <a:lvl3pPr marL="612140" indent="0" algn="ctr">
              <a:buNone/>
              <a:defRPr sz="1205"/>
            </a:lvl3pPr>
            <a:lvl4pPr marL="918210" indent="0" algn="ctr">
              <a:buNone/>
              <a:defRPr sz="1070"/>
            </a:lvl4pPr>
            <a:lvl5pPr marL="1224280" indent="0" algn="ctr">
              <a:buNone/>
              <a:defRPr sz="1070"/>
            </a:lvl5pPr>
            <a:lvl6pPr marL="1529715" indent="0" algn="ctr">
              <a:buNone/>
              <a:defRPr sz="1070"/>
            </a:lvl6pPr>
            <a:lvl7pPr marL="1835785" indent="0" algn="ctr">
              <a:buNone/>
              <a:defRPr sz="1070"/>
            </a:lvl7pPr>
            <a:lvl8pPr marL="2141855" indent="0" algn="ctr">
              <a:buNone/>
              <a:defRPr sz="1070"/>
            </a:lvl8pPr>
            <a:lvl9pPr marL="2447925" indent="0" algn="ctr">
              <a:buNone/>
              <a:defRPr sz="107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5398" y="718583"/>
            <a:ext cx="5506193" cy="833386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05398" y="1760315"/>
            <a:ext cx="5506193" cy="562110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99319" y="4545355"/>
            <a:ext cx="3899693" cy="90566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94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999319" y="5451024"/>
            <a:ext cx="3899693" cy="1024724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20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0607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2pPr>
            <a:lvl3pPr marL="61214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3pPr>
            <a:lvl4pPr marL="91821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4pPr>
            <a:lvl5pPr marL="1224280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5pPr>
            <a:lvl6pPr marL="152971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6pPr>
            <a:lvl7pPr marL="183578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7pPr>
            <a:lvl8pPr marL="214185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8pPr>
            <a:lvl9pPr marL="2447925" indent="0">
              <a:buNone/>
              <a:defRPr sz="10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5398" y="718583"/>
            <a:ext cx="5506193" cy="833386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05398" y="1773071"/>
            <a:ext cx="2598590" cy="560834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218421" y="1773071"/>
            <a:ext cx="2598590" cy="5608347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5398" y="718583"/>
            <a:ext cx="5506193" cy="833386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05398" y="1688032"/>
            <a:ext cx="2681716" cy="450709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3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6070" indent="0">
              <a:buNone/>
              <a:defRPr sz="1340" b="1"/>
            </a:lvl2pPr>
            <a:lvl3pPr marL="612140" indent="0">
              <a:buNone/>
              <a:defRPr sz="1205" b="1"/>
            </a:lvl3pPr>
            <a:lvl4pPr marL="918210" indent="0">
              <a:buNone/>
              <a:defRPr sz="1070" b="1"/>
            </a:lvl4pPr>
            <a:lvl5pPr marL="1224280" indent="0">
              <a:buNone/>
              <a:defRPr sz="1070" b="1"/>
            </a:lvl5pPr>
            <a:lvl6pPr marL="1529715" indent="0">
              <a:buNone/>
              <a:defRPr sz="1070" b="1"/>
            </a:lvl6pPr>
            <a:lvl7pPr marL="1835785" indent="0">
              <a:buNone/>
              <a:defRPr sz="1070" b="1"/>
            </a:lvl7pPr>
            <a:lvl8pPr marL="2141855" indent="0">
              <a:buNone/>
              <a:defRPr sz="1070" b="1"/>
            </a:lvl8pPr>
            <a:lvl9pPr marL="2447925" indent="0">
              <a:buNone/>
              <a:defRPr sz="107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05398" y="2189764"/>
            <a:ext cx="2681716" cy="519165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130150" y="1679208"/>
            <a:ext cx="2681716" cy="450709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3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06070" indent="0">
              <a:buNone/>
              <a:defRPr sz="1340" b="1"/>
            </a:lvl2pPr>
            <a:lvl3pPr marL="612140" indent="0">
              <a:buNone/>
              <a:defRPr sz="1205" b="1"/>
            </a:lvl3pPr>
            <a:lvl4pPr marL="918210" indent="0">
              <a:buNone/>
              <a:defRPr sz="1070" b="1"/>
            </a:lvl4pPr>
            <a:lvl5pPr marL="1224280" indent="0">
              <a:buNone/>
              <a:defRPr sz="1070" b="1"/>
            </a:lvl5pPr>
            <a:lvl6pPr marL="1529715" indent="0">
              <a:buNone/>
              <a:defRPr sz="1070" b="1"/>
            </a:lvl6pPr>
            <a:lvl7pPr marL="1835785" indent="0">
              <a:buNone/>
              <a:defRPr sz="1070" b="1"/>
            </a:lvl7pPr>
            <a:lvl8pPr marL="2141855" indent="0">
              <a:buNone/>
              <a:defRPr sz="1070" b="1"/>
            </a:lvl8pPr>
            <a:lvl9pPr marL="2447925" indent="0">
              <a:buNone/>
              <a:defRPr sz="107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130150" y="2189764"/>
            <a:ext cx="2681716" cy="519165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5398" y="718583"/>
            <a:ext cx="5506193" cy="833386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05398" y="1836851"/>
            <a:ext cx="2626840" cy="544252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07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187701" y="1836851"/>
            <a:ext cx="2623890" cy="544252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07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137547" y="1080000"/>
            <a:ext cx="524055" cy="59400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875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459000" y="1080000"/>
            <a:ext cx="4602649" cy="5940000"/>
          </a:xfrm>
        </p:spPr>
        <p:txBody>
          <a:bodyPr vert="eaVert" lIns="46800" tIns="46800" rIns="46800" bIns="46800"/>
          <a:lstStyle>
            <a:lvl1pPr marL="153035" indent="-153035">
              <a:spcAft>
                <a:spcPts val="1000"/>
              </a:spcAft>
              <a:defRPr spc="300"/>
            </a:lvl1pPr>
            <a:lvl2pPr marL="459105" indent="-153035">
              <a:defRPr spc="300"/>
            </a:lvl2pPr>
            <a:lvl3pPr marL="765175" indent="-153035">
              <a:defRPr spc="300"/>
            </a:lvl3pPr>
            <a:lvl4pPr marL="1071245" indent="-153035">
              <a:defRPr spc="300"/>
            </a:lvl4pPr>
            <a:lvl5pPr marL="1377315" indent="-15303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05398" y="914173"/>
            <a:ext cx="5508000" cy="647574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01760" y="2933858"/>
            <a:ext cx="4918890" cy="1203307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015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01760" y="4205197"/>
            <a:ext cx="4918890" cy="557008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60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05398" y="718583"/>
            <a:ext cx="5506193" cy="833386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05398" y="1760315"/>
            <a:ext cx="5506193" cy="562110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07205" y="7457953"/>
            <a:ext cx="1355315" cy="374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7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066102" y="7457953"/>
            <a:ext cx="1987795" cy="374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7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456275" y="7457953"/>
            <a:ext cx="1355315" cy="374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67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12140" rtl="0" eaLnBrk="1" fontAlgn="auto" latinLnBrk="0" hangingPunct="1">
        <a:lnSpc>
          <a:spcPct val="100000"/>
        </a:lnSpc>
        <a:spcBef>
          <a:spcPct val="0"/>
        </a:spcBef>
        <a:buNone/>
        <a:defRPr sz="241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53035" indent="-153035" algn="l" defTabSz="61214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2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459105" indent="-153035" algn="l" defTabSz="61214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077595" algn="l"/>
          <a:tab pos="1077595" algn="l"/>
          <a:tab pos="1077595" algn="l"/>
          <a:tab pos="1077595" algn="l"/>
        </a:tabLst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765175" indent="-153035" algn="l" defTabSz="61214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071245" indent="-153035" algn="l" defTabSz="61214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9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377315" indent="-153035" algn="l" defTabSz="61214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9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682750" indent="-153035" algn="l" defTabSz="612140" rtl="0" eaLnBrk="1" latinLnBrk="0" hangingPunct="1">
        <a:lnSpc>
          <a:spcPct val="90000"/>
        </a:lnSpc>
        <a:spcBef>
          <a:spcPct val="67000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8820" indent="-153035" algn="l" defTabSz="612140" rtl="0" eaLnBrk="1" latinLnBrk="0" hangingPunct="1">
        <a:lnSpc>
          <a:spcPct val="90000"/>
        </a:lnSpc>
        <a:spcBef>
          <a:spcPct val="67000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4890" indent="-153035" algn="l" defTabSz="612140" rtl="0" eaLnBrk="1" latinLnBrk="0" hangingPunct="1">
        <a:lnSpc>
          <a:spcPct val="90000"/>
        </a:lnSpc>
        <a:spcBef>
          <a:spcPct val="67000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0960" indent="-153035" algn="l" defTabSz="612140" rtl="0" eaLnBrk="1" latinLnBrk="0" hangingPunct="1">
        <a:lnSpc>
          <a:spcPct val="90000"/>
        </a:lnSpc>
        <a:spcBef>
          <a:spcPct val="67000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70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140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210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280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29715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5785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1855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7925" algn="l" defTabSz="612140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4.xml"/><Relationship Id="rId3" Type="http://schemas.openxmlformats.org/officeDocument/2006/relationships/image" Target="../media/image1.tiff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tiff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.tiff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65.xml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6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5.tiff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6.tiff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>
            <a:off x="519430" y="379730"/>
            <a:ext cx="2240280" cy="2329815"/>
            <a:chOff x="483" y="247"/>
            <a:chExt cx="3528" cy="36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19856" t="29340" r="19052" b="30660"/>
            <a:stretch>
              <a:fillRect/>
            </a:stretch>
          </p:blipFill>
          <p:spPr>
            <a:xfrm>
              <a:off x="1145" y="826"/>
              <a:ext cx="2126" cy="11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rcRect l="25377" t="25532" r="18118" b="44610"/>
            <a:stretch>
              <a:fillRect/>
            </a:stretch>
          </p:blipFill>
          <p:spPr>
            <a:xfrm>
              <a:off x="1235" y="2103"/>
              <a:ext cx="1946" cy="84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rcRect l="23668" t="24898" r="14399" b="46209"/>
            <a:stretch>
              <a:fillRect/>
            </a:stretch>
          </p:blipFill>
          <p:spPr>
            <a:xfrm>
              <a:off x="1115" y="3070"/>
              <a:ext cx="2185" cy="84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0" name="文本框 79"/>
            <p:cNvSpPr txBox="1"/>
            <p:nvPr/>
          </p:nvSpPr>
          <p:spPr>
            <a:xfrm>
              <a:off x="531" y="826"/>
              <a:ext cx="53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SARM1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83" y="2103"/>
              <a:ext cx="668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NMNAT2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85" y="3070"/>
              <a:ext cx="44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β-actin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695" y="708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939" y="708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317" y="708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560" y="708"/>
              <a:ext cx="3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1149" y="508"/>
              <a:ext cx="33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ACR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76" y="508"/>
              <a:ext cx="8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014" y="508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10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92" y="508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20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770" y="508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37" y="508"/>
              <a:ext cx="55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 (mg/kg)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49" y="247"/>
              <a:ext cx="829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Sciatic nerve</a:t>
              </a:r>
              <a:endParaRPr lang="en-US" altLang="zh-CN" sz="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283" y="2518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34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3206" y="2615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3283" y="2224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206" y="2321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流程图: 摘录 46"/>
            <p:cNvSpPr/>
            <p:nvPr/>
          </p:nvSpPr>
          <p:spPr>
            <a:xfrm rot="16200000">
              <a:off x="3750" y="2514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374" y="1333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3297" y="1430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374" y="1507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55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297" y="1604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3374" y="1197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95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3297" y="1294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流程图: 摘录 60"/>
            <p:cNvSpPr/>
            <p:nvPr/>
          </p:nvSpPr>
          <p:spPr>
            <a:xfrm rot="16200000">
              <a:off x="3841" y="1324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400" y="3333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3323" y="3430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流程图: 摘录 65"/>
            <p:cNvSpPr/>
            <p:nvPr/>
          </p:nvSpPr>
          <p:spPr>
            <a:xfrm rot="16200000">
              <a:off x="3891" y="3370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955290" y="379730"/>
            <a:ext cx="2265045" cy="2332355"/>
            <a:chOff x="4654" y="245"/>
            <a:chExt cx="3567" cy="3673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/>
            <a:srcRect l="18966" t="26250" r="24310" b="49792"/>
            <a:stretch>
              <a:fillRect/>
            </a:stretch>
          </p:blipFill>
          <p:spPr>
            <a:xfrm>
              <a:off x="5416" y="3228"/>
              <a:ext cx="1974" cy="69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rcRect l="25000" t="30625" r="18621" b="31250"/>
            <a:stretch>
              <a:fillRect/>
            </a:stretch>
          </p:blipFill>
          <p:spPr>
            <a:xfrm>
              <a:off x="5428" y="1967"/>
              <a:ext cx="1962" cy="109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/>
            <a:srcRect l="17384" t="26770" r="15054" b="37389"/>
            <a:stretch>
              <a:fillRect/>
            </a:stretch>
          </p:blipFill>
          <p:spPr>
            <a:xfrm>
              <a:off x="5272" y="832"/>
              <a:ext cx="2262" cy="97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83" name="文本框 182"/>
            <p:cNvSpPr txBox="1"/>
            <p:nvPr/>
          </p:nvSpPr>
          <p:spPr>
            <a:xfrm>
              <a:off x="4654" y="832"/>
              <a:ext cx="53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SARM1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664" y="1967"/>
              <a:ext cx="668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NMNAT2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888" y="3228"/>
              <a:ext cx="44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β-actin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6850" y="714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094" y="714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472" y="714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715" y="714"/>
              <a:ext cx="3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5304" y="514"/>
              <a:ext cx="33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ACR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831" y="514"/>
              <a:ext cx="8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169" y="514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10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547" y="514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20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25" y="514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190" y="514"/>
              <a:ext cx="55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 (mg/kg)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304" y="245"/>
              <a:ext cx="732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Spinal cord</a:t>
              </a:r>
              <a:endParaRPr lang="en-US" altLang="zh-CN" sz="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7634" y="1131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15" name="直接连接符 114"/>
            <p:cNvCxnSpPr/>
            <p:nvPr/>
          </p:nvCxnSpPr>
          <p:spPr>
            <a:xfrm>
              <a:off x="7557" y="1228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7634" y="1305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55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7557" y="1402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7634" y="995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95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557" y="1092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流程图: 摘录 47"/>
            <p:cNvSpPr/>
            <p:nvPr/>
          </p:nvSpPr>
          <p:spPr>
            <a:xfrm rot="16200000">
              <a:off x="8101" y="1124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490" y="2321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34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7413" y="2418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7490" y="2051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7413" y="2148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流程图: 摘录 61"/>
            <p:cNvSpPr/>
            <p:nvPr/>
          </p:nvSpPr>
          <p:spPr>
            <a:xfrm rot="16200000">
              <a:off x="7957" y="2321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490" y="3370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7413" y="3467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流程图: 摘录 68"/>
            <p:cNvSpPr/>
            <p:nvPr/>
          </p:nvSpPr>
          <p:spPr>
            <a:xfrm rot="16200000">
              <a:off x="7981" y="3407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8" name="文本框 117"/>
          <p:cNvSpPr txBox="1"/>
          <p:nvPr/>
        </p:nvSpPr>
        <p:spPr>
          <a:xfrm>
            <a:off x="547370" y="3838575"/>
            <a:ext cx="3390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SARM1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462280" y="4596765"/>
            <a:ext cx="42418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NMNAT2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29615" y="3709035"/>
            <a:ext cx="21399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Time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999490" y="35382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623570" y="5351145"/>
            <a:ext cx="28194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β-actin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734060" y="3538220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1092200" y="3538220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1261110" y="35382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1353820" y="3538220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1522730" y="35382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235710" y="370840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24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739900" y="370840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1859280" y="370840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1971040" y="370840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2059940" y="370840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2176780" y="370840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24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1971040" y="35382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48" name="组合 147"/>
          <p:cNvGrpSpPr/>
          <p:nvPr/>
        </p:nvGrpSpPr>
        <p:grpSpPr>
          <a:xfrm rot="0">
            <a:off x="998220" y="3684905"/>
            <a:ext cx="1285240" cy="0"/>
            <a:chOff x="12121" y="11112"/>
            <a:chExt cx="2024" cy="0"/>
          </a:xfrm>
        </p:grpSpPr>
        <p:cxnSp>
          <p:nvCxnSpPr>
            <p:cNvPr id="146" name="直接连接符 145"/>
            <p:cNvCxnSpPr/>
            <p:nvPr/>
          </p:nvCxnSpPr>
          <p:spPr>
            <a:xfrm>
              <a:off x="12121" y="11112"/>
              <a:ext cx="9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>
              <a:off x="13239" y="11112"/>
              <a:ext cx="9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文本框 126"/>
          <p:cNvSpPr txBox="1"/>
          <p:nvPr/>
        </p:nvSpPr>
        <p:spPr>
          <a:xfrm>
            <a:off x="2270125" y="3538220"/>
            <a:ext cx="26162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(mM)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2270125" y="3709035"/>
            <a:ext cx="14351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(h)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19199" t="35065" r="17668" b="25541"/>
          <a:stretch>
            <a:fillRect/>
          </a:stretch>
        </p:blipFill>
        <p:spPr>
          <a:xfrm>
            <a:off x="941070" y="3838575"/>
            <a:ext cx="1361440" cy="6934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rcRect l="20072" t="30531" r="15591" b="29425"/>
          <a:stretch>
            <a:fillRect/>
          </a:stretch>
        </p:blipFill>
        <p:spPr>
          <a:xfrm>
            <a:off x="937895" y="4596765"/>
            <a:ext cx="1367790" cy="6896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rcRect l="18399" t="44543" r="18877" b="20649"/>
          <a:stretch>
            <a:fillRect/>
          </a:stretch>
        </p:blipFill>
        <p:spPr>
          <a:xfrm>
            <a:off x="955040" y="5351145"/>
            <a:ext cx="1333500" cy="5994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0" name="文本框 69"/>
          <p:cNvSpPr txBox="1"/>
          <p:nvPr/>
        </p:nvSpPr>
        <p:spPr>
          <a:xfrm>
            <a:off x="2367915" y="406209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319020" y="412369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2367915" y="417258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55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2319020" y="423418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2367915" y="397573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95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2319020" y="403733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流程图: 摘录 76"/>
          <p:cNvSpPr/>
          <p:nvPr/>
        </p:nvSpPr>
        <p:spPr>
          <a:xfrm rot="16200000">
            <a:off x="2664460" y="405765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2372360" y="480441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34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2323465" y="486600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/>
          <p:cNvSpPr txBox="1"/>
          <p:nvPr/>
        </p:nvSpPr>
        <p:spPr>
          <a:xfrm>
            <a:off x="2372360" y="468058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2323465" y="474218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流程图: 摘录 82"/>
          <p:cNvSpPr/>
          <p:nvPr/>
        </p:nvSpPr>
        <p:spPr>
          <a:xfrm rot="16200000">
            <a:off x="2668905" y="480187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2358390" y="556387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>
            <a:off x="2309495" y="570547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流程图: 摘录 85"/>
          <p:cNvSpPr/>
          <p:nvPr/>
        </p:nvSpPr>
        <p:spPr>
          <a:xfrm rot="16200000">
            <a:off x="2670175" y="558736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2228" y="38100"/>
            <a:ext cx="84772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1F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2999423" y="38100"/>
            <a:ext cx="88201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1G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42228" y="3190875"/>
            <a:ext cx="82550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1J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l="15771" t="24779" r="22700" b="20944"/>
          <a:stretch>
            <a:fillRect/>
          </a:stretch>
        </p:blipFill>
        <p:spPr>
          <a:xfrm>
            <a:off x="1010920" y="1435735"/>
            <a:ext cx="1308100" cy="9347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l="21908" t="28860" r="17668" b="14719"/>
          <a:stretch>
            <a:fillRect/>
          </a:stretch>
        </p:blipFill>
        <p:spPr>
          <a:xfrm>
            <a:off x="1013460" y="2456815"/>
            <a:ext cx="1303020" cy="9931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8" name="文本框 117"/>
          <p:cNvSpPr txBox="1"/>
          <p:nvPr/>
        </p:nvSpPr>
        <p:spPr>
          <a:xfrm>
            <a:off x="524510" y="668020"/>
            <a:ext cx="3898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SARM11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670560" y="2456815"/>
            <a:ext cx="28194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β-actin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1035" y="1435735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9610" y="485775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06805" y="485775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09675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43025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71295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78380" y="485775"/>
            <a:ext cx="3517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(mg/kg)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23390" y="485775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26260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59610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87880" y="48577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105535" y="450850"/>
            <a:ext cx="467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23390" y="450850"/>
            <a:ext cx="467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1246505" y="295910"/>
            <a:ext cx="18542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ct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mito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69440" y="295910"/>
            <a:ext cx="1746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ct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cyto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 descr="2021.10.11 SARM1 16"/>
          <p:cNvPicPr>
            <a:picLocks noChangeAspect="1"/>
          </p:cNvPicPr>
          <p:nvPr/>
        </p:nvPicPr>
        <p:blipFill>
          <a:blip r:embed="rId3"/>
          <a:srcRect l="15415" t="27170" r="19200" b="32264"/>
          <a:stretch>
            <a:fillRect/>
          </a:stretch>
        </p:blipFill>
        <p:spPr>
          <a:xfrm>
            <a:off x="978535" y="668020"/>
            <a:ext cx="1370965" cy="6826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0" name="文本框 69"/>
          <p:cNvSpPr txBox="1"/>
          <p:nvPr/>
        </p:nvSpPr>
        <p:spPr>
          <a:xfrm>
            <a:off x="2411730" y="92837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362835" y="98996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2411730" y="103886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55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2362835" y="110045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2411730" y="78867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95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362835" y="85026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流程图: 摘录 52"/>
          <p:cNvSpPr/>
          <p:nvPr/>
        </p:nvSpPr>
        <p:spPr>
          <a:xfrm rot="16200000">
            <a:off x="2708275" y="92392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2386330" y="201485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2337435" y="207645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2386330" y="300037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2337435" y="306197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2386330" y="287782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2337435" y="293941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流程图: 摘录 79"/>
          <p:cNvSpPr/>
          <p:nvPr/>
        </p:nvSpPr>
        <p:spPr>
          <a:xfrm rot="16200000">
            <a:off x="2709545" y="203771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流程图: 摘录 80"/>
          <p:cNvSpPr/>
          <p:nvPr/>
        </p:nvSpPr>
        <p:spPr>
          <a:xfrm rot="16200000">
            <a:off x="2708275" y="290068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2228" y="38100"/>
            <a:ext cx="85915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2B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" name="文本框 97"/>
          <p:cNvSpPr txBox="1"/>
          <p:nvPr/>
        </p:nvSpPr>
        <p:spPr>
          <a:xfrm>
            <a:off x="42545" y="38100"/>
            <a:ext cx="87058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3C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3035" y="360045"/>
            <a:ext cx="2235835" cy="3369310"/>
            <a:chOff x="43" y="567"/>
            <a:chExt cx="3521" cy="5306"/>
          </a:xfrm>
        </p:grpSpPr>
        <p:pic>
          <p:nvPicPr>
            <p:cNvPr id="93" name="图片 92" descr="2020.8.7 OPA1 4"/>
            <p:cNvPicPr>
              <a:picLocks noChangeAspect="1"/>
            </p:cNvPicPr>
            <p:nvPr/>
          </p:nvPicPr>
          <p:blipFill>
            <a:blip r:embed="rId1"/>
            <a:srcRect l="23077" t="31472" r="25257" b="35774"/>
            <a:stretch>
              <a:fillRect/>
            </a:stretch>
          </p:blipFill>
          <p:spPr>
            <a:xfrm>
              <a:off x="1086" y="4181"/>
              <a:ext cx="1706" cy="86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4" name="图片 93" descr="2020.9.18 DRP1 线 4"/>
            <p:cNvPicPr>
              <a:picLocks noChangeAspect="1"/>
            </p:cNvPicPr>
            <p:nvPr/>
          </p:nvPicPr>
          <p:blipFill>
            <a:blip r:embed="rId2"/>
            <a:srcRect l="25257" t="28075" r="25621" b="35094"/>
            <a:stretch>
              <a:fillRect/>
            </a:stretch>
          </p:blipFill>
          <p:spPr>
            <a:xfrm>
              <a:off x="1086" y="865"/>
              <a:ext cx="1622" cy="9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3"/>
            <a:srcRect l="23345" t="30213" r="21603" b="32128"/>
            <a:stretch>
              <a:fillRect/>
            </a:stretch>
          </p:blipFill>
          <p:spPr>
            <a:xfrm>
              <a:off x="879" y="1965"/>
              <a:ext cx="1896" cy="106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4"/>
            <a:srcRect l="26034" t="37083" r="23448" b="31458"/>
            <a:stretch>
              <a:fillRect/>
            </a:stretch>
          </p:blipFill>
          <p:spPr>
            <a:xfrm>
              <a:off x="1086" y="3151"/>
              <a:ext cx="1758" cy="90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5"/>
            <a:srcRect l="23204" t="54113" r="21319" b="20635"/>
            <a:stretch>
              <a:fillRect/>
            </a:stretch>
          </p:blipFill>
          <p:spPr>
            <a:xfrm>
              <a:off x="933" y="5173"/>
              <a:ext cx="1884" cy="7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03" name="直接连接符 102"/>
            <p:cNvCxnSpPr/>
            <p:nvPr/>
          </p:nvCxnSpPr>
          <p:spPr>
            <a:xfrm>
              <a:off x="2311" y="767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1555" y="767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1933" y="767"/>
              <a:ext cx="3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1176" y="767"/>
              <a:ext cx="3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106"/>
            <p:cNvSpPr txBox="1"/>
            <p:nvPr/>
          </p:nvSpPr>
          <p:spPr>
            <a:xfrm>
              <a:off x="765" y="567"/>
              <a:ext cx="33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ACR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292" y="567"/>
              <a:ext cx="8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630" y="567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10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2008" y="567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20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2386" y="567"/>
              <a:ext cx="16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40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53" y="567"/>
              <a:ext cx="554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 (mg/kg)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603" y="865"/>
              <a:ext cx="392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DRP1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43" y="1965"/>
              <a:ext cx="740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p-DRP</a:t>
              </a:r>
              <a:r>
                <a:rPr lang="en-US" altLang="zh-CN" sz="800" baseline="30000" dirty="0">
                  <a:latin typeface="Times New Roman" panose="02020603050405020304" charset="0"/>
                  <a:cs typeface="Times New Roman" panose="02020603050405020304" charset="0"/>
                </a:rPr>
                <a:t>Ser616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81" y="5172"/>
              <a:ext cx="455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VDAC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622" y="3151"/>
              <a:ext cx="355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Mfn2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589" y="4181"/>
              <a:ext cx="401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OPA1</a:t>
              </a:r>
              <a:endParaRPr lang="en-US" altLang="zh-CN" sz="8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2817" y="1257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51" name="直接连接符 150"/>
            <p:cNvCxnSpPr/>
            <p:nvPr/>
          </p:nvCxnSpPr>
          <p:spPr>
            <a:xfrm>
              <a:off x="2740" y="1354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本框 151"/>
            <p:cNvSpPr txBox="1"/>
            <p:nvPr/>
          </p:nvSpPr>
          <p:spPr>
            <a:xfrm>
              <a:off x="2817" y="1064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95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53" name="直接连接符 152"/>
            <p:cNvCxnSpPr/>
            <p:nvPr/>
          </p:nvCxnSpPr>
          <p:spPr>
            <a:xfrm>
              <a:off x="2740" y="1161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流程图: 摘录 153"/>
            <p:cNvSpPr/>
            <p:nvPr/>
          </p:nvSpPr>
          <p:spPr>
            <a:xfrm rot="16200000">
              <a:off x="3324" y="1100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5" name="文本框 154"/>
            <p:cNvSpPr txBox="1"/>
            <p:nvPr/>
          </p:nvSpPr>
          <p:spPr>
            <a:xfrm>
              <a:off x="2904" y="2273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56" name="直接连接符 155"/>
            <p:cNvCxnSpPr/>
            <p:nvPr/>
          </p:nvCxnSpPr>
          <p:spPr>
            <a:xfrm>
              <a:off x="2827" y="2370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文本框 156"/>
            <p:cNvSpPr txBox="1"/>
            <p:nvPr/>
          </p:nvSpPr>
          <p:spPr>
            <a:xfrm>
              <a:off x="2904" y="2080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95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58" name="直接连接符 157"/>
            <p:cNvCxnSpPr/>
            <p:nvPr/>
          </p:nvCxnSpPr>
          <p:spPr>
            <a:xfrm>
              <a:off x="2827" y="2177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流程图: 摘录 158"/>
            <p:cNvSpPr/>
            <p:nvPr/>
          </p:nvSpPr>
          <p:spPr>
            <a:xfrm rot="16200000">
              <a:off x="3411" y="2116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2944" y="3326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86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61" name="直接连接符 160"/>
            <p:cNvCxnSpPr/>
            <p:nvPr/>
          </p:nvCxnSpPr>
          <p:spPr>
            <a:xfrm>
              <a:off x="2867" y="3423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流程图: 摘录 163"/>
            <p:cNvSpPr/>
            <p:nvPr/>
          </p:nvSpPr>
          <p:spPr>
            <a:xfrm rot="16200000">
              <a:off x="3444" y="3362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2918" y="5457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32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66" name="直接连接符 165"/>
            <p:cNvCxnSpPr/>
            <p:nvPr/>
          </p:nvCxnSpPr>
          <p:spPr>
            <a:xfrm>
              <a:off x="2841" y="5554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流程图: 摘录 166"/>
            <p:cNvSpPr/>
            <p:nvPr/>
          </p:nvSpPr>
          <p:spPr>
            <a:xfrm rot="16200000">
              <a:off x="3418" y="5493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2918" y="4605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72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69" name="直接连接符 168"/>
            <p:cNvCxnSpPr/>
            <p:nvPr/>
          </p:nvCxnSpPr>
          <p:spPr>
            <a:xfrm>
              <a:off x="2841" y="4702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文本框 169"/>
            <p:cNvSpPr txBox="1"/>
            <p:nvPr/>
          </p:nvSpPr>
          <p:spPr>
            <a:xfrm>
              <a:off x="2918" y="4454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95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71" name="直接连接符 170"/>
            <p:cNvCxnSpPr/>
            <p:nvPr/>
          </p:nvCxnSpPr>
          <p:spPr>
            <a:xfrm>
              <a:off x="2841" y="4551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流程图: 摘录 171"/>
            <p:cNvSpPr/>
            <p:nvPr/>
          </p:nvSpPr>
          <p:spPr>
            <a:xfrm rot="16200000">
              <a:off x="3418" y="4527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3" name="流程图: 摘录 172"/>
            <p:cNvSpPr/>
            <p:nvPr/>
          </p:nvSpPr>
          <p:spPr>
            <a:xfrm rot="16200000">
              <a:off x="3418" y="4605"/>
              <a:ext cx="120" cy="120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6"/>
          <a:srcRect l="24828" t="36007" r="16839" b="35000"/>
          <a:stretch>
            <a:fillRect/>
          </a:stretch>
        </p:blipFill>
        <p:spPr>
          <a:xfrm>
            <a:off x="580390" y="4556125"/>
            <a:ext cx="1289050" cy="5302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7"/>
          <a:srcRect l="25239" t="36468" r="14337" b="28650"/>
          <a:stretch>
            <a:fillRect/>
          </a:stretch>
        </p:blipFill>
        <p:spPr>
          <a:xfrm>
            <a:off x="580390" y="5165090"/>
            <a:ext cx="1284605" cy="6007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8"/>
          <a:srcRect l="24446" t="39526" r="25526" b="32246"/>
          <a:stretch>
            <a:fillRect/>
          </a:stretch>
        </p:blipFill>
        <p:spPr>
          <a:xfrm>
            <a:off x="671830" y="7080250"/>
            <a:ext cx="1147445" cy="5441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7" name="图片 86" descr="2020.9.27 NDP52 14"/>
          <p:cNvPicPr>
            <a:picLocks noChangeAspect="1"/>
          </p:cNvPicPr>
          <p:nvPr/>
        </p:nvPicPr>
        <p:blipFill>
          <a:blip r:embed="rId9"/>
          <a:srcRect l="24833" t="33811" r="19261" b="31396"/>
          <a:stretch>
            <a:fillRect/>
          </a:stretch>
        </p:blipFill>
        <p:spPr>
          <a:xfrm>
            <a:off x="643255" y="6416040"/>
            <a:ext cx="1172210" cy="5854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10"/>
          <a:srcRect l="29032" t="35693" r="19235" b="35693"/>
          <a:stretch>
            <a:fillRect/>
          </a:stretch>
        </p:blipFill>
        <p:spPr>
          <a:xfrm>
            <a:off x="694690" y="5844540"/>
            <a:ext cx="1099820" cy="4927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9" name="文本框 98"/>
          <p:cNvSpPr txBox="1"/>
          <p:nvPr/>
        </p:nvSpPr>
        <p:spPr>
          <a:xfrm>
            <a:off x="42545" y="4044950"/>
            <a:ext cx="87058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3D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02" name="直接连接符 101"/>
          <p:cNvCxnSpPr/>
          <p:nvPr/>
        </p:nvCxnSpPr>
        <p:spPr>
          <a:xfrm>
            <a:off x="1475740" y="449834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995680" y="449834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>
            <a:off x="1235710" y="449834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755015" y="4498340"/>
            <a:ext cx="1981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本框 116"/>
          <p:cNvSpPr txBox="1"/>
          <p:nvPr/>
        </p:nvSpPr>
        <p:spPr>
          <a:xfrm>
            <a:off x="494030" y="4371340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828675" y="437134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043305" y="437134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1283335" y="437134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523365" y="437134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692910" y="4371340"/>
            <a:ext cx="3517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(mg/kg)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231140" y="4556125"/>
            <a:ext cx="2882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PINK1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254635" y="5165090"/>
            <a:ext cx="26479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Parkin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321945" y="7080250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367665" y="5845175"/>
            <a:ext cx="26606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OPTN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276860" y="6416040"/>
            <a:ext cx="30543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NDP52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1936115" y="472440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63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>
            <a:off x="1887220" y="478599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流程图: 摘录 175"/>
          <p:cNvSpPr/>
          <p:nvPr/>
        </p:nvSpPr>
        <p:spPr>
          <a:xfrm rot="16200000">
            <a:off x="2234565" y="474726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1938020" y="530415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50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8" name="直接连接符 177"/>
          <p:cNvCxnSpPr/>
          <p:nvPr/>
        </p:nvCxnSpPr>
        <p:spPr>
          <a:xfrm>
            <a:off x="1889125" y="536575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文本框 178"/>
          <p:cNvSpPr txBox="1"/>
          <p:nvPr/>
        </p:nvSpPr>
        <p:spPr>
          <a:xfrm>
            <a:off x="1864995" y="592899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66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80" name="直接连接符 179"/>
          <p:cNvCxnSpPr/>
          <p:nvPr/>
        </p:nvCxnSpPr>
        <p:spPr>
          <a:xfrm>
            <a:off x="1816100" y="599059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流程图: 摘录 180"/>
          <p:cNvSpPr/>
          <p:nvPr/>
        </p:nvSpPr>
        <p:spPr>
          <a:xfrm rot="16200000">
            <a:off x="2234565" y="532701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2" name="流程图: 摘录 181"/>
          <p:cNvSpPr/>
          <p:nvPr/>
        </p:nvSpPr>
        <p:spPr>
          <a:xfrm rot="16200000">
            <a:off x="2161540" y="595185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4" name="文本框 183"/>
          <p:cNvSpPr txBox="1"/>
          <p:nvPr/>
        </p:nvSpPr>
        <p:spPr>
          <a:xfrm>
            <a:off x="1887220" y="664781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52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85" name="直接连接符 184"/>
          <p:cNvCxnSpPr/>
          <p:nvPr/>
        </p:nvCxnSpPr>
        <p:spPr>
          <a:xfrm>
            <a:off x="1838325" y="670941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流程图: 摘录 185"/>
          <p:cNvSpPr/>
          <p:nvPr/>
        </p:nvSpPr>
        <p:spPr>
          <a:xfrm rot="16200000">
            <a:off x="2183765" y="667067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7" name="文本框 186"/>
          <p:cNvSpPr txBox="1"/>
          <p:nvPr/>
        </p:nvSpPr>
        <p:spPr>
          <a:xfrm>
            <a:off x="1887220" y="729170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88" name="直接连接符 187"/>
          <p:cNvCxnSpPr/>
          <p:nvPr/>
        </p:nvCxnSpPr>
        <p:spPr>
          <a:xfrm>
            <a:off x="1838325" y="735330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流程图: 摘录 188"/>
          <p:cNvSpPr/>
          <p:nvPr/>
        </p:nvSpPr>
        <p:spPr>
          <a:xfrm rot="16200000">
            <a:off x="2183765" y="731456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>
          <a:blip r:embed="rId11"/>
          <a:srcRect l="15679" t="31277" r="29094" b="37660"/>
          <a:stretch>
            <a:fillRect/>
          </a:stretch>
        </p:blipFill>
        <p:spPr>
          <a:xfrm>
            <a:off x="3721100" y="4556125"/>
            <a:ext cx="1207770" cy="5562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2"/>
          <a:srcRect l="27562" t="34632" r="19788" b="32684"/>
          <a:stretch>
            <a:fillRect/>
          </a:stretch>
        </p:blipFill>
        <p:spPr>
          <a:xfrm>
            <a:off x="3772535" y="5191125"/>
            <a:ext cx="1135380" cy="5753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13"/>
          <a:srcRect l="19534" t="47345" r="25806" b="19248"/>
          <a:stretch>
            <a:fillRect/>
          </a:stretch>
        </p:blipFill>
        <p:spPr>
          <a:xfrm>
            <a:off x="3772535" y="5845175"/>
            <a:ext cx="1162050" cy="5753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0" name="文本框 99"/>
          <p:cNvSpPr txBox="1"/>
          <p:nvPr/>
        </p:nvSpPr>
        <p:spPr>
          <a:xfrm>
            <a:off x="3380105" y="4044950"/>
            <a:ext cx="85915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3E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25" name="直接连接符 124"/>
          <p:cNvCxnSpPr/>
          <p:nvPr/>
        </p:nvCxnSpPr>
        <p:spPr>
          <a:xfrm>
            <a:off x="4658360" y="449389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>
          <a:xfrm>
            <a:off x="4178300" y="449389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>
            <a:off x="4418330" y="449389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/>
        </p:nvCxnSpPr>
        <p:spPr>
          <a:xfrm>
            <a:off x="3937635" y="4493895"/>
            <a:ext cx="1981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本框 128"/>
          <p:cNvSpPr txBox="1"/>
          <p:nvPr/>
        </p:nvSpPr>
        <p:spPr>
          <a:xfrm>
            <a:off x="3676650" y="4366895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4011295" y="4366895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4225925" y="436689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4465955" y="436689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4705985" y="4366895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40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4875530" y="4366895"/>
            <a:ext cx="3517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(mg/kg)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3380105" y="4827905"/>
            <a:ext cx="24828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LC3-Ⅰ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3380105" y="4907915"/>
            <a:ext cx="28003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LC3-Ⅱ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3553460" y="5191125"/>
            <a:ext cx="15811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P62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3454400" y="5845175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4998085" y="609536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1" name="直接连接符 190"/>
          <p:cNvCxnSpPr/>
          <p:nvPr/>
        </p:nvCxnSpPr>
        <p:spPr>
          <a:xfrm>
            <a:off x="4949190" y="615696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流程图: 摘录 191"/>
          <p:cNvSpPr/>
          <p:nvPr/>
        </p:nvSpPr>
        <p:spPr>
          <a:xfrm rot="16200000">
            <a:off x="5294630" y="611822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3" name="文本框 192"/>
          <p:cNvSpPr txBox="1"/>
          <p:nvPr/>
        </p:nvSpPr>
        <p:spPr>
          <a:xfrm>
            <a:off x="4970145" y="540448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4" name="直接连接符 193"/>
          <p:cNvCxnSpPr/>
          <p:nvPr/>
        </p:nvCxnSpPr>
        <p:spPr>
          <a:xfrm>
            <a:off x="4921250" y="546608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流程图: 摘录 194"/>
          <p:cNvSpPr/>
          <p:nvPr/>
        </p:nvSpPr>
        <p:spPr>
          <a:xfrm rot="16200000">
            <a:off x="5266690" y="542734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6" name="文本框 195"/>
          <p:cNvSpPr txBox="1"/>
          <p:nvPr/>
        </p:nvSpPr>
        <p:spPr>
          <a:xfrm>
            <a:off x="4998085" y="487172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16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7" name="直接连接符 196"/>
          <p:cNvCxnSpPr/>
          <p:nvPr/>
        </p:nvCxnSpPr>
        <p:spPr>
          <a:xfrm>
            <a:off x="4949190" y="493331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流程图: 摘录 197"/>
          <p:cNvSpPr/>
          <p:nvPr/>
        </p:nvSpPr>
        <p:spPr>
          <a:xfrm rot="16200000">
            <a:off x="5294630" y="489458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9" name="文本框 198"/>
          <p:cNvSpPr txBox="1"/>
          <p:nvPr/>
        </p:nvSpPr>
        <p:spPr>
          <a:xfrm>
            <a:off x="4998085" y="480187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18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00" name="直接连接符 199"/>
          <p:cNvCxnSpPr/>
          <p:nvPr/>
        </p:nvCxnSpPr>
        <p:spPr>
          <a:xfrm>
            <a:off x="4949190" y="486346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流程图: 摘录 200"/>
          <p:cNvSpPr/>
          <p:nvPr/>
        </p:nvSpPr>
        <p:spPr>
          <a:xfrm rot="16200000">
            <a:off x="5294630" y="482473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35006" t="42035" r="34886" b="20796"/>
          <a:stretch>
            <a:fillRect/>
          </a:stretch>
        </p:blipFill>
        <p:spPr>
          <a:xfrm>
            <a:off x="1033145" y="1522730"/>
            <a:ext cx="640080" cy="6400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22792" t="36797" r="46113" b="31169"/>
          <a:stretch>
            <a:fillRect/>
          </a:stretch>
        </p:blipFill>
        <p:spPr>
          <a:xfrm>
            <a:off x="993140" y="2225675"/>
            <a:ext cx="670560" cy="5638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6" name="图片 25" descr="2021.3.5溶抑制 p62 1"/>
          <p:cNvPicPr>
            <a:picLocks noChangeAspect="1"/>
          </p:cNvPicPr>
          <p:nvPr/>
        </p:nvPicPr>
        <p:blipFill>
          <a:blip r:embed="rId3"/>
          <a:srcRect l="25621" t="31925" r="19988" b="30792"/>
          <a:stretch>
            <a:fillRect/>
          </a:stretch>
        </p:blipFill>
        <p:spPr>
          <a:xfrm>
            <a:off x="741680" y="5274945"/>
            <a:ext cx="1216025" cy="6692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rcRect l="29032" t="26770" r="16487" b="34513"/>
          <a:stretch>
            <a:fillRect/>
          </a:stretch>
        </p:blipFill>
        <p:spPr>
          <a:xfrm>
            <a:off x="878205" y="4526280"/>
            <a:ext cx="1158240" cy="6667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/>
          <a:srcRect l="16726" t="36364" r="53710" b="30014"/>
          <a:stretch>
            <a:fillRect/>
          </a:stretch>
        </p:blipFill>
        <p:spPr>
          <a:xfrm>
            <a:off x="993140" y="868045"/>
            <a:ext cx="637540" cy="5918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5" name="文本框 74"/>
          <p:cNvSpPr txBox="1"/>
          <p:nvPr/>
        </p:nvSpPr>
        <p:spPr>
          <a:xfrm>
            <a:off x="42545" y="38100"/>
            <a:ext cx="87058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4A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1302385" y="693420"/>
            <a:ext cx="1016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24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1130935" y="521335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1223010" y="521335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391285" y="521335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483360" y="521335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862965" y="521335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858520" y="693420"/>
            <a:ext cx="21399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Time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4" name="直接连接符 193"/>
          <p:cNvCxnSpPr/>
          <p:nvPr/>
        </p:nvCxnSpPr>
        <p:spPr>
          <a:xfrm>
            <a:off x="1101090" y="676275"/>
            <a:ext cx="5041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文本框 196"/>
          <p:cNvSpPr txBox="1"/>
          <p:nvPr/>
        </p:nvSpPr>
        <p:spPr>
          <a:xfrm>
            <a:off x="1610360" y="521335"/>
            <a:ext cx="26162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(mM)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1610360" y="693420"/>
            <a:ext cx="14351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(h)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643890" y="868045"/>
            <a:ext cx="2882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PINK1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5" name="文本框 204"/>
          <p:cNvSpPr txBox="1"/>
          <p:nvPr/>
        </p:nvSpPr>
        <p:spPr>
          <a:xfrm>
            <a:off x="707390" y="1537970"/>
            <a:ext cx="26479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Parkin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1734820" y="183896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50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1694815" y="106489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63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08" name="直接连接符 207"/>
          <p:cNvCxnSpPr/>
          <p:nvPr/>
        </p:nvCxnSpPr>
        <p:spPr>
          <a:xfrm>
            <a:off x="1649730" y="112649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/>
          <p:nvPr/>
        </p:nvCxnSpPr>
        <p:spPr>
          <a:xfrm>
            <a:off x="1689735" y="190055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文本框 209"/>
          <p:cNvSpPr txBox="1"/>
          <p:nvPr/>
        </p:nvSpPr>
        <p:spPr>
          <a:xfrm>
            <a:off x="643255" y="2222500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1724660" y="242125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14" name="直接连接符 213"/>
          <p:cNvCxnSpPr/>
          <p:nvPr/>
        </p:nvCxnSpPr>
        <p:spPr>
          <a:xfrm>
            <a:off x="1679575" y="248285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流程图: 摘录 78"/>
          <p:cNvSpPr/>
          <p:nvPr/>
        </p:nvSpPr>
        <p:spPr>
          <a:xfrm rot="16200000">
            <a:off x="2052320" y="244411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流程图: 摘录 80"/>
          <p:cNvSpPr/>
          <p:nvPr/>
        </p:nvSpPr>
        <p:spPr>
          <a:xfrm rot="16200000">
            <a:off x="2052320" y="186245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流程图: 摘录 81"/>
          <p:cNvSpPr/>
          <p:nvPr/>
        </p:nvSpPr>
        <p:spPr>
          <a:xfrm rot="16200000">
            <a:off x="2052320" y="108839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42545" y="3690620"/>
            <a:ext cx="85915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4B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6"/>
          <a:srcRect l="26012" t="36073" r="16743" b="11145"/>
          <a:stretch>
            <a:fillRect/>
          </a:stretch>
        </p:blipFill>
        <p:spPr>
          <a:xfrm>
            <a:off x="768985" y="5984240"/>
            <a:ext cx="1260475" cy="939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8" name="文本框 217"/>
          <p:cNvSpPr txBox="1"/>
          <p:nvPr/>
        </p:nvSpPr>
        <p:spPr>
          <a:xfrm>
            <a:off x="935990" y="41605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1069340" y="41605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1169670" y="4160520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645160" y="4160520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78740" y="4332605"/>
            <a:ext cx="77597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Pepstatin A+E-64d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1693545" y="4160520"/>
            <a:ext cx="26162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(mM)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1335405" y="41605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0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1466215" y="4160520"/>
            <a:ext cx="508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1566545" y="4160520"/>
            <a:ext cx="1270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1.5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944880" y="433260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1078230" y="433260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216660" y="433260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9" name="文本框 238"/>
          <p:cNvSpPr txBox="1"/>
          <p:nvPr/>
        </p:nvSpPr>
        <p:spPr>
          <a:xfrm>
            <a:off x="1332230" y="433260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0" name="文本框 239"/>
          <p:cNvSpPr txBox="1"/>
          <p:nvPr/>
        </p:nvSpPr>
        <p:spPr>
          <a:xfrm>
            <a:off x="1466850" y="433260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1" name="文本框 240"/>
          <p:cNvSpPr txBox="1"/>
          <p:nvPr/>
        </p:nvSpPr>
        <p:spPr>
          <a:xfrm>
            <a:off x="1601470" y="433260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58" name="组合 257"/>
          <p:cNvGrpSpPr/>
          <p:nvPr/>
        </p:nvGrpSpPr>
        <p:grpSpPr>
          <a:xfrm rot="0">
            <a:off x="553085" y="4729480"/>
            <a:ext cx="279400" cy="201930"/>
            <a:chOff x="2463" y="6215"/>
            <a:chExt cx="440" cy="318"/>
          </a:xfrm>
        </p:grpSpPr>
        <p:sp>
          <p:nvSpPr>
            <p:cNvPr id="245" name="文本框 244"/>
            <p:cNvSpPr txBox="1"/>
            <p:nvPr/>
          </p:nvSpPr>
          <p:spPr>
            <a:xfrm>
              <a:off x="2463" y="6215"/>
              <a:ext cx="391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LC3-Ⅰ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48" name="文本框 247"/>
            <p:cNvSpPr txBox="1"/>
            <p:nvPr/>
          </p:nvSpPr>
          <p:spPr>
            <a:xfrm>
              <a:off x="2463" y="6341"/>
              <a:ext cx="441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LC3-Ⅱ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261" name="组合 260"/>
          <p:cNvGrpSpPr/>
          <p:nvPr/>
        </p:nvGrpSpPr>
        <p:grpSpPr>
          <a:xfrm rot="0">
            <a:off x="2053590" y="4730115"/>
            <a:ext cx="340995" cy="201930"/>
            <a:chOff x="6148" y="7541"/>
            <a:chExt cx="537" cy="318"/>
          </a:xfrm>
        </p:grpSpPr>
        <p:sp>
          <p:nvSpPr>
            <p:cNvPr id="246" name="文本框 245"/>
            <p:cNvSpPr txBox="1"/>
            <p:nvPr/>
          </p:nvSpPr>
          <p:spPr>
            <a:xfrm>
              <a:off x="6219" y="7541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18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47" name="直接连接符 246"/>
            <p:cNvCxnSpPr/>
            <p:nvPr/>
          </p:nvCxnSpPr>
          <p:spPr>
            <a:xfrm>
              <a:off x="6148" y="7674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文本框 248"/>
            <p:cNvSpPr txBox="1"/>
            <p:nvPr/>
          </p:nvSpPr>
          <p:spPr>
            <a:xfrm>
              <a:off x="6219" y="7667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16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50" name="直接连接符 249"/>
            <p:cNvCxnSpPr/>
            <p:nvPr/>
          </p:nvCxnSpPr>
          <p:spPr>
            <a:xfrm>
              <a:off x="6148" y="7736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1" name="文本框 250"/>
          <p:cNvSpPr txBox="1"/>
          <p:nvPr/>
        </p:nvSpPr>
        <p:spPr>
          <a:xfrm>
            <a:off x="519430" y="5274945"/>
            <a:ext cx="15811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P62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62" name="组合 261"/>
          <p:cNvGrpSpPr/>
          <p:nvPr/>
        </p:nvGrpSpPr>
        <p:grpSpPr>
          <a:xfrm rot="0">
            <a:off x="1969135" y="5467985"/>
            <a:ext cx="340995" cy="121920"/>
            <a:chOff x="6148" y="7973"/>
            <a:chExt cx="537" cy="192"/>
          </a:xfrm>
        </p:grpSpPr>
        <p:sp>
          <p:nvSpPr>
            <p:cNvPr id="252" name="文本框 251"/>
            <p:cNvSpPr txBox="1"/>
            <p:nvPr/>
          </p:nvSpPr>
          <p:spPr>
            <a:xfrm>
              <a:off x="6219" y="7973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62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53" name="直接连接符 252"/>
            <p:cNvCxnSpPr/>
            <p:nvPr/>
          </p:nvCxnSpPr>
          <p:spPr>
            <a:xfrm>
              <a:off x="6148" y="8070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组合 262"/>
          <p:cNvGrpSpPr/>
          <p:nvPr/>
        </p:nvGrpSpPr>
        <p:grpSpPr>
          <a:xfrm rot="0">
            <a:off x="2046605" y="6290310"/>
            <a:ext cx="341630" cy="122555"/>
            <a:chOff x="4225" y="7039"/>
            <a:chExt cx="538" cy="193"/>
          </a:xfrm>
        </p:grpSpPr>
        <p:sp>
          <p:nvSpPr>
            <p:cNvPr id="255" name="文本框 254"/>
            <p:cNvSpPr txBox="1"/>
            <p:nvPr/>
          </p:nvSpPr>
          <p:spPr>
            <a:xfrm>
              <a:off x="4296" y="7039"/>
              <a:ext cx="467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l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45 kDa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56" name="直接连接符 255"/>
            <p:cNvCxnSpPr/>
            <p:nvPr/>
          </p:nvCxnSpPr>
          <p:spPr>
            <a:xfrm>
              <a:off x="4225" y="7136"/>
              <a:ext cx="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9" name="文本框 258"/>
          <p:cNvSpPr txBox="1"/>
          <p:nvPr/>
        </p:nvSpPr>
        <p:spPr>
          <a:xfrm>
            <a:off x="441325" y="5984240"/>
            <a:ext cx="28194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β-actin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5" name="文本框 264"/>
          <p:cNvSpPr txBox="1"/>
          <p:nvPr/>
        </p:nvSpPr>
        <p:spPr>
          <a:xfrm>
            <a:off x="1693545" y="4332605"/>
            <a:ext cx="49403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 (10 μg/mL)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76" name="直接连接符 275"/>
          <p:cNvCxnSpPr/>
          <p:nvPr/>
        </p:nvCxnSpPr>
        <p:spPr>
          <a:xfrm>
            <a:off x="883285" y="4315460"/>
            <a:ext cx="36004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连接符 276"/>
          <p:cNvCxnSpPr/>
          <p:nvPr/>
        </p:nvCxnSpPr>
        <p:spPr>
          <a:xfrm>
            <a:off x="1333500" y="4315460"/>
            <a:ext cx="36004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892175" y="4062095"/>
            <a:ext cx="807720" cy="306578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8" name="流程图: 摘录 97"/>
          <p:cNvSpPr/>
          <p:nvPr/>
        </p:nvSpPr>
        <p:spPr>
          <a:xfrm rot="16200000">
            <a:off x="2395220" y="631380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流程图: 摘录 98"/>
          <p:cNvSpPr/>
          <p:nvPr/>
        </p:nvSpPr>
        <p:spPr>
          <a:xfrm rot="16200000">
            <a:off x="2310765" y="549084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0" name="流程图: 摘录 99"/>
          <p:cNvSpPr/>
          <p:nvPr/>
        </p:nvSpPr>
        <p:spPr>
          <a:xfrm rot="16200000">
            <a:off x="2395220" y="484060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1" name="流程图: 摘录 100"/>
          <p:cNvSpPr/>
          <p:nvPr/>
        </p:nvSpPr>
        <p:spPr>
          <a:xfrm rot="16200000">
            <a:off x="2395220" y="475361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3276" t="29583" r="21552" b="30833"/>
          <a:stretch>
            <a:fillRect/>
          </a:stretch>
        </p:blipFill>
        <p:spPr>
          <a:xfrm>
            <a:off x="549910" y="664845"/>
            <a:ext cx="1219200" cy="7239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6829" t="36809" r="25436" b="23404"/>
          <a:stretch>
            <a:fillRect/>
          </a:stretch>
        </p:blipFill>
        <p:spPr>
          <a:xfrm>
            <a:off x="680085" y="1471930"/>
            <a:ext cx="1043940" cy="7124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9" name="图片 108" descr="RAPA干预 P62 6"/>
          <p:cNvPicPr>
            <a:picLocks noChangeAspect="1"/>
          </p:cNvPicPr>
          <p:nvPr/>
        </p:nvPicPr>
        <p:blipFill>
          <a:blip r:embed="rId3"/>
          <a:srcRect l="28278" t="33076" r="15653" b="30160"/>
          <a:stretch>
            <a:fillRect/>
          </a:stretch>
        </p:blipFill>
        <p:spPr>
          <a:xfrm>
            <a:off x="601345" y="4163695"/>
            <a:ext cx="1170940" cy="6159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4"/>
          <a:srcRect l="27439" t="33276" r="15661" b="22461"/>
          <a:stretch>
            <a:fillRect/>
          </a:stretch>
        </p:blipFill>
        <p:spPr>
          <a:xfrm>
            <a:off x="601345" y="3342640"/>
            <a:ext cx="1165225" cy="7378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5"/>
          <a:srcRect l="25112" t="29956" r="20948" b="28906"/>
          <a:stretch>
            <a:fillRect/>
          </a:stretch>
        </p:blipFill>
        <p:spPr>
          <a:xfrm>
            <a:off x="601345" y="2569845"/>
            <a:ext cx="1115695" cy="6896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6"/>
          <a:srcRect l="19758" t="38815" r="18365" b="27999"/>
          <a:stretch>
            <a:fillRect/>
          </a:stretch>
        </p:blipFill>
        <p:spPr>
          <a:xfrm>
            <a:off x="504190" y="4862830"/>
            <a:ext cx="1262380" cy="5505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7" name="文本框 136"/>
          <p:cNvSpPr txBox="1"/>
          <p:nvPr/>
        </p:nvSpPr>
        <p:spPr>
          <a:xfrm>
            <a:off x="252095" y="2569845"/>
            <a:ext cx="2882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PINK1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777365" y="282448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63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1830070" y="359664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18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48" name="直接连接符 147"/>
          <p:cNvCxnSpPr/>
          <p:nvPr/>
        </p:nvCxnSpPr>
        <p:spPr>
          <a:xfrm>
            <a:off x="1732280" y="288607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1784985" y="366585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组合 168"/>
          <p:cNvGrpSpPr/>
          <p:nvPr/>
        </p:nvGrpSpPr>
        <p:grpSpPr>
          <a:xfrm rot="0">
            <a:off x="252095" y="3602355"/>
            <a:ext cx="279400" cy="217805"/>
            <a:chOff x="13983" y="7909"/>
            <a:chExt cx="440" cy="343"/>
          </a:xfrm>
        </p:grpSpPr>
        <p:sp>
          <p:nvSpPr>
            <p:cNvPr id="142" name="文本框 141"/>
            <p:cNvSpPr txBox="1"/>
            <p:nvPr/>
          </p:nvSpPr>
          <p:spPr>
            <a:xfrm>
              <a:off x="13983" y="7909"/>
              <a:ext cx="391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LC3-Ⅰ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13983" y="8060"/>
              <a:ext cx="441" cy="1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p>
              <a:pPr algn="r"/>
              <a:r>
                <a:rPr lang="en-US" altLang="zh-CN" sz="800" dirty="0">
                  <a:latin typeface="Times New Roman" panose="02020603050405020304" charset="0"/>
                  <a:cs typeface="Times New Roman" panose="02020603050405020304" charset="0"/>
                </a:rPr>
                <a:t>LC3-Ⅱ</a:t>
              </a:r>
              <a:endParaRPr lang="en-US" altLang="zh-CN" sz="800" baseline="300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67" name="文本框 166"/>
          <p:cNvSpPr txBox="1"/>
          <p:nvPr/>
        </p:nvSpPr>
        <p:spPr>
          <a:xfrm>
            <a:off x="374015" y="4163695"/>
            <a:ext cx="15811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P62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154305" y="4862830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1830070" y="366839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16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1" name="直接连接符 170"/>
          <p:cNvCxnSpPr/>
          <p:nvPr/>
        </p:nvCxnSpPr>
        <p:spPr>
          <a:xfrm>
            <a:off x="1784985" y="370522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文本框 171"/>
          <p:cNvSpPr txBox="1"/>
          <p:nvPr/>
        </p:nvSpPr>
        <p:spPr>
          <a:xfrm>
            <a:off x="1835150" y="441007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62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>
            <a:off x="1790065" y="447167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文本框 173"/>
          <p:cNvSpPr txBox="1"/>
          <p:nvPr/>
        </p:nvSpPr>
        <p:spPr>
          <a:xfrm>
            <a:off x="1831340" y="511746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5" name="直接连接符 174"/>
          <p:cNvCxnSpPr/>
          <p:nvPr/>
        </p:nvCxnSpPr>
        <p:spPr>
          <a:xfrm>
            <a:off x="1786255" y="517906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文本框 178"/>
          <p:cNvSpPr txBox="1"/>
          <p:nvPr/>
        </p:nvSpPr>
        <p:spPr>
          <a:xfrm>
            <a:off x="156210" y="664845"/>
            <a:ext cx="33909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SARM1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330200" y="1471930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1835150" y="96012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786255" y="188150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87" name="直接连接符 186"/>
          <p:cNvCxnSpPr/>
          <p:nvPr/>
        </p:nvCxnSpPr>
        <p:spPr>
          <a:xfrm>
            <a:off x="1790065" y="102171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连接符 187"/>
          <p:cNvCxnSpPr/>
          <p:nvPr/>
        </p:nvCxnSpPr>
        <p:spPr>
          <a:xfrm>
            <a:off x="1741170" y="194310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文本框 188"/>
          <p:cNvSpPr txBox="1"/>
          <p:nvPr/>
        </p:nvSpPr>
        <p:spPr>
          <a:xfrm>
            <a:off x="443230" y="459105"/>
            <a:ext cx="27178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RAPA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1089025" y="44386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1317625" y="44386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1557655" y="44386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8" name="直接连接符 197"/>
          <p:cNvCxnSpPr/>
          <p:nvPr/>
        </p:nvCxnSpPr>
        <p:spPr>
          <a:xfrm>
            <a:off x="1487170" y="58610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直接连接符 199"/>
          <p:cNvCxnSpPr/>
          <p:nvPr/>
        </p:nvCxnSpPr>
        <p:spPr>
          <a:xfrm>
            <a:off x="1007110" y="58610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201"/>
          <p:cNvCxnSpPr/>
          <p:nvPr/>
        </p:nvCxnSpPr>
        <p:spPr>
          <a:xfrm>
            <a:off x="1247140" y="586105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直接连接符 202"/>
          <p:cNvCxnSpPr/>
          <p:nvPr/>
        </p:nvCxnSpPr>
        <p:spPr>
          <a:xfrm>
            <a:off x="766445" y="586105"/>
            <a:ext cx="1981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文本框 205"/>
          <p:cNvSpPr txBox="1"/>
          <p:nvPr/>
        </p:nvSpPr>
        <p:spPr>
          <a:xfrm>
            <a:off x="505460" y="351790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848995" y="44386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8" name="文本框 207"/>
          <p:cNvSpPr txBox="1"/>
          <p:nvPr/>
        </p:nvSpPr>
        <p:spPr>
          <a:xfrm>
            <a:off x="849630" y="336550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9" name="文本框 208"/>
          <p:cNvSpPr txBox="1"/>
          <p:nvPr/>
        </p:nvSpPr>
        <p:spPr>
          <a:xfrm>
            <a:off x="1329055" y="336550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1076960" y="336550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1557020" y="336550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228" y="38100"/>
            <a:ext cx="847725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5F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流程图: 摘录 99"/>
          <p:cNvSpPr/>
          <p:nvPr/>
        </p:nvSpPr>
        <p:spPr>
          <a:xfrm rot="16200000">
            <a:off x="2131695" y="96075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35150" y="88900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92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790065" y="95059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流程图: 摘录 3"/>
          <p:cNvSpPr/>
          <p:nvPr/>
        </p:nvSpPr>
        <p:spPr>
          <a:xfrm rot="16200000">
            <a:off x="2082800" y="190436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流程图: 摘录 6"/>
          <p:cNvSpPr/>
          <p:nvPr/>
        </p:nvSpPr>
        <p:spPr>
          <a:xfrm rot="16200000">
            <a:off x="2082800" y="284797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流程图: 摘录 7"/>
          <p:cNvSpPr/>
          <p:nvPr/>
        </p:nvSpPr>
        <p:spPr>
          <a:xfrm rot="16200000">
            <a:off x="2126615" y="361378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流程图: 摘录 8"/>
          <p:cNvSpPr/>
          <p:nvPr/>
        </p:nvSpPr>
        <p:spPr>
          <a:xfrm rot="16200000">
            <a:off x="2126615" y="368300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流程图: 摘录 9"/>
          <p:cNvSpPr/>
          <p:nvPr/>
        </p:nvSpPr>
        <p:spPr>
          <a:xfrm rot="16200000">
            <a:off x="2131695" y="443357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流程图: 摘录 10"/>
          <p:cNvSpPr/>
          <p:nvPr/>
        </p:nvSpPr>
        <p:spPr>
          <a:xfrm rot="16200000">
            <a:off x="2131695" y="514032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42228" y="38100"/>
            <a:ext cx="83693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1600" b="1" dirty="0">
                <a:latin typeface="Times New Roman" panose="02020603050405020304" charset="0"/>
                <a:cs typeface="Times New Roman" panose="02020603050405020304" charset="0"/>
              </a:rPr>
              <a:t>Figure S5</a:t>
            </a:r>
            <a:endParaRPr lang="en-US" altLang="zh-CN" sz="16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9595" y="664845"/>
            <a:ext cx="24892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DRP1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835" y="2184400"/>
            <a:ext cx="28892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VDAC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66290" y="80708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95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01850" y="245110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32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21205" y="86868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56765" y="251269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07695" y="463550"/>
            <a:ext cx="27178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RAPA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53490" y="448310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82090" y="448310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22120" y="448310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651635" y="59055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171575" y="59055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411605" y="590550"/>
            <a:ext cx="1974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30910" y="590550"/>
            <a:ext cx="1981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69925" y="356235"/>
            <a:ext cx="2095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ACR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13460" y="448310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14095" y="34099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93520" y="340995"/>
            <a:ext cx="3365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-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41425" y="34099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21485" y="340995"/>
            <a:ext cx="5715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+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1450" y="1388745"/>
            <a:ext cx="520700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r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p-DRP1</a:t>
            </a:r>
            <a:r>
              <a:rPr lang="en-US" altLang="zh-CN" sz="800" baseline="30000" dirty="0">
                <a:latin typeface="Times New Roman" panose="02020603050405020304" charset="0"/>
                <a:cs typeface="Times New Roman" panose="02020603050405020304" charset="0"/>
              </a:rPr>
              <a:t>Ser616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066290" y="92964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2021205" y="99123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2076450" y="1471930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95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2031365" y="1533525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2076450" y="1594485"/>
            <a:ext cx="296545" cy="1225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 algn="l"/>
            <a:r>
              <a:rPr lang="en-US" altLang="zh-CN" sz="800" dirty="0">
                <a:latin typeface="Times New Roman" panose="02020603050405020304" charset="0"/>
                <a:cs typeface="Times New Roman" panose="02020603050405020304" charset="0"/>
              </a:rPr>
              <a:t>72 kDa</a:t>
            </a:r>
            <a:endParaRPr lang="en-US" altLang="zh-CN" sz="800" baseline="30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2031365" y="1656080"/>
            <a:ext cx="36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 descr="2021.3.5 actin 5"/>
          <p:cNvPicPr>
            <a:picLocks noChangeAspect="1"/>
          </p:cNvPicPr>
          <p:nvPr/>
        </p:nvPicPr>
        <p:blipFill>
          <a:blip r:embed="rId1"/>
          <a:srcRect l="20544" t="34473" r="17388" b="17696"/>
          <a:stretch>
            <a:fillRect/>
          </a:stretch>
        </p:blipFill>
        <p:spPr>
          <a:xfrm>
            <a:off x="826135" y="2184400"/>
            <a:ext cx="1216660" cy="6832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rcRect l="22342" t="31555" r="18065" b="26559"/>
          <a:stretch>
            <a:fillRect/>
          </a:stretch>
        </p:blipFill>
        <p:spPr>
          <a:xfrm>
            <a:off x="753110" y="1390650"/>
            <a:ext cx="1258570" cy="7150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rcRect l="25339" t="32793" r="20977" b="28887"/>
          <a:stretch>
            <a:fillRect/>
          </a:stretch>
        </p:blipFill>
        <p:spPr>
          <a:xfrm>
            <a:off x="879475" y="664845"/>
            <a:ext cx="1117600" cy="64706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6" name="流程图: 摘录 75"/>
          <p:cNvSpPr/>
          <p:nvPr/>
        </p:nvSpPr>
        <p:spPr>
          <a:xfrm rot="16200000">
            <a:off x="2372995" y="91249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流程图: 摘录 76"/>
          <p:cNvSpPr/>
          <p:nvPr/>
        </p:nvSpPr>
        <p:spPr>
          <a:xfrm rot="16200000">
            <a:off x="2372995" y="1579880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流程图: 摘录 77"/>
          <p:cNvSpPr/>
          <p:nvPr/>
        </p:nvSpPr>
        <p:spPr>
          <a:xfrm rot="16200000">
            <a:off x="2449195" y="2474595"/>
            <a:ext cx="76200" cy="76200"/>
          </a:xfrm>
          <a:prstGeom prst="flowChartExtra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980</Words>
  <Application>WPS 演示</Application>
  <PresentationFormat>宽屏</PresentationFormat>
  <Paragraphs>440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Wingdings</vt:lpstr>
      <vt:lpstr>Times New Roman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科研少女</cp:lastModifiedBy>
  <cp:revision>168</cp:revision>
  <dcterms:created xsi:type="dcterms:W3CDTF">2019-06-19T02:08:00Z</dcterms:created>
  <dcterms:modified xsi:type="dcterms:W3CDTF">2021-11-23T14:32:35Z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445CFACD091E4A47A781E8FD7C4A351C</vt:lpwstr>
  </property>
</Properties>
</file>