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516" y="-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362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66960" y="201168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5B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ABSTRACT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320040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4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Perioperative Immune-Nutritional Biomarkers in Resected Colorectal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1234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Cancer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010412"/>
            <a:ext cx="8046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Conventional statistics and survival machine learning identified PNI as the most consistent prognostic signal.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2926080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outcomes remain heterogeneous after resection. Low-cost immune-nutritional biomarkers may improve postoperative prognostic stratification.</a:t>
            </a:r>
            <a:endParaRPr lang="en-US" sz="1120" dirty="0"/>
          </a:p>
        </p:txBody>
      </p:sp>
      <p:sp>
        <p:nvSpPr>
          <p:cNvPr id="7" name="Text 5"/>
          <p:cNvSpPr/>
          <p:nvPr/>
        </p:nvSpPr>
        <p:spPr>
          <a:xfrm>
            <a:off x="548640" y="2359152"/>
            <a:ext cx="1554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2651760"/>
            <a:ext cx="3063240" cy="1078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0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Retrospective single-center cohort</a:t>
            </a:r>
            <a:endParaRPr lang="en-US" sz="1090" dirty="0"/>
          </a:p>
          <a:p>
            <a:pPr marL="0" indent="0">
              <a:buNone/>
            </a:pPr>
            <a:r>
              <a:rPr lang="en-US" sz="10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Conventional cohort: n = 291</a:t>
            </a:r>
            <a:endParaRPr lang="en-US" sz="1090" dirty="0"/>
          </a:p>
          <a:p>
            <a:pPr marL="0" indent="0">
              <a:buNone/>
            </a:pPr>
            <a:r>
              <a:rPr lang="en-US" sz="10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Survival ML cohort: n = 291</a:t>
            </a:r>
            <a:endParaRPr lang="en-US" sz="1090" dirty="0"/>
          </a:p>
          <a:p>
            <a:pPr marL="0" indent="0">
              <a:buNone/>
            </a:pPr>
            <a:r>
              <a:rPr lang="en-US" sz="10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Biomarkers: PNI, NLR, PLR, HALP, CIPI, PNI ratio</a:t>
            </a:r>
            <a:endParaRPr lang="en-US" sz="1090" dirty="0"/>
          </a:p>
        </p:txBody>
      </p:sp>
      <p:sp>
        <p:nvSpPr>
          <p:cNvPr id="9" name="Text 7"/>
          <p:cNvSpPr/>
          <p:nvPr/>
        </p:nvSpPr>
        <p:spPr>
          <a:xfrm>
            <a:off x="548640" y="4041648"/>
            <a:ext cx="1645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Results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315968"/>
            <a:ext cx="3429000" cy="13533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Postoperative PNI had the best single-marker mortality discrimination (AUC 0.600 at 3 years; 0.611 at 5 years).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Preoperative PNI remained independently associated with OS and PFS.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 survival ML, PNI ranked highest, followed by age and CIPI.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Best 5-year OS AUC: 0.725 (gradient boosting).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48640" y="581558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Message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48640" y="6071616"/>
            <a:ext cx="35204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perioperative PNI for bedside risk stratification, and reserve multivariable survival models for MDT-level individualized surveillance planning.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60520" y="1298448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 1</a:t>
            </a:r>
          </a:p>
        </p:txBody>
      </p:sp>
      <p:pic>
        <p:nvPicPr>
          <p:cNvPr id="14" name="Image 0" descr="/mnt/data/Figure_1_Analytic_Cohort_Flow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929" y="1572768"/>
            <a:ext cx="3343343" cy="221284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092440" y="1298448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 2</a:t>
            </a:r>
            <a:endParaRPr lang="en-US" sz="1450" dirty="0"/>
          </a:p>
        </p:txBody>
      </p:sp>
      <p:pic>
        <p:nvPicPr>
          <p:cNvPr id="16" name="Image 1" descr="/mnt/data/Figure_2_Qualitative_Variable_Importa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886" y="1572768"/>
            <a:ext cx="3518692" cy="221284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160520" y="4169664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20" i="1" dirty="0">
                <a:solidFill>
                  <a:srgbClr val="5B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conventional ROC panels were moved to the Supplementary Appendix to keep the main submission lean.</a:t>
            </a:r>
            <a:endParaRPr lang="en-US" sz="1020" dirty="0"/>
          </a:p>
        </p:txBody>
      </p:sp>
      <p:sp>
        <p:nvSpPr>
          <p:cNvPr id="18" name="Text 14"/>
          <p:cNvSpPr/>
          <p:nvPr/>
        </p:nvSpPr>
        <p:spPr>
          <a:xfrm>
            <a:off x="4160520" y="6080760"/>
            <a:ext cx="7406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4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focus: perioperative host status can complement clinicopathologic staging in surgically treated CRC.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192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Abstract - Perioperative Immune-Nutritional Biomarkers in Resected Colorectal Cancer</dc:title>
  <dc:subject>PptxGenJS Presentation</dc:subject>
  <dc:creator>OpenAI</dc:creator>
  <cp:lastModifiedBy>Anwar Bshar</cp:lastModifiedBy>
  <cp:revision>3</cp:revision>
  <dcterms:created xsi:type="dcterms:W3CDTF">2026-03-09T03:00:29Z</dcterms:created>
  <dcterms:modified xsi:type="dcterms:W3CDTF">2026-07-31T06:47:42Z</dcterms:modified>
</cp:coreProperties>
</file>