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2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D8A68-4CE0-417C-8FD4-CB899FD0D5B5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6ED31-EA46-4EAB-923D-7A3458F40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5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67B066-E8F9-429D-9946-99145E45AF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61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1F59-1078-B477-CF84-23AE4FA4B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36AE1-C117-6731-CEEE-5E60A88C3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816E4-398C-E9B6-A738-A90D8339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280E4-0207-8FF1-B7BA-3ABADC3B3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BA7FA-6469-EAD4-0392-DBE5D75B1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48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AE41-74AA-0EE4-7A20-8D06A66F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E3E81-9287-2E02-FED9-B2163507A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73EB2-EBFA-1878-236B-EE343CA7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7A86F-7E28-F596-6699-57F4D68C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2B10C-4884-C607-188D-39C7B86A3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6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E6656-6134-3323-EEE0-EF42D9FD8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D0D0B-9547-833D-E19F-3F510ED5C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D6D42-F05E-A715-04BB-B39F8F54D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26A53-88E2-2DC2-5556-2876B8D6C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BBA90-54F2-10C6-5478-A2E36E843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0EF40-D6F2-AD83-1007-D98D25A6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F2A69-EB3F-6572-7E0F-0F47B03F7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3D8A3-A8CA-3A3A-C346-FDFC3AA9D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93163-E7E4-FF0E-3D3B-9710E7CF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316A81-E723-960C-8850-321F876E8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864D4-5E49-8B59-07D2-0843CFC12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1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B5299-3A60-E25D-509F-48801778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28A00-421A-6D65-B3F8-459D0861A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95202-30CA-5949-98D0-52285AFB9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43E2F-C6EC-AFB2-2AC3-2BABA37AE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69808-8A3C-83CF-27AA-F69FEE7FF6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1ADFC4-4E46-75EE-4FD5-C1D8C5BB5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4E5CDF-0EEF-13E9-1D63-75994D006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EFAE6C-4F67-7644-29C5-FBEFDCC98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6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2661-22D7-13E2-FC14-D4D50A3E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7E11A5-7D02-2DF4-10BE-962FFF1F0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9EFC1-C50A-EC45-6367-9680C365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931D06-40AF-7E51-A36B-CAC6FF28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1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98A568-49C6-90DD-56F2-639FC6413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C8D106-A8F0-0D1E-2CFD-EA027D74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31F57-DF00-8C04-F252-A5DE262E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1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0807-6115-514B-1326-E3B38AD5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39D85-8DAC-055E-BD54-0D25478A7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EFC22-5AAE-37B0-4E4E-0227D2D69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B810F-D418-639E-78C0-133B237F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F72C4-C9F1-AB33-DDC6-39D5F8E5D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61906-6B3E-5E30-9D24-F524A570B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66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3D5B9-E5C5-1C33-3125-C423B021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6DD3A1-ECC1-1AA0-9837-29A1EC70C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4BEB2-DA2D-2995-168E-F09A86F02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073E1-56B2-35B7-2315-6E2D2CA2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C9FB9-6361-B1FF-7F78-62159D04C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0D369-CDA2-4E26-F211-DFD552169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93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CB58-74DB-A37B-1754-7E8FE3789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16E8A-3746-2527-61A8-E824ECAECB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C0D1A-7044-7470-F675-66041FFB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E9DE1-06C7-5FC1-6980-95FB13DE2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7DA24-F562-7D45-DFCC-713764243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13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6789E3-36C8-3472-0652-8A82C1AA83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D8EF77-6E28-FED7-74B5-4F066E136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3E57C-C3A1-59C4-88A1-E6B4ABC99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431EE-03CF-D52D-A718-62754054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A08E5-73FD-3895-A47A-53B497E37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8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6732D-1ACF-B48D-CC15-09350786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73FEB-F143-B64D-1BAD-E8BCFFE3E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B2391-407C-2901-097A-D55964224B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41135-293A-40E4-AE3F-84E432200A6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5E501-D950-5968-099C-29740FDAB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93DFE-9EA5-C1F6-1C96-6462D4518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CE60F-735E-4E95-B2A3-1364EDF7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F6562-63C0-70B7-7637-84ED04C2C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EC3777-8500-5013-D04F-83C0F9164452}"/>
              </a:ext>
            </a:extLst>
          </p:cNvPr>
          <p:cNvGrpSpPr/>
          <p:nvPr/>
        </p:nvGrpSpPr>
        <p:grpSpPr>
          <a:xfrm>
            <a:off x="7028912" y="87740"/>
            <a:ext cx="5074919" cy="3957919"/>
            <a:chOff x="4777741" y="65195"/>
            <a:chExt cx="5074919" cy="36784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1D497C0-9EE2-ABCA-9337-AF0388AD53CD}"/>
                </a:ext>
              </a:extLst>
            </p:cNvPr>
            <p:cNvSpPr txBox="1"/>
            <p:nvPr/>
          </p:nvSpPr>
          <p:spPr>
            <a:xfrm>
              <a:off x="4777741" y="65195"/>
              <a:ext cx="5074919" cy="3678488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A21AEE0-2BBB-3A6F-36BB-862E1C318DC5}"/>
                </a:ext>
              </a:extLst>
            </p:cNvPr>
            <p:cNvGrpSpPr/>
            <p:nvPr/>
          </p:nvGrpSpPr>
          <p:grpSpPr>
            <a:xfrm>
              <a:off x="4944677" y="151419"/>
              <a:ext cx="1322455" cy="1007587"/>
              <a:chOff x="4812030" y="774561"/>
              <a:chExt cx="1807845" cy="122821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4722E4F-9D7A-1AB2-2020-50F6EEEBC9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80" t="32537" r="20005" b="31856"/>
              <a:stretch>
                <a:fillRect/>
              </a:stretch>
            </p:blipFill>
            <p:spPr>
              <a:xfrm>
                <a:off x="4812030" y="774561"/>
                <a:ext cx="1807845" cy="98455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93D57D7-A293-BBDE-9BDC-EECD7AE00512}"/>
                  </a:ext>
                </a:extLst>
              </p:cNvPr>
              <p:cNvSpPr txBox="1"/>
              <p:nvPr/>
            </p:nvSpPr>
            <p:spPr>
              <a:xfrm>
                <a:off x="4975858" y="1688962"/>
                <a:ext cx="1579192" cy="31381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Imp 10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4213990-D05D-43D4-1345-7EB34D1B4857}"/>
                </a:ext>
              </a:extLst>
            </p:cNvPr>
            <p:cNvGrpSpPr/>
            <p:nvPr/>
          </p:nvGrpSpPr>
          <p:grpSpPr>
            <a:xfrm>
              <a:off x="6516358" y="244003"/>
              <a:ext cx="1388463" cy="928404"/>
              <a:chOff x="6457950" y="856806"/>
              <a:chExt cx="1524064" cy="964320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AAA5D51-E14F-D812-6657-AE1492C8CD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420" t="34500" r="20358" b="33333"/>
              <a:stretch>
                <a:fillRect/>
              </a:stretch>
            </p:blipFill>
            <p:spPr>
              <a:xfrm>
                <a:off x="6457950" y="856806"/>
                <a:ext cx="1451610" cy="696918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7D3C5E-8B36-A0CB-3BA3-D2E2001E0FD2}"/>
                  </a:ext>
                </a:extLst>
              </p:cNvPr>
              <p:cNvSpPr txBox="1"/>
              <p:nvPr/>
            </p:nvSpPr>
            <p:spPr>
              <a:xfrm>
                <a:off x="6669085" y="1553724"/>
                <a:ext cx="1312929" cy="267402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Imp 9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9036915-66DA-9D83-49F7-71875A390D0D}"/>
                </a:ext>
              </a:extLst>
            </p:cNvPr>
            <p:cNvGrpSpPr/>
            <p:nvPr/>
          </p:nvGrpSpPr>
          <p:grpSpPr>
            <a:xfrm>
              <a:off x="4848417" y="1353572"/>
              <a:ext cx="1698522" cy="1004422"/>
              <a:chOff x="6749036" y="1884767"/>
              <a:chExt cx="1864404" cy="1043278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18A0C7E3-00EE-9950-8E9D-2381F251B4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55" t="27500" r="10945" b="26695"/>
              <a:stretch>
                <a:fillRect/>
              </a:stretch>
            </p:blipFill>
            <p:spPr>
              <a:xfrm>
                <a:off x="6801888" y="1884767"/>
                <a:ext cx="1811552" cy="903579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F2EB4D-DC9C-827E-5B1D-DC3DF5B975F0}"/>
                  </a:ext>
                </a:extLst>
              </p:cNvPr>
              <p:cNvSpPr txBox="1"/>
              <p:nvPr/>
            </p:nvSpPr>
            <p:spPr>
              <a:xfrm>
                <a:off x="6749036" y="2640330"/>
                <a:ext cx="1570768" cy="287715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N-Ethyl Esmolol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50D1BAC-4B80-D204-83EE-AEF965DD6F34}"/>
                </a:ext>
              </a:extLst>
            </p:cNvPr>
            <p:cNvGrpSpPr/>
            <p:nvPr/>
          </p:nvGrpSpPr>
          <p:grpSpPr>
            <a:xfrm>
              <a:off x="7816128" y="1296592"/>
              <a:ext cx="1808054" cy="1071558"/>
              <a:chOff x="4593367" y="3012766"/>
              <a:chExt cx="1984632" cy="111301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F9F63CE4-ED5D-DEB8-2309-D475AFDB74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86" t="27500" r="21083" b="22656"/>
              <a:stretch>
                <a:fillRect/>
              </a:stretch>
            </p:blipFill>
            <p:spPr>
              <a:xfrm>
                <a:off x="4849375" y="3012766"/>
                <a:ext cx="1728624" cy="1061559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CDA49D-7977-8E9A-E00A-DF1D20A9DF57}"/>
                  </a:ext>
                </a:extLst>
              </p:cNvPr>
              <p:cNvSpPr txBox="1"/>
              <p:nvPr/>
            </p:nvSpPr>
            <p:spPr>
              <a:xfrm>
                <a:off x="4593367" y="3858376"/>
                <a:ext cx="1421474" cy="267402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Imp 12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46B9F3C-3B4F-FBCA-1B76-774EDC0CC9E6}"/>
                </a:ext>
              </a:extLst>
            </p:cNvPr>
            <p:cNvGrpSpPr/>
            <p:nvPr/>
          </p:nvGrpSpPr>
          <p:grpSpPr>
            <a:xfrm>
              <a:off x="4793378" y="2461686"/>
              <a:ext cx="1764034" cy="1219257"/>
              <a:chOff x="4985014" y="4329213"/>
              <a:chExt cx="1936312" cy="1266424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BF0C750-EA04-DA33-F79A-5C94250E7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206" t="28372" r="10945" b="20333"/>
              <a:stretch>
                <a:fillRect/>
              </a:stretch>
            </p:blipFill>
            <p:spPr>
              <a:xfrm>
                <a:off x="5078793" y="4329213"/>
                <a:ext cx="1734947" cy="1061560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E22A445-9182-DBDA-28F3-353681DDC349}"/>
                  </a:ext>
                </a:extLst>
              </p:cNvPr>
              <p:cNvSpPr txBox="1"/>
              <p:nvPr/>
            </p:nvSpPr>
            <p:spPr>
              <a:xfrm>
                <a:off x="4985014" y="5328235"/>
                <a:ext cx="1936312" cy="267402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Isopropyl amide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A113D61-3ADE-7C71-478E-BC0A9F785CAC}"/>
                </a:ext>
              </a:extLst>
            </p:cNvPr>
            <p:cNvGrpSpPr/>
            <p:nvPr/>
          </p:nvGrpSpPr>
          <p:grpSpPr>
            <a:xfrm>
              <a:off x="6515180" y="2409754"/>
              <a:ext cx="3266777" cy="1212455"/>
              <a:chOff x="4929915" y="5093931"/>
              <a:chExt cx="3585820" cy="1259359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F55F142E-EE86-B241-C8BF-89C0CF3289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744" t="34889" r="12662" b="36558"/>
              <a:stretch>
                <a:fillRect/>
              </a:stretch>
            </p:blipFill>
            <p:spPr>
              <a:xfrm>
                <a:off x="4929915" y="5093931"/>
                <a:ext cx="3585820" cy="120897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58E1CA-5D4A-23C8-4C64-644C6B5471BF}"/>
                  </a:ext>
                </a:extLst>
              </p:cNvPr>
              <p:cNvSpPr txBox="1"/>
              <p:nvPr/>
            </p:nvSpPr>
            <p:spPr>
              <a:xfrm>
                <a:off x="6915898" y="6065575"/>
                <a:ext cx="1464328" cy="287715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Dimer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3B51CE9-CC80-B06F-DDD6-1490B8DF424F}"/>
                </a:ext>
              </a:extLst>
            </p:cNvPr>
            <p:cNvGrpSpPr/>
            <p:nvPr/>
          </p:nvGrpSpPr>
          <p:grpSpPr>
            <a:xfrm>
              <a:off x="6626743" y="1377754"/>
              <a:ext cx="1167824" cy="1151829"/>
              <a:chOff x="6626742" y="1377754"/>
              <a:chExt cx="1224295" cy="115182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5F835D5-F1EF-85D3-187B-82274AFC1C8D}"/>
                  </a:ext>
                </a:extLst>
              </p:cNvPr>
              <p:cNvSpPr txBox="1"/>
              <p:nvPr/>
            </p:nvSpPr>
            <p:spPr>
              <a:xfrm>
                <a:off x="6626742" y="2100512"/>
                <a:ext cx="872949" cy="429071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Imp 11</a:t>
                </a:r>
              </a:p>
            </p:txBody>
          </p:sp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63D3597B-8EEA-0781-24BA-81D7AFA7E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72" t="33177" r="21054" b="34655"/>
              <a:stretch>
                <a:fillRect/>
              </a:stretch>
            </p:blipFill>
            <p:spPr>
              <a:xfrm>
                <a:off x="6626742" y="1377754"/>
                <a:ext cx="1224295" cy="629827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6EC48F2-82A2-3D12-1F92-1B84327B10A3}"/>
                </a:ext>
              </a:extLst>
            </p:cNvPr>
            <p:cNvGrpSpPr/>
            <p:nvPr/>
          </p:nvGrpSpPr>
          <p:grpSpPr>
            <a:xfrm>
              <a:off x="8023144" y="117624"/>
              <a:ext cx="1638881" cy="1041381"/>
              <a:chOff x="4948677" y="1967603"/>
              <a:chExt cx="1654099" cy="1041381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ADE795D8-6D94-AB2A-7036-AF0A678F6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207" t="30333" r="14565" b="33333"/>
              <a:stretch>
                <a:fillRect/>
              </a:stretch>
            </p:blipFill>
            <p:spPr>
              <a:xfrm>
                <a:off x="4948677" y="1967603"/>
                <a:ext cx="1654099" cy="754380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AB70FA-2EB1-844D-E1A0-10A1E711EEB7}"/>
                  </a:ext>
                </a:extLst>
              </p:cNvPr>
              <p:cNvSpPr txBox="1"/>
              <p:nvPr/>
            </p:nvSpPr>
            <p:spPr>
              <a:xfrm>
                <a:off x="5124497" y="2751541"/>
                <a:ext cx="1239760" cy="257443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Esmolol Imp 7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AA9EC70-B85A-4D45-5BFF-C8C7298C73F1}"/>
              </a:ext>
            </a:extLst>
          </p:cNvPr>
          <p:cNvGrpSpPr/>
          <p:nvPr/>
        </p:nvGrpSpPr>
        <p:grpSpPr>
          <a:xfrm>
            <a:off x="5259744" y="154205"/>
            <a:ext cx="1697908" cy="1052984"/>
            <a:chOff x="206443" y="2343573"/>
            <a:chExt cx="2703514" cy="15087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4704D84-7A73-466F-005A-047EAF5E8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9" t="28271" r="21041" b="25701"/>
            <a:stretch>
              <a:fillRect/>
            </a:stretch>
          </p:blipFill>
          <p:spPr>
            <a:xfrm>
              <a:off x="206443" y="2343573"/>
              <a:ext cx="2703514" cy="1508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83027CA-115E-400D-2C48-9A57160ED28A}"/>
                </a:ext>
              </a:extLst>
            </p:cNvPr>
            <p:cNvSpPr txBox="1"/>
            <p:nvPr/>
          </p:nvSpPr>
          <p:spPr>
            <a:xfrm>
              <a:off x="433597" y="3374966"/>
              <a:ext cx="1510974" cy="3968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Esmolol API </a:t>
              </a:r>
            </a:p>
          </p:txBody>
        </p:sp>
      </p:grpSp>
      <p:sp>
        <p:nvSpPr>
          <p:cNvPr id="54" name="Arrow: Curved Down 53">
            <a:extLst>
              <a:ext uri="{FF2B5EF4-FFF2-40B4-BE49-F238E27FC236}">
                <a16:creationId xmlns:a16="http://schemas.microsoft.com/office/drawing/2014/main" id="{56BEEA78-1793-3418-E734-DACFFC4A013E}"/>
              </a:ext>
            </a:extLst>
          </p:cNvPr>
          <p:cNvSpPr/>
          <p:nvPr/>
        </p:nvSpPr>
        <p:spPr>
          <a:xfrm flipH="1" flipV="1">
            <a:off x="4730290" y="4873807"/>
            <a:ext cx="791203" cy="360753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2A82AC6A-5523-D68B-C753-2DFBF4496C5B}"/>
              </a:ext>
            </a:extLst>
          </p:cNvPr>
          <p:cNvSpPr/>
          <p:nvPr/>
        </p:nvSpPr>
        <p:spPr>
          <a:xfrm>
            <a:off x="5978588" y="1826233"/>
            <a:ext cx="982980" cy="400050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BD1DE28E-470F-2CD6-C70C-76E107681A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3" r="31355"/>
          <a:stretch>
            <a:fillRect/>
          </a:stretch>
        </p:blipFill>
        <p:spPr>
          <a:xfrm>
            <a:off x="126223" y="130038"/>
            <a:ext cx="1414874" cy="339777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CF30C58-E440-542B-7D09-BCD99FA0B4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1" r="34418"/>
          <a:stretch>
            <a:fillRect/>
          </a:stretch>
        </p:blipFill>
        <p:spPr>
          <a:xfrm>
            <a:off x="1708033" y="159252"/>
            <a:ext cx="630147" cy="3384685"/>
          </a:xfrm>
          <a:prstGeom prst="rect">
            <a:avLst/>
          </a:prstGeom>
        </p:spPr>
      </p:pic>
      <p:sp>
        <p:nvSpPr>
          <p:cNvPr id="59" name="Arrow: Curved Down 58">
            <a:extLst>
              <a:ext uri="{FF2B5EF4-FFF2-40B4-BE49-F238E27FC236}">
                <a16:creationId xmlns:a16="http://schemas.microsoft.com/office/drawing/2014/main" id="{BE674FB5-6B40-3763-9608-4B74B31654B6}"/>
              </a:ext>
            </a:extLst>
          </p:cNvPr>
          <p:cNvSpPr/>
          <p:nvPr/>
        </p:nvSpPr>
        <p:spPr>
          <a:xfrm rot="16200000" flipH="1" flipV="1">
            <a:off x="9518795" y="4259403"/>
            <a:ext cx="724117" cy="340511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Arrow: Curved Down 50">
            <a:extLst>
              <a:ext uri="{FF2B5EF4-FFF2-40B4-BE49-F238E27FC236}">
                <a16:creationId xmlns:a16="http://schemas.microsoft.com/office/drawing/2014/main" id="{481FAA63-3786-783E-804F-5ED74E531E34}"/>
              </a:ext>
            </a:extLst>
          </p:cNvPr>
          <p:cNvSpPr/>
          <p:nvPr/>
        </p:nvSpPr>
        <p:spPr>
          <a:xfrm>
            <a:off x="2406419" y="1707200"/>
            <a:ext cx="982980" cy="400050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A2F9BCB7-0DBC-2C7A-C6E5-C01926B764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48810" y="1846171"/>
            <a:ext cx="2479457" cy="71502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9642E23-D28B-7018-75DF-8305995A7F0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66948" y="578368"/>
            <a:ext cx="1575136" cy="110630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CB9D75B-EDD1-A32B-6DA1-7CDB135DBF0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641"/>
          <a:stretch>
            <a:fillRect/>
          </a:stretch>
        </p:blipFill>
        <p:spPr bwMode="auto">
          <a:xfrm>
            <a:off x="3563277" y="2637283"/>
            <a:ext cx="1524607" cy="1591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7333EAC-2AC8-FB21-BB86-26039CE7CB18}"/>
              </a:ext>
            </a:extLst>
          </p:cNvPr>
          <p:cNvSpPr txBox="1"/>
          <p:nvPr/>
        </p:nvSpPr>
        <p:spPr>
          <a:xfrm>
            <a:off x="122177" y="3706739"/>
            <a:ext cx="2658020" cy="584775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Synthesis &amp; Purification of Esmolol and related impurities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7A8AC0-41FC-7ACD-EC7F-13687E7049B6}"/>
              </a:ext>
            </a:extLst>
          </p:cNvPr>
          <p:cNvSpPr txBox="1"/>
          <p:nvPr/>
        </p:nvSpPr>
        <p:spPr>
          <a:xfrm>
            <a:off x="5209938" y="2686279"/>
            <a:ext cx="1697908" cy="800219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Characterization using IR,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 NMR, Mass Spectrometry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85DFA-53D8-96D6-803E-B766C4B57172}"/>
              </a:ext>
            </a:extLst>
          </p:cNvPr>
          <p:cNvSpPr txBox="1"/>
          <p:nvPr/>
        </p:nvSpPr>
        <p:spPr>
          <a:xfrm>
            <a:off x="4084780" y="5341630"/>
            <a:ext cx="2082225" cy="461665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 Toxicity Prediction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0FC9871-7835-84A2-06C1-B293C0B667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0" r="34057" b="7846"/>
          <a:stretch>
            <a:fillRect/>
          </a:stretch>
        </p:blipFill>
        <p:spPr>
          <a:xfrm>
            <a:off x="452186" y="4407478"/>
            <a:ext cx="3288658" cy="146090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53DEF3E-EA51-FFB1-812E-F8C748AC74D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17"/>
          <a:stretch>
            <a:fillRect/>
          </a:stretch>
        </p:blipFill>
        <p:spPr>
          <a:xfrm>
            <a:off x="122177" y="5910365"/>
            <a:ext cx="5041620" cy="83161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ED8A508-EFE3-A597-C74A-1719DD662855}"/>
              </a:ext>
            </a:extLst>
          </p:cNvPr>
          <p:cNvSpPr txBox="1"/>
          <p:nvPr/>
        </p:nvSpPr>
        <p:spPr>
          <a:xfrm>
            <a:off x="7538375" y="6365664"/>
            <a:ext cx="2821380" cy="461665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Silico ADMET Prediction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4F741637-4C85-1C2C-4C5E-4CEDCF518197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2227" t="5382" r="50375" b="63012"/>
          <a:stretch>
            <a:fillRect/>
          </a:stretch>
        </p:blipFill>
        <p:spPr>
          <a:xfrm>
            <a:off x="6296724" y="4810171"/>
            <a:ext cx="2946704" cy="14952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BE2BDB1-C4ED-C482-B492-6849D97448B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9337" t="64232" r="14032" b="16549"/>
          <a:stretch>
            <a:fillRect/>
          </a:stretch>
        </p:blipFill>
        <p:spPr>
          <a:xfrm>
            <a:off x="9321233" y="4817724"/>
            <a:ext cx="2577629" cy="14930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186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Shejal Wakade</dc:creator>
  <cp:lastModifiedBy>Shejal Wakade</cp:lastModifiedBy>
  <cp:revision>1</cp:revision>
  <dcterms:created xsi:type="dcterms:W3CDTF">2026-08-18T16:18:34Z</dcterms:created>
  <dcterms:modified xsi:type="dcterms:W3CDTF">2026-08-18T16:19:33Z</dcterms:modified>
</cp:coreProperties>
</file>