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6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378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354C0-3120-4543-AE20-5133516817C5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329E4C-9A9E-4A14-B331-AD95817588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788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</a:t>
            </a:r>
            <a:r>
              <a:rPr lang="en-US" altLang="ko-KR" b="1" dirty="0" smtClean="0"/>
              <a:t>Figure S1. Distribution</a:t>
            </a:r>
            <a:r>
              <a:rPr lang="en-US" altLang="ko-KR" b="1" baseline="0" dirty="0" smtClean="0"/>
              <a:t> of dicers in plant and animal species. </a:t>
            </a: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TYPE9 and TYPE10 were only found in animal or plant species, but not in 83 fungal, bacterial, or Oomycete species. Abbreviations for species names are as follows: At (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Arabidopsis thaliana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Ce (</a:t>
            </a:r>
            <a:r>
              <a:rPr lang="zh-CN" altLang="zh-CN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Caenorhabditis elegans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Dm (</a:t>
            </a:r>
            <a:r>
              <a:rPr lang="zh-CN" altLang="zh-CN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Drosophila melanogaster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Hs (</a:t>
            </a:r>
            <a:r>
              <a:rPr lang="zh-CN" altLang="zh-CN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Homo sapiens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and Os (</a:t>
            </a:r>
            <a:r>
              <a:rPr lang="zh-CN" altLang="zh-CN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Oryza sativa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zh-CN" altLang="zh-CN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329E4C-9A9E-4A14-B331-AD958175883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461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090997"/>
              </p:ext>
            </p:extLst>
          </p:nvPr>
        </p:nvGraphicFramePr>
        <p:xfrm>
          <a:off x="323528" y="643893"/>
          <a:ext cx="6552000" cy="388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3400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Dm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Domain structure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000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Canonical dicer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TYPE1</a:t>
                      </a:r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TYPE2</a:t>
                      </a:r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Non-canonical dicer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TYPE3</a:t>
                      </a:r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0000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Non-canonical dicer-like protein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TYPE4</a:t>
                      </a:r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TYPE5</a:t>
                      </a:r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TYPE6</a:t>
                      </a:r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TYPE7</a:t>
                      </a:r>
                      <a:endParaRPr lang="ko-KR" altLang="en-US" sz="1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00730813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TYPE8</a:t>
                      </a:r>
                      <a:endParaRPr lang="ko-KR" altLang="en-US" sz="1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90648789"/>
                  </a:ext>
                </a:extLst>
              </a:tr>
              <a:tr h="36000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Only shown in animal</a:t>
                      </a:r>
                      <a:r>
                        <a:rPr lang="en-US" altLang="ko-KR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 plant species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TYPE9</a:t>
                      </a:r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</a:t>
                      </a:r>
                      <a:r>
                        <a:rPr lang="fi-FI" altLang="zh-CN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fi-FI" altLang="zh-CN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41396" y="108706"/>
            <a:ext cx="1000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3"/>
          <p:cNvGrpSpPr/>
          <p:nvPr/>
        </p:nvGrpSpPr>
        <p:grpSpPr>
          <a:xfrm>
            <a:off x="4684330" y="975707"/>
            <a:ext cx="2191198" cy="3433309"/>
            <a:chOff x="4453293" y="1039090"/>
            <a:chExt cx="2191198" cy="3433309"/>
          </a:xfrm>
        </p:grpSpPr>
        <p:grpSp>
          <p:nvGrpSpPr>
            <p:cNvPr id="6" name="그룹 87"/>
            <p:cNvGrpSpPr/>
            <p:nvPr/>
          </p:nvGrpSpPr>
          <p:grpSpPr>
            <a:xfrm>
              <a:off x="4458325" y="2148956"/>
              <a:ext cx="2160000" cy="180000"/>
              <a:chOff x="1186120" y="2782829"/>
              <a:chExt cx="2160000" cy="180000"/>
            </a:xfrm>
          </p:grpSpPr>
          <p:sp>
            <p:nvSpPr>
              <p:cNvPr id="56" name="직사각형 35"/>
              <p:cNvSpPr/>
              <p:nvPr/>
            </p:nvSpPr>
            <p:spPr>
              <a:xfrm>
                <a:off x="1186120" y="2854829"/>
                <a:ext cx="2160000" cy="36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모서리가 둥근 직사각형 37"/>
              <p:cNvSpPr/>
              <p:nvPr/>
            </p:nvSpPr>
            <p:spPr>
              <a:xfrm>
                <a:off x="2439236" y="2782829"/>
                <a:ext cx="180000" cy="180000"/>
              </a:xfrm>
              <a:prstGeom prst="roundRect">
                <a:avLst/>
              </a:prstGeom>
              <a:solidFill>
                <a:srgbClr val="FF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모서리가 둥근 직사각형 6"/>
              <p:cNvSpPr/>
              <p:nvPr/>
            </p:nvSpPr>
            <p:spPr>
              <a:xfrm>
                <a:off x="1913005" y="2782829"/>
                <a:ext cx="468000" cy="180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1600" b="1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rgbClr val="DC0055"/>
                  </a:solidFill>
                  <a:latin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7" name="그룹 88"/>
            <p:cNvGrpSpPr/>
            <p:nvPr/>
          </p:nvGrpSpPr>
          <p:grpSpPr>
            <a:xfrm>
              <a:off x="4453293" y="2860582"/>
              <a:ext cx="2160000" cy="180000"/>
              <a:chOff x="1186120" y="3007514"/>
              <a:chExt cx="2160000" cy="180000"/>
            </a:xfrm>
          </p:grpSpPr>
          <p:sp>
            <p:nvSpPr>
              <p:cNvPr id="53" name="직사각형 4"/>
              <p:cNvSpPr/>
              <p:nvPr/>
            </p:nvSpPr>
            <p:spPr>
              <a:xfrm>
                <a:off x="1186120" y="3079514"/>
                <a:ext cx="2160000" cy="36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모서리가 둥근 직사각형 6"/>
              <p:cNvSpPr/>
              <p:nvPr/>
            </p:nvSpPr>
            <p:spPr>
              <a:xfrm>
                <a:off x="1739772" y="3007514"/>
                <a:ext cx="468000" cy="180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1600" b="1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rgbClr val="BDF400"/>
                  </a:solidFill>
                  <a:latin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55" name="모서리가 둥근 직사각형 6"/>
              <p:cNvSpPr/>
              <p:nvPr/>
            </p:nvSpPr>
            <p:spPr>
              <a:xfrm>
                <a:off x="2324468" y="3007514"/>
                <a:ext cx="468000" cy="180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1600" b="1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rgbClr val="00CC00"/>
                  </a:solidFill>
                  <a:latin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8" name="그룹 89"/>
            <p:cNvGrpSpPr/>
            <p:nvPr/>
          </p:nvGrpSpPr>
          <p:grpSpPr>
            <a:xfrm>
              <a:off x="4484491" y="3565734"/>
              <a:ext cx="2160000" cy="180000"/>
              <a:chOff x="1186120" y="3228508"/>
              <a:chExt cx="2160000" cy="180000"/>
            </a:xfrm>
          </p:grpSpPr>
          <p:sp>
            <p:nvSpPr>
              <p:cNvPr id="51" name="직사각형 5"/>
              <p:cNvSpPr/>
              <p:nvPr/>
            </p:nvSpPr>
            <p:spPr>
              <a:xfrm>
                <a:off x="1186120" y="3300508"/>
                <a:ext cx="2160000" cy="36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모서리가 둥근 직사각형 6"/>
              <p:cNvSpPr/>
              <p:nvPr/>
            </p:nvSpPr>
            <p:spPr>
              <a:xfrm>
                <a:off x="2032120" y="3228508"/>
                <a:ext cx="468000" cy="180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1600" b="1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rgbClr val="086FA1"/>
                  </a:solidFill>
                  <a:latin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9" name="그룹 86"/>
            <p:cNvGrpSpPr/>
            <p:nvPr/>
          </p:nvGrpSpPr>
          <p:grpSpPr>
            <a:xfrm>
              <a:off x="4469780" y="1793835"/>
              <a:ext cx="2160000" cy="180000"/>
              <a:chOff x="1197294" y="2284761"/>
              <a:chExt cx="2160000" cy="180000"/>
            </a:xfrm>
          </p:grpSpPr>
          <p:sp>
            <p:nvSpPr>
              <p:cNvPr id="47" name="직사각형 28"/>
              <p:cNvSpPr/>
              <p:nvPr/>
            </p:nvSpPr>
            <p:spPr>
              <a:xfrm>
                <a:off x="1197294" y="2356761"/>
                <a:ext cx="2160000" cy="36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모서리가 둥근 직사각형 33"/>
              <p:cNvSpPr/>
              <p:nvPr/>
            </p:nvSpPr>
            <p:spPr>
              <a:xfrm>
                <a:off x="2486019" y="2284761"/>
                <a:ext cx="180000" cy="180000"/>
              </a:xfrm>
              <a:prstGeom prst="roundRect">
                <a:avLst/>
              </a:prstGeom>
              <a:solidFill>
                <a:srgbClr val="FF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모서리가 둥근 직사각형 34"/>
              <p:cNvSpPr/>
              <p:nvPr/>
            </p:nvSpPr>
            <p:spPr>
              <a:xfrm>
                <a:off x="2748122" y="2284761"/>
                <a:ext cx="180000" cy="180000"/>
              </a:xfrm>
              <a:prstGeom prst="roundRect">
                <a:avLst/>
              </a:prstGeom>
              <a:solidFill>
                <a:srgbClr val="FF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모서리가 둥근 직사각형 6"/>
              <p:cNvSpPr/>
              <p:nvPr/>
            </p:nvSpPr>
            <p:spPr>
              <a:xfrm>
                <a:off x="1917023" y="2284761"/>
                <a:ext cx="468000" cy="180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1600" b="1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rgbClr val="FFFF00"/>
                  </a:solidFill>
                  <a:latin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10" name="그룹 84"/>
            <p:cNvGrpSpPr/>
            <p:nvPr/>
          </p:nvGrpSpPr>
          <p:grpSpPr>
            <a:xfrm>
              <a:off x="4469780" y="1039090"/>
              <a:ext cx="2160000" cy="180000"/>
              <a:chOff x="1197294" y="1513239"/>
              <a:chExt cx="2160000" cy="180000"/>
            </a:xfrm>
          </p:grpSpPr>
          <p:sp>
            <p:nvSpPr>
              <p:cNvPr id="43" name="직사각형 3"/>
              <p:cNvSpPr/>
              <p:nvPr/>
            </p:nvSpPr>
            <p:spPr>
              <a:xfrm>
                <a:off x="1197294" y="1585239"/>
                <a:ext cx="2160000" cy="36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모서리가 둥근 직사각형 12"/>
              <p:cNvSpPr/>
              <p:nvPr/>
            </p:nvSpPr>
            <p:spPr>
              <a:xfrm>
                <a:off x="1929388" y="1513239"/>
                <a:ext cx="468000" cy="180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1600" b="1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rgbClr val="FF5900"/>
                  </a:solidFill>
                  <a:latin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5" name="모서리가 둥근 직사각형 8"/>
              <p:cNvSpPr/>
              <p:nvPr/>
            </p:nvSpPr>
            <p:spPr>
              <a:xfrm>
                <a:off x="1321177" y="1513239"/>
                <a:ext cx="396000" cy="180000"/>
              </a:xfrm>
              <a:prstGeom prst="round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모서리가 둥근 직사각형 16"/>
              <p:cNvSpPr/>
              <p:nvPr/>
            </p:nvSpPr>
            <p:spPr>
              <a:xfrm>
                <a:off x="2486984" y="1513239"/>
                <a:ext cx="468000" cy="180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1600" b="1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rgbClr val="FFAA00"/>
                  </a:solidFill>
                  <a:latin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11" name="그룹 85"/>
            <p:cNvGrpSpPr/>
            <p:nvPr/>
          </p:nvGrpSpPr>
          <p:grpSpPr>
            <a:xfrm>
              <a:off x="4471300" y="1408287"/>
              <a:ext cx="2160000" cy="180000"/>
              <a:chOff x="1197294" y="1784074"/>
              <a:chExt cx="2160000" cy="180000"/>
            </a:xfrm>
          </p:grpSpPr>
          <p:sp>
            <p:nvSpPr>
              <p:cNvPr id="38" name="직사각형 3"/>
              <p:cNvSpPr/>
              <p:nvPr/>
            </p:nvSpPr>
            <p:spPr>
              <a:xfrm>
                <a:off x="1197294" y="1856074"/>
                <a:ext cx="2160000" cy="36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모서리가 둥근 직사각형 18"/>
              <p:cNvSpPr/>
              <p:nvPr/>
            </p:nvSpPr>
            <p:spPr>
              <a:xfrm>
                <a:off x="1929388" y="1784074"/>
                <a:ext cx="468000" cy="180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1600" b="1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rgbClr val="261881"/>
                  </a:solidFill>
                  <a:latin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0" name="모서리가 둥근 직사각형 25"/>
              <p:cNvSpPr/>
              <p:nvPr/>
            </p:nvSpPr>
            <p:spPr>
              <a:xfrm>
                <a:off x="1321177" y="1784074"/>
                <a:ext cx="396000" cy="180000"/>
              </a:xfrm>
              <a:prstGeom prst="round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모서리가 둥근 직사각형 26"/>
              <p:cNvSpPr/>
              <p:nvPr/>
            </p:nvSpPr>
            <p:spPr>
              <a:xfrm>
                <a:off x="2486983" y="1784074"/>
                <a:ext cx="468000" cy="180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1600" b="1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rgbClr val="7109AA"/>
                  </a:solidFill>
                  <a:latin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2" name="모서리가 둥근 직사각형 27"/>
              <p:cNvSpPr/>
              <p:nvPr/>
            </p:nvSpPr>
            <p:spPr>
              <a:xfrm>
                <a:off x="3048353" y="1784074"/>
                <a:ext cx="180000" cy="180000"/>
              </a:xfrm>
              <a:prstGeom prst="roundRect">
                <a:avLst/>
              </a:prstGeom>
              <a:solidFill>
                <a:srgbClr val="FF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1"/>
            <p:cNvGrpSpPr/>
            <p:nvPr/>
          </p:nvGrpSpPr>
          <p:grpSpPr>
            <a:xfrm>
              <a:off x="4453293" y="3912636"/>
              <a:ext cx="2160000" cy="188589"/>
              <a:chOff x="4455805" y="1032166"/>
              <a:chExt cx="2160000" cy="188589"/>
            </a:xfrm>
          </p:grpSpPr>
          <p:grpSp>
            <p:nvGrpSpPr>
              <p:cNvPr id="31" name="그룹 85"/>
              <p:cNvGrpSpPr/>
              <p:nvPr/>
            </p:nvGrpSpPr>
            <p:grpSpPr>
              <a:xfrm>
                <a:off x="4455805" y="1032166"/>
                <a:ext cx="2160000" cy="188589"/>
                <a:chOff x="1197294" y="1784074"/>
                <a:chExt cx="2160000" cy="188589"/>
              </a:xfrm>
            </p:grpSpPr>
            <p:sp>
              <p:nvSpPr>
                <p:cNvPr id="33" name="직사각형 3"/>
                <p:cNvSpPr/>
                <p:nvPr/>
              </p:nvSpPr>
              <p:spPr>
                <a:xfrm>
                  <a:off x="1197294" y="1856074"/>
                  <a:ext cx="2160000" cy="3600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 anchorCtr="0"/>
                <a:lstStyle/>
                <a:p>
                  <a:pPr algn="ctr"/>
                  <a:endParaRPr lang="ko-KR" altLang="en-US" sz="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" name="모서리가 둥근 직사각형 18"/>
                <p:cNvSpPr/>
                <p:nvPr/>
              </p:nvSpPr>
              <p:spPr>
                <a:xfrm>
                  <a:off x="1755266" y="1784074"/>
                  <a:ext cx="468000" cy="180000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 anchorCtr="0"/>
                <a:lstStyle/>
                <a:p>
                  <a:pPr algn="ctr"/>
                  <a:endParaRPr lang="ko-KR" altLang="en-US" sz="1600" b="1" dirty="0"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  <a:solidFill>
                      <a:srgbClr val="261881"/>
                    </a:solidFill>
                    <a:latin typeface="Verdana" panose="020B0604030504040204" pitchFamily="34" charset="0"/>
                    <a:cs typeface="Verdana" panose="020B0604030504040204" pitchFamily="34" charset="0"/>
                  </a:endParaRPr>
                </a:p>
              </p:txBody>
            </p:sp>
            <p:sp>
              <p:nvSpPr>
                <p:cNvPr id="35" name="모서리가 둥근 직사각형 25"/>
                <p:cNvSpPr/>
                <p:nvPr/>
              </p:nvSpPr>
              <p:spPr>
                <a:xfrm>
                  <a:off x="1321177" y="1784074"/>
                  <a:ext cx="347912" cy="180000"/>
                </a:xfrm>
                <a:prstGeom prst="roundRect">
                  <a:avLst/>
                </a:pr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 anchorCtr="0"/>
                <a:lstStyle/>
                <a:p>
                  <a:pPr algn="ctr"/>
                  <a:endParaRPr lang="ko-KR" altLang="en-US" sz="9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" name="모서리가 둥근 직사각형 26"/>
                <p:cNvSpPr/>
                <p:nvPr/>
              </p:nvSpPr>
              <p:spPr>
                <a:xfrm>
                  <a:off x="2345976" y="1784074"/>
                  <a:ext cx="468000" cy="180000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 anchorCtr="0"/>
                <a:lstStyle/>
                <a:p>
                  <a:pPr algn="ctr"/>
                  <a:endParaRPr lang="ko-KR" altLang="en-US" sz="1600" b="1" dirty="0"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  <a:solidFill>
                      <a:srgbClr val="7109AA"/>
                    </a:solidFill>
                    <a:latin typeface="Verdana" panose="020B0604030504040204" pitchFamily="34" charset="0"/>
                    <a:cs typeface="Verdana" panose="020B0604030504040204" pitchFamily="34" charset="0"/>
                  </a:endParaRPr>
                </a:p>
              </p:txBody>
            </p:sp>
            <p:sp>
              <p:nvSpPr>
                <p:cNvPr id="37" name="모서리가 둥근 직사각형 27"/>
                <p:cNvSpPr/>
                <p:nvPr/>
              </p:nvSpPr>
              <p:spPr>
                <a:xfrm>
                  <a:off x="2868353" y="1792663"/>
                  <a:ext cx="180000" cy="180000"/>
                </a:xfrm>
                <a:prstGeom prst="roundRect">
                  <a:avLst/>
                </a:prstGeom>
                <a:solidFill>
                  <a:srgbClr val="FF66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 anchorCtr="0"/>
                <a:lstStyle/>
                <a:p>
                  <a:pPr algn="ctr"/>
                  <a:endParaRPr lang="ko-KR" altLang="en-US" sz="9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2" name="모서리가 둥근 직사각형 27"/>
              <p:cNvSpPr/>
              <p:nvPr/>
            </p:nvSpPr>
            <p:spPr>
              <a:xfrm>
                <a:off x="6361241" y="1040755"/>
                <a:ext cx="180000" cy="180000"/>
              </a:xfrm>
              <a:prstGeom prst="roundRect">
                <a:avLst/>
              </a:prstGeom>
              <a:solidFill>
                <a:srgbClr val="FF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" name="그룹 87"/>
            <p:cNvGrpSpPr/>
            <p:nvPr/>
          </p:nvGrpSpPr>
          <p:grpSpPr>
            <a:xfrm>
              <a:off x="4453293" y="2471276"/>
              <a:ext cx="2160000" cy="180000"/>
              <a:chOff x="1186120" y="2768468"/>
              <a:chExt cx="2160000" cy="180000"/>
            </a:xfrm>
          </p:grpSpPr>
          <p:sp>
            <p:nvSpPr>
              <p:cNvPr id="29" name="직사각형 35"/>
              <p:cNvSpPr/>
              <p:nvPr/>
            </p:nvSpPr>
            <p:spPr>
              <a:xfrm>
                <a:off x="1186120" y="2854829"/>
                <a:ext cx="2160000" cy="36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모서리가 둥근 직사각형 6"/>
              <p:cNvSpPr/>
              <p:nvPr/>
            </p:nvSpPr>
            <p:spPr>
              <a:xfrm>
                <a:off x="2318232" y="2768468"/>
                <a:ext cx="468000" cy="180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1600" b="1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rgbClr val="DC0055"/>
                  </a:solidFill>
                  <a:latin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14" name="Group 2"/>
            <p:cNvGrpSpPr/>
            <p:nvPr/>
          </p:nvGrpSpPr>
          <p:grpSpPr>
            <a:xfrm>
              <a:off x="4453293" y="3220762"/>
              <a:ext cx="2160000" cy="181909"/>
              <a:chOff x="4453293" y="3220762"/>
              <a:chExt cx="2160000" cy="181909"/>
            </a:xfrm>
          </p:grpSpPr>
          <p:grpSp>
            <p:nvGrpSpPr>
              <p:cNvPr id="24" name="그룹 88"/>
              <p:cNvGrpSpPr/>
              <p:nvPr/>
            </p:nvGrpSpPr>
            <p:grpSpPr>
              <a:xfrm>
                <a:off x="4453293" y="3220762"/>
                <a:ext cx="2160000" cy="180000"/>
                <a:chOff x="1186120" y="3007514"/>
                <a:chExt cx="2160000" cy="180000"/>
              </a:xfrm>
            </p:grpSpPr>
            <p:sp>
              <p:nvSpPr>
                <p:cNvPr id="26" name="직사각형 4"/>
                <p:cNvSpPr/>
                <p:nvPr/>
              </p:nvSpPr>
              <p:spPr>
                <a:xfrm>
                  <a:off x="1186120" y="3079514"/>
                  <a:ext cx="2160000" cy="3600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 anchorCtr="0"/>
                <a:lstStyle/>
                <a:p>
                  <a:pPr algn="ctr"/>
                  <a:endParaRPr lang="ko-KR" altLang="en-US" sz="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" name="모서리가 둥근 직사각형 6"/>
                <p:cNvSpPr/>
                <p:nvPr/>
              </p:nvSpPr>
              <p:spPr>
                <a:xfrm>
                  <a:off x="1739772" y="3007514"/>
                  <a:ext cx="468000" cy="180000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 anchorCtr="0"/>
                <a:lstStyle/>
                <a:p>
                  <a:pPr algn="ctr"/>
                  <a:endParaRPr lang="ko-KR" altLang="en-US" sz="1600" b="1" dirty="0"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  <a:solidFill>
                      <a:srgbClr val="BDF400"/>
                    </a:solidFill>
                    <a:latin typeface="Verdana" panose="020B0604030504040204" pitchFamily="34" charset="0"/>
                    <a:cs typeface="Verdana" panose="020B0604030504040204" pitchFamily="34" charset="0"/>
                  </a:endParaRPr>
                </a:p>
              </p:txBody>
            </p:sp>
            <p:sp>
              <p:nvSpPr>
                <p:cNvPr id="28" name="모서리가 둥근 직사각형 6"/>
                <p:cNvSpPr/>
                <p:nvPr/>
              </p:nvSpPr>
              <p:spPr>
                <a:xfrm>
                  <a:off x="2324468" y="3007514"/>
                  <a:ext cx="468000" cy="180000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 anchorCtr="0"/>
                <a:lstStyle/>
                <a:p>
                  <a:pPr algn="ctr"/>
                  <a:endParaRPr lang="ko-KR" altLang="en-US" sz="1600" b="1" dirty="0"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  <a:solidFill>
                      <a:srgbClr val="00CC00"/>
                    </a:solidFill>
                    <a:latin typeface="Verdana" panose="020B0604030504040204" pitchFamily="34" charset="0"/>
                    <a:cs typeface="Verdana" panose="020B0604030504040204" pitchFamily="34" charset="0"/>
                  </a:endParaRPr>
                </a:p>
              </p:txBody>
            </p:sp>
          </p:grpSp>
          <p:sp>
            <p:nvSpPr>
              <p:cNvPr id="25" name="모서리가 둥근 직사각형 37"/>
              <p:cNvSpPr/>
              <p:nvPr/>
            </p:nvSpPr>
            <p:spPr>
              <a:xfrm>
                <a:off x="6160305" y="3222671"/>
                <a:ext cx="180000" cy="180000"/>
              </a:xfrm>
              <a:prstGeom prst="roundRect">
                <a:avLst/>
              </a:prstGeom>
              <a:solidFill>
                <a:srgbClr val="FF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모서리가 둥근 직사각형 25"/>
            <p:cNvSpPr/>
            <p:nvPr/>
          </p:nvSpPr>
          <p:spPr>
            <a:xfrm>
              <a:off x="5013902" y="2483532"/>
              <a:ext cx="396000" cy="18000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6" name="Group 95"/>
            <p:cNvGrpSpPr/>
            <p:nvPr/>
          </p:nvGrpSpPr>
          <p:grpSpPr>
            <a:xfrm>
              <a:off x="4469780" y="4283810"/>
              <a:ext cx="2160000" cy="188589"/>
              <a:chOff x="4455805" y="1032166"/>
              <a:chExt cx="2160000" cy="188589"/>
            </a:xfrm>
          </p:grpSpPr>
          <p:grpSp>
            <p:nvGrpSpPr>
              <p:cNvPr id="18" name="그룹 85"/>
              <p:cNvGrpSpPr/>
              <p:nvPr/>
            </p:nvGrpSpPr>
            <p:grpSpPr>
              <a:xfrm>
                <a:off x="4455805" y="1032166"/>
                <a:ext cx="2160000" cy="188589"/>
                <a:chOff x="1197294" y="1784074"/>
                <a:chExt cx="2160000" cy="188589"/>
              </a:xfrm>
            </p:grpSpPr>
            <p:sp>
              <p:nvSpPr>
                <p:cNvPr id="20" name="직사각형 3"/>
                <p:cNvSpPr/>
                <p:nvPr/>
              </p:nvSpPr>
              <p:spPr>
                <a:xfrm>
                  <a:off x="1197294" y="1856074"/>
                  <a:ext cx="2160000" cy="3600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 anchorCtr="0"/>
                <a:lstStyle/>
                <a:p>
                  <a:pPr algn="ctr"/>
                  <a:endParaRPr lang="ko-KR" altLang="en-US" sz="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" name="모서리가 둥근 직사각형 18"/>
                <p:cNvSpPr/>
                <p:nvPr/>
              </p:nvSpPr>
              <p:spPr>
                <a:xfrm>
                  <a:off x="1307434" y="1790573"/>
                  <a:ext cx="468000" cy="180000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 anchorCtr="0"/>
                <a:lstStyle/>
                <a:p>
                  <a:pPr algn="ctr"/>
                  <a:endParaRPr lang="ko-KR" altLang="en-US" sz="1600" b="1" dirty="0"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  <a:solidFill>
                      <a:srgbClr val="261881"/>
                    </a:solidFill>
                    <a:latin typeface="Verdana" panose="020B0604030504040204" pitchFamily="34" charset="0"/>
                    <a:cs typeface="Verdana" panose="020B0604030504040204" pitchFamily="34" charset="0"/>
                  </a:endParaRPr>
                </a:p>
              </p:txBody>
            </p:sp>
            <p:sp>
              <p:nvSpPr>
                <p:cNvPr id="22" name="모서리가 둥근 직사각형 26"/>
                <p:cNvSpPr/>
                <p:nvPr/>
              </p:nvSpPr>
              <p:spPr>
                <a:xfrm>
                  <a:off x="2345976" y="1784074"/>
                  <a:ext cx="468000" cy="180000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 anchorCtr="0"/>
                <a:lstStyle/>
                <a:p>
                  <a:pPr algn="ctr"/>
                  <a:endParaRPr lang="ko-KR" altLang="en-US" sz="1600" b="1" dirty="0"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  <a:solidFill>
                      <a:srgbClr val="7109AA"/>
                    </a:solidFill>
                    <a:latin typeface="Verdana" panose="020B0604030504040204" pitchFamily="34" charset="0"/>
                    <a:cs typeface="Verdana" panose="020B0604030504040204" pitchFamily="34" charset="0"/>
                  </a:endParaRPr>
                </a:p>
              </p:txBody>
            </p:sp>
            <p:sp>
              <p:nvSpPr>
                <p:cNvPr id="23" name="모서리가 둥근 직사각형 27"/>
                <p:cNvSpPr/>
                <p:nvPr/>
              </p:nvSpPr>
              <p:spPr>
                <a:xfrm>
                  <a:off x="2868353" y="1792663"/>
                  <a:ext cx="180000" cy="180000"/>
                </a:xfrm>
                <a:prstGeom prst="roundRect">
                  <a:avLst/>
                </a:prstGeom>
                <a:solidFill>
                  <a:srgbClr val="FF66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 anchorCtr="0"/>
                <a:lstStyle/>
                <a:p>
                  <a:pPr algn="ctr"/>
                  <a:endParaRPr lang="ko-KR" altLang="en-US" sz="9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9" name="모서리가 둥근 직사각형 27"/>
              <p:cNvSpPr/>
              <p:nvPr/>
            </p:nvSpPr>
            <p:spPr>
              <a:xfrm>
                <a:off x="6361241" y="1040755"/>
                <a:ext cx="180000" cy="180000"/>
              </a:xfrm>
              <a:prstGeom prst="roundRect">
                <a:avLst/>
              </a:prstGeom>
              <a:solidFill>
                <a:srgbClr val="FF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/>
              <a:lstStyle/>
              <a:p>
                <a:pPr algn="ctr"/>
                <a:endParaRPr lang="ko-KR" altLang="en-US" sz="9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" name="모서리가 둥근 직사각형 27"/>
            <p:cNvSpPr/>
            <p:nvPr/>
          </p:nvSpPr>
          <p:spPr>
            <a:xfrm>
              <a:off x="5156769" y="4288105"/>
              <a:ext cx="180000" cy="180000"/>
            </a:xfrm>
            <a:prstGeom prst="roundRect">
              <a:avLst/>
            </a:prstGeom>
            <a:solidFill>
              <a:srgbClr val="FF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/>
            <a:lstStyle/>
            <a:p>
              <a:pPr algn="ctr"/>
              <a:endParaRPr lang="ko-KR" alt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5968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</Words>
  <Application>Microsoft Office PowerPoint</Application>
  <PresentationFormat>全屏显示(4:3)</PresentationFormat>
  <Paragraphs>75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yaoyao</dc:creator>
  <cp:lastModifiedBy>Jiayao Wu</cp:lastModifiedBy>
  <cp:revision>1</cp:revision>
  <dcterms:created xsi:type="dcterms:W3CDTF">2021-11-24T12:44:26Z</dcterms:created>
  <dcterms:modified xsi:type="dcterms:W3CDTF">2021-11-24T13:01:33Z</dcterms:modified>
</cp:coreProperties>
</file>