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302" r:id="rId3"/>
  </p:sldIdLst>
  <p:sldSz cx="6858000" cy="9144000" type="screen4x3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23819" autoAdjust="0"/>
  </p:normalViewPr>
  <p:slideViewPr>
    <p:cSldViewPr>
      <p:cViewPr varScale="1">
        <p:scale>
          <a:sx n="96" d="100"/>
          <a:sy n="96" d="100"/>
        </p:scale>
        <p:origin x="3426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9E0105-BF0F-40B3-B683-A3C47D68F5D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0596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6050F-3D25-45A2-BA44-7002FD9A9DB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204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4DBFDD-E568-47CB-8462-B50A6D75633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0525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FDCFD-9680-4A72-AA94-F58248DDC79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7775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CD5C4D-AF1B-40DA-9F1E-64EE647E984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623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58213F-EBF2-4334-93B6-D065D65DD77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9165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B78E5-0B0A-4B80-8282-BF256343F04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3251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EB0EBB-D016-48D7-8C9E-C589ADD045A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9159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77B85-049B-4BDA-9761-76EBC321032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6766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93D536-A5D0-474F-8063-8095E7B1023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6956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F22FCC-675A-4C1E-8990-5DCCE65F400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5658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A62768B-DBE9-457D-842F-457BD079BB6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w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13" Type="http://schemas.openxmlformats.org/officeDocument/2006/relationships/oleObject" Target="../embeddings/oleObject12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1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10.bin"/><Relationship Id="rId14" Type="http://schemas.openxmlformats.org/officeDocument/2006/relationships/image" Target="../media/image1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-8872" y="-4574"/>
            <a:ext cx="262123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b="1" dirty="0" smtClean="0"/>
              <a:t>Supporting </a:t>
            </a:r>
            <a:r>
              <a:rPr lang="en-US" sz="2000" b="1" dirty="0" smtClean="0"/>
              <a:t>Figure 5</a:t>
            </a:r>
            <a:endParaRPr lang="en-US" sz="2000" b="1" dirty="0"/>
          </a:p>
        </p:txBody>
      </p:sp>
      <p:sp>
        <p:nvSpPr>
          <p:cNvPr id="3" name="Textfeld 2"/>
          <p:cNvSpPr txBox="1"/>
          <p:nvPr/>
        </p:nvSpPr>
        <p:spPr>
          <a:xfrm>
            <a:off x="1967885" y="530260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Jurkat</a:t>
            </a:r>
            <a:endParaRPr lang="en-US" dirty="0"/>
          </a:p>
        </p:txBody>
      </p:sp>
      <p:sp>
        <p:nvSpPr>
          <p:cNvPr id="10" name="Textfeld 9"/>
          <p:cNvSpPr txBox="1"/>
          <p:nvPr/>
        </p:nvSpPr>
        <p:spPr>
          <a:xfrm>
            <a:off x="4018612" y="530260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MOLM-13</a:t>
            </a:r>
            <a:endParaRPr lang="en-US" dirty="0"/>
          </a:p>
        </p:txBody>
      </p:sp>
      <p:sp>
        <p:nvSpPr>
          <p:cNvPr id="15" name="Textfeld 14"/>
          <p:cNvSpPr txBox="1"/>
          <p:nvPr/>
        </p:nvSpPr>
        <p:spPr>
          <a:xfrm>
            <a:off x="1565454" y="818292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6" name="Textfeld 15"/>
          <p:cNvSpPr txBox="1"/>
          <p:nvPr/>
        </p:nvSpPr>
        <p:spPr>
          <a:xfrm>
            <a:off x="1124744" y="26905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7" name="Textfeld 16"/>
          <p:cNvSpPr txBox="1"/>
          <p:nvPr/>
        </p:nvSpPr>
        <p:spPr>
          <a:xfrm>
            <a:off x="1565454" y="478802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graphicFrame>
        <p:nvGraphicFramePr>
          <p:cNvPr id="13" name="Objek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3040921"/>
              </p:ext>
            </p:extLst>
          </p:nvPr>
        </p:nvGraphicFramePr>
        <p:xfrm>
          <a:off x="1124744" y="2363316"/>
          <a:ext cx="2901950" cy="415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05" name="Graph" r:id="rId3" imgW="2901600" imgH="4153680" progId="Origin50.Graph">
                  <p:embed/>
                </p:oleObj>
              </mc:Choice>
              <mc:Fallback>
                <p:oleObj name="Graph" r:id="rId3" imgW="2901600" imgH="41536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24744" y="2363316"/>
                        <a:ext cx="2901950" cy="415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k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7526346"/>
              </p:ext>
            </p:extLst>
          </p:nvPr>
        </p:nvGraphicFramePr>
        <p:xfrm>
          <a:off x="3407370" y="2363316"/>
          <a:ext cx="2901950" cy="415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06" name="Graph" r:id="rId5" imgW="2901600" imgH="4153680" progId="Origin50.Graph">
                  <p:embed/>
                </p:oleObj>
              </mc:Choice>
              <mc:Fallback>
                <p:oleObj name="Graph" r:id="rId5" imgW="2901600" imgH="41536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07370" y="2363316"/>
                        <a:ext cx="2901950" cy="415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836784"/>
              </p:ext>
            </p:extLst>
          </p:nvPr>
        </p:nvGraphicFramePr>
        <p:xfrm>
          <a:off x="1463154" y="395536"/>
          <a:ext cx="2901950" cy="415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07" name="Graph" r:id="rId7" imgW="2901600" imgH="4153680" progId="Origin50.Graph">
                  <p:embed/>
                </p:oleObj>
              </mc:Choice>
              <mc:Fallback>
                <p:oleObj name="Graph" r:id="rId7" imgW="2901600" imgH="41536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63154" y="395536"/>
                        <a:ext cx="2901950" cy="415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3667270"/>
              </p:ext>
            </p:extLst>
          </p:nvPr>
        </p:nvGraphicFramePr>
        <p:xfrm>
          <a:off x="3767410" y="395536"/>
          <a:ext cx="2901950" cy="415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08" name="Graph" r:id="rId9" imgW="2901600" imgH="4153680" progId="Origin50.Graph">
                  <p:embed/>
                </p:oleObj>
              </mc:Choice>
              <mc:Fallback>
                <p:oleObj name="Graph" r:id="rId9" imgW="2901600" imgH="41536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767410" y="395536"/>
                        <a:ext cx="2901950" cy="415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1377339"/>
              </p:ext>
            </p:extLst>
          </p:nvPr>
        </p:nvGraphicFramePr>
        <p:xfrm>
          <a:off x="1463154" y="4427984"/>
          <a:ext cx="2901950" cy="415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09" name="Graph" r:id="rId11" imgW="2901600" imgH="4153680" progId="Origin50.Graph">
                  <p:embed/>
                </p:oleObj>
              </mc:Choice>
              <mc:Fallback>
                <p:oleObj name="Graph" r:id="rId11" imgW="2901600" imgH="41536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463154" y="4427984"/>
                        <a:ext cx="2901950" cy="415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1365876"/>
              </p:ext>
            </p:extLst>
          </p:nvPr>
        </p:nvGraphicFramePr>
        <p:xfrm>
          <a:off x="3717032" y="4427984"/>
          <a:ext cx="2901950" cy="415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10" name="Graph" r:id="rId13" imgW="2901600" imgH="4153680" progId="Origin50.Graph">
                  <p:embed/>
                </p:oleObj>
              </mc:Choice>
              <mc:Fallback>
                <p:oleObj name="Graph" r:id="rId13" imgW="2901600" imgH="41536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717032" y="4427984"/>
                        <a:ext cx="2901950" cy="415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hteck 17"/>
          <p:cNvSpPr/>
          <p:nvPr/>
        </p:nvSpPr>
        <p:spPr>
          <a:xfrm>
            <a:off x="4980569" y="8892480"/>
            <a:ext cx="197682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See next page for caption.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7834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0780640"/>
              </p:ext>
            </p:extLst>
          </p:nvPr>
        </p:nvGraphicFramePr>
        <p:xfrm>
          <a:off x="764704" y="2915816"/>
          <a:ext cx="2851150" cy="415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016" name="Graph" r:id="rId3" imgW="2850480" imgH="4153680" progId="Origin95.Graph">
                  <p:embed/>
                </p:oleObj>
              </mc:Choice>
              <mc:Fallback>
                <p:oleObj name="Graph" r:id="rId3" imgW="2850480" imgH="4153680" progId="Origin95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4704" y="2915816"/>
                        <a:ext cx="2851150" cy="415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-8872" y="-4574"/>
            <a:ext cx="408797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b="1" dirty="0" smtClean="0"/>
              <a:t>Supporting </a:t>
            </a:r>
            <a:r>
              <a:rPr lang="en-US" sz="2000" b="1" dirty="0" smtClean="0"/>
              <a:t>Figure 5 (continued)</a:t>
            </a:r>
            <a:endParaRPr lang="en-US" sz="2000" b="1" dirty="0"/>
          </a:p>
        </p:txBody>
      </p:sp>
      <p:sp>
        <p:nvSpPr>
          <p:cNvPr id="3" name="Textfeld 2"/>
          <p:cNvSpPr txBox="1"/>
          <p:nvPr/>
        </p:nvSpPr>
        <p:spPr>
          <a:xfrm>
            <a:off x="1844824" y="674276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Jurkat</a:t>
            </a:r>
            <a:endParaRPr lang="en-US" dirty="0"/>
          </a:p>
        </p:txBody>
      </p:sp>
      <p:sp>
        <p:nvSpPr>
          <p:cNvPr id="10" name="Textfeld 9"/>
          <p:cNvSpPr txBox="1"/>
          <p:nvPr/>
        </p:nvSpPr>
        <p:spPr>
          <a:xfrm>
            <a:off x="4263806" y="674276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MOLM-13</a:t>
            </a:r>
            <a:endParaRPr lang="en-US" dirty="0"/>
          </a:p>
        </p:txBody>
      </p:sp>
      <p:sp>
        <p:nvSpPr>
          <p:cNvPr id="15" name="Textfeld 14"/>
          <p:cNvSpPr txBox="1"/>
          <p:nvPr/>
        </p:nvSpPr>
        <p:spPr>
          <a:xfrm>
            <a:off x="845374" y="75557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14" name="Textfeld 13"/>
          <p:cNvSpPr txBox="1"/>
          <p:nvPr/>
        </p:nvSpPr>
        <p:spPr>
          <a:xfrm>
            <a:off x="1556792" y="2741603"/>
            <a:ext cx="13773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/>
              <a:t>Cyto</a:t>
            </a:r>
            <a:r>
              <a:rPr lang="en-US" sz="1000" dirty="0" smtClean="0"/>
              <a:t>-ID fluorescence</a:t>
            </a:r>
            <a:endParaRPr lang="en-US" sz="1000" dirty="0"/>
          </a:p>
        </p:txBody>
      </p:sp>
      <p:sp>
        <p:nvSpPr>
          <p:cNvPr id="16" name="Textfeld 15"/>
          <p:cNvSpPr txBox="1"/>
          <p:nvPr/>
        </p:nvSpPr>
        <p:spPr>
          <a:xfrm>
            <a:off x="4149080" y="2741603"/>
            <a:ext cx="13773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/>
              <a:t>Cyto</a:t>
            </a:r>
            <a:r>
              <a:rPr lang="en-US" sz="1000" dirty="0" smtClean="0"/>
              <a:t>-ID fluorescence</a:t>
            </a:r>
            <a:endParaRPr lang="en-US" sz="1000" dirty="0"/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4534110"/>
              </p:ext>
            </p:extLst>
          </p:nvPr>
        </p:nvGraphicFramePr>
        <p:xfrm>
          <a:off x="1260000" y="1044000"/>
          <a:ext cx="1795500" cy="1746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017" r:id="rId5" imgW="5130000" imgH="4990320" progId="">
                  <p:embed/>
                </p:oleObj>
              </mc:Choice>
              <mc:Fallback>
                <p:oleObj r:id="rId5" imgW="5130000" imgH="499032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60000" y="1044000"/>
                        <a:ext cx="1795500" cy="1746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feld 11"/>
          <p:cNvSpPr txBox="1"/>
          <p:nvPr/>
        </p:nvSpPr>
        <p:spPr>
          <a:xfrm>
            <a:off x="1074222" y="1738040"/>
            <a:ext cx="338554" cy="348813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1000" dirty="0" smtClean="0"/>
              <a:t>FSC</a:t>
            </a:r>
            <a:endParaRPr lang="en-US" sz="1000" b="1" dirty="0"/>
          </a:p>
        </p:txBody>
      </p:sp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5318468"/>
              </p:ext>
            </p:extLst>
          </p:nvPr>
        </p:nvGraphicFramePr>
        <p:xfrm>
          <a:off x="1772816" y="2915816"/>
          <a:ext cx="2851150" cy="415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018" name="Graph" r:id="rId7" imgW="2850480" imgH="4153680" progId="Origin50.Graph">
                  <p:embed/>
                </p:oleObj>
              </mc:Choice>
              <mc:Fallback>
                <p:oleObj name="Graph" r:id="rId7" imgW="2850480" imgH="41536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72816" y="2915816"/>
                        <a:ext cx="2851150" cy="415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8917934"/>
              </p:ext>
            </p:extLst>
          </p:nvPr>
        </p:nvGraphicFramePr>
        <p:xfrm>
          <a:off x="3458170" y="2915816"/>
          <a:ext cx="2851150" cy="415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019" name="Graph" r:id="rId9" imgW="2850480" imgH="4153680" progId="Origin95.Graph">
                  <p:embed/>
                </p:oleObj>
              </mc:Choice>
              <mc:Fallback>
                <p:oleObj name="Graph" r:id="rId9" imgW="2850480" imgH="4153680" progId="Origin95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458170" y="2915816"/>
                        <a:ext cx="2851150" cy="415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k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0842362"/>
              </p:ext>
            </p:extLst>
          </p:nvPr>
        </p:nvGraphicFramePr>
        <p:xfrm>
          <a:off x="4466282" y="2915816"/>
          <a:ext cx="2851150" cy="415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020" name="Graph" r:id="rId11" imgW="2850480" imgH="4153680" progId="Origin95.Graph">
                  <p:embed/>
                </p:oleObj>
              </mc:Choice>
              <mc:Fallback>
                <p:oleObj name="Graph" r:id="rId11" imgW="2850480" imgH="4153680" progId="Origin95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466282" y="2915816"/>
                        <a:ext cx="2851150" cy="415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k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0627612"/>
              </p:ext>
            </p:extLst>
          </p:nvPr>
        </p:nvGraphicFramePr>
        <p:xfrm>
          <a:off x="3852016" y="1044000"/>
          <a:ext cx="1799910" cy="17599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021" r:id="rId13" imgW="5142600" imgH="5028480" progId="">
                  <p:embed/>
                </p:oleObj>
              </mc:Choice>
              <mc:Fallback>
                <p:oleObj r:id="rId13" imgW="5142600" imgH="502848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852016" y="1044000"/>
                        <a:ext cx="1799910" cy="17599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feld 12"/>
          <p:cNvSpPr txBox="1"/>
          <p:nvPr/>
        </p:nvSpPr>
        <p:spPr>
          <a:xfrm>
            <a:off x="3675616" y="1738800"/>
            <a:ext cx="338554" cy="348813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1000" dirty="0" smtClean="0"/>
              <a:t>FSC</a:t>
            </a:r>
            <a:endParaRPr lang="en-US" sz="1000" b="1" dirty="0"/>
          </a:p>
        </p:txBody>
      </p:sp>
      <p:sp>
        <p:nvSpPr>
          <p:cNvPr id="17" name="Textfeld 16"/>
          <p:cNvSpPr txBox="1"/>
          <p:nvPr/>
        </p:nvSpPr>
        <p:spPr>
          <a:xfrm>
            <a:off x="188640" y="5364088"/>
            <a:ext cx="6480720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latin typeface="+mn-lt"/>
              </a:rPr>
              <a:t>Figure S5</a:t>
            </a:r>
            <a:r>
              <a:rPr lang="en-US" sz="1100" b="1" dirty="0" smtClean="0">
                <a:latin typeface="+mn-lt"/>
              </a:rPr>
              <a:t>.</a:t>
            </a:r>
            <a:r>
              <a:rPr lang="en-US" sz="1100" dirty="0" smtClean="0">
                <a:latin typeface="+mn-lt"/>
              </a:rPr>
              <a:t> Prerequisites for </a:t>
            </a:r>
            <a:r>
              <a:rPr lang="en-US" sz="1100" dirty="0" err="1" smtClean="0">
                <a:latin typeface="+mn-lt"/>
              </a:rPr>
              <a:t>Cyto</a:t>
            </a:r>
            <a:r>
              <a:rPr lang="en-US" sz="1100" dirty="0" smtClean="0">
                <a:latin typeface="+mn-lt"/>
              </a:rPr>
              <a:t>-ID-based cell sorting. (</a:t>
            </a:r>
            <a:r>
              <a:rPr lang="en-US" sz="1100" b="1" dirty="0" smtClean="0">
                <a:latin typeface="+mn-lt"/>
              </a:rPr>
              <a:t>A</a:t>
            </a:r>
            <a:r>
              <a:rPr lang="en-US" sz="1100" dirty="0" smtClean="0">
                <a:latin typeface="+mn-lt"/>
              </a:rPr>
              <a:t>) Toxicity of </a:t>
            </a:r>
            <a:r>
              <a:rPr lang="en-US" sz="1100" dirty="0" err="1" smtClean="0">
                <a:latin typeface="+mn-lt"/>
              </a:rPr>
              <a:t>Cyto</a:t>
            </a:r>
            <a:r>
              <a:rPr lang="en-US" sz="1100" dirty="0" smtClean="0">
                <a:latin typeface="+mn-lt"/>
              </a:rPr>
              <a:t>-ID. Cells were incubated with </a:t>
            </a:r>
            <a:r>
              <a:rPr lang="en-US" sz="1100" dirty="0" err="1" smtClean="0">
                <a:latin typeface="+mn-lt"/>
              </a:rPr>
              <a:t>Cyto</a:t>
            </a:r>
            <a:r>
              <a:rPr lang="en-US" sz="1100" dirty="0" smtClean="0">
                <a:latin typeface="+mn-lt"/>
              </a:rPr>
              <a:t>-ID at a dilution of 1:1000 for 4 h. Cell death was determined by flow-</a:t>
            </a:r>
            <a:r>
              <a:rPr lang="en-US" sz="1100" dirty="0" err="1" smtClean="0">
                <a:latin typeface="+mn-lt"/>
              </a:rPr>
              <a:t>cytometric</a:t>
            </a:r>
            <a:r>
              <a:rPr lang="en-US" sz="1100" dirty="0" smtClean="0">
                <a:latin typeface="+mn-lt"/>
              </a:rPr>
              <a:t> analysis of PI uptake. (</a:t>
            </a:r>
            <a:r>
              <a:rPr lang="en-US" sz="1100" b="1" dirty="0" smtClean="0">
                <a:latin typeface="+mn-lt"/>
              </a:rPr>
              <a:t>B</a:t>
            </a:r>
            <a:r>
              <a:rPr lang="en-US" sz="1100" dirty="0" smtClean="0">
                <a:latin typeface="+mn-lt"/>
              </a:rPr>
              <a:t>) Stability of </a:t>
            </a:r>
            <a:r>
              <a:rPr lang="en-US" sz="1100" dirty="0" err="1" smtClean="0">
                <a:latin typeface="+mn-lt"/>
              </a:rPr>
              <a:t>Cyto</a:t>
            </a:r>
            <a:r>
              <a:rPr lang="en-US" sz="1100" dirty="0" smtClean="0">
                <a:latin typeface="+mn-lt"/>
              </a:rPr>
              <a:t>-ID fluorescence. </a:t>
            </a:r>
            <a:r>
              <a:rPr lang="en-US" sz="1100" dirty="0">
                <a:latin typeface="+mn-lt"/>
              </a:rPr>
              <a:t>Cells were incubated with </a:t>
            </a:r>
            <a:r>
              <a:rPr lang="en-US" sz="1100" dirty="0" err="1">
                <a:latin typeface="+mn-lt"/>
              </a:rPr>
              <a:t>Cyto</a:t>
            </a:r>
            <a:r>
              <a:rPr lang="en-US" sz="1100" dirty="0">
                <a:latin typeface="+mn-lt"/>
              </a:rPr>
              <a:t>-ID at a dilution of </a:t>
            </a:r>
            <a:r>
              <a:rPr lang="en-US" sz="1100" dirty="0" smtClean="0">
                <a:latin typeface="+mn-lt"/>
              </a:rPr>
              <a:t>1:1000 at 4, 23 and 37 °C for the indicated times. </a:t>
            </a:r>
            <a:r>
              <a:rPr lang="en-US" sz="1100" dirty="0">
                <a:latin typeface="+mn-lt"/>
              </a:rPr>
              <a:t>Autophagy was determined by flow-</a:t>
            </a:r>
            <a:r>
              <a:rPr lang="en-US" sz="1100" dirty="0" err="1">
                <a:latin typeface="+mn-lt"/>
              </a:rPr>
              <a:t>cytometric</a:t>
            </a:r>
            <a:r>
              <a:rPr lang="en-US" sz="1100" dirty="0">
                <a:latin typeface="+mn-lt"/>
              </a:rPr>
              <a:t> analysis of </a:t>
            </a:r>
            <a:r>
              <a:rPr lang="en-US" sz="1100" dirty="0" err="1">
                <a:latin typeface="+mn-lt"/>
              </a:rPr>
              <a:t>Cyto</a:t>
            </a:r>
            <a:r>
              <a:rPr lang="en-US" sz="1100" dirty="0">
                <a:latin typeface="+mn-lt"/>
              </a:rPr>
              <a:t>-ID-stained cells. </a:t>
            </a:r>
            <a:r>
              <a:rPr lang="en-US" sz="1100" dirty="0" smtClean="0">
                <a:latin typeface="+mn-lt"/>
              </a:rPr>
              <a:t>(</a:t>
            </a:r>
            <a:r>
              <a:rPr lang="en-US" sz="1100" b="1" dirty="0" smtClean="0">
                <a:latin typeface="+mn-lt"/>
              </a:rPr>
              <a:t>C</a:t>
            </a:r>
            <a:r>
              <a:rPr lang="en-US" sz="1100" dirty="0" smtClean="0">
                <a:latin typeface="+mn-lt"/>
              </a:rPr>
              <a:t>) Effect of sorting on </a:t>
            </a:r>
            <a:r>
              <a:rPr lang="en-US" sz="1100" dirty="0" err="1" smtClean="0">
                <a:latin typeface="+mn-lt"/>
              </a:rPr>
              <a:t>Cyto</a:t>
            </a:r>
            <a:r>
              <a:rPr lang="en-US" sz="1100" dirty="0" smtClean="0">
                <a:latin typeface="+mn-lt"/>
              </a:rPr>
              <a:t>-ID fluorescence. Autophagy of unsorted and </a:t>
            </a:r>
            <a:r>
              <a:rPr lang="en-US" sz="1100" dirty="0" err="1" smtClean="0">
                <a:latin typeface="+mn-lt"/>
              </a:rPr>
              <a:t>Cyto</a:t>
            </a:r>
            <a:r>
              <a:rPr lang="en-US" sz="1100" dirty="0" smtClean="0">
                <a:latin typeface="+mn-lt"/>
              </a:rPr>
              <a:t>-ID-sorted cells </a:t>
            </a:r>
            <a:r>
              <a:rPr lang="en-US" sz="1100" dirty="0">
                <a:latin typeface="+mn-lt"/>
              </a:rPr>
              <a:t>was determined by flow-</a:t>
            </a:r>
            <a:r>
              <a:rPr lang="en-US" sz="1100" dirty="0" err="1">
                <a:latin typeface="+mn-lt"/>
              </a:rPr>
              <a:t>cytometric</a:t>
            </a:r>
            <a:r>
              <a:rPr lang="en-US" sz="1100" dirty="0">
                <a:latin typeface="+mn-lt"/>
              </a:rPr>
              <a:t> analysis of </a:t>
            </a:r>
            <a:r>
              <a:rPr lang="en-US" sz="1100" dirty="0" err="1">
                <a:latin typeface="+mn-lt"/>
              </a:rPr>
              <a:t>Cyto</a:t>
            </a:r>
            <a:r>
              <a:rPr lang="en-US" sz="1100" dirty="0">
                <a:latin typeface="+mn-lt"/>
              </a:rPr>
              <a:t>-ID-stained </a:t>
            </a:r>
            <a:r>
              <a:rPr lang="en-US" sz="1100" dirty="0" smtClean="0">
                <a:latin typeface="+mn-lt"/>
              </a:rPr>
              <a:t>cells approximately 1 h after sorting. </a:t>
            </a:r>
            <a:r>
              <a:rPr lang="en-US" sz="1100" dirty="0" err="1">
                <a:latin typeface="+mn-lt"/>
              </a:rPr>
              <a:t>Cyto</a:t>
            </a:r>
            <a:r>
              <a:rPr lang="en-US" sz="1100" dirty="0">
                <a:latin typeface="+mn-lt"/>
              </a:rPr>
              <a:t>-ID fluorescence intensities were normalized to the mean </a:t>
            </a:r>
            <a:r>
              <a:rPr lang="en-US" sz="1100" dirty="0" err="1">
                <a:latin typeface="+mn-lt"/>
              </a:rPr>
              <a:t>Cyto</a:t>
            </a:r>
            <a:r>
              <a:rPr lang="en-US" sz="1100" dirty="0">
                <a:latin typeface="+mn-lt"/>
              </a:rPr>
              <a:t>-ID fluorescence intensities of </a:t>
            </a:r>
            <a:r>
              <a:rPr lang="en-US" sz="1100" dirty="0" smtClean="0">
                <a:latin typeface="+mn-lt"/>
              </a:rPr>
              <a:t>unsorted </a:t>
            </a:r>
            <a:r>
              <a:rPr lang="en-US" sz="1100" dirty="0">
                <a:latin typeface="+mn-lt"/>
              </a:rPr>
              <a:t>cells</a:t>
            </a:r>
            <a:r>
              <a:rPr lang="en-US" sz="1100" dirty="0" smtClean="0">
                <a:latin typeface="+mn-lt"/>
              </a:rPr>
              <a:t>. (</a:t>
            </a:r>
            <a:r>
              <a:rPr lang="en-US" sz="1100" b="1" dirty="0" smtClean="0">
                <a:latin typeface="+mn-lt"/>
              </a:rPr>
              <a:t>D</a:t>
            </a:r>
            <a:r>
              <a:rPr lang="en-US" sz="1100" dirty="0" smtClean="0">
                <a:latin typeface="+mn-lt"/>
              </a:rPr>
              <a:t>) Relationship of cell size and </a:t>
            </a:r>
            <a:r>
              <a:rPr lang="en-US" sz="1100" dirty="0" err="1" smtClean="0">
                <a:latin typeface="+mn-lt"/>
              </a:rPr>
              <a:t>Cyto</a:t>
            </a:r>
            <a:r>
              <a:rPr lang="en-US" sz="1100" dirty="0" smtClean="0">
                <a:latin typeface="+mn-lt"/>
              </a:rPr>
              <a:t>-ID </a:t>
            </a:r>
            <a:r>
              <a:rPr lang="en-US" sz="1100" dirty="0">
                <a:latin typeface="+mn-lt"/>
              </a:rPr>
              <a:t>fluorescence </a:t>
            </a:r>
            <a:r>
              <a:rPr lang="en-US" sz="1100" dirty="0" smtClean="0">
                <a:latin typeface="+mn-lt"/>
              </a:rPr>
              <a:t>intensity. Cell size is </a:t>
            </a:r>
            <a:r>
              <a:rPr lang="en-US" sz="1100" dirty="0">
                <a:latin typeface="+mn-lt"/>
              </a:rPr>
              <a:t>proportional to FSC</a:t>
            </a:r>
            <a:r>
              <a:rPr lang="en-US" sz="1100" dirty="0" smtClean="0">
                <a:latin typeface="+mn-lt"/>
              </a:rPr>
              <a:t>, autophagy </a:t>
            </a:r>
            <a:r>
              <a:rPr lang="en-US" sz="1100" dirty="0">
                <a:latin typeface="+mn-lt"/>
              </a:rPr>
              <a:t>was determined by flow-</a:t>
            </a:r>
            <a:r>
              <a:rPr lang="en-US" sz="1100" dirty="0" err="1">
                <a:latin typeface="+mn-lt"/>
              </a:rPr>
              <a:t>cytometric</a:t>
            </a:r>
            <a:r>
              <a:rPr lang="en-US" sz="1100" dirty="0">
                <a:latin typeface="+mn-lt"/>
              </a:rPr>
              <a:t> analysis of </a:t>
            </a:r>
            <a:r>
              <a:rPr lang="en-US" sz="1100" dirty="0" err="1">
                <a:latin typeface="+mn-lt"/>
              </a:rPr>
              <a:t>Cyto</a:t>
            </a:r>
            <a:r>
              <a:rPr lang="en-US" sz="1100" dirty="0">
                <a:latin typeface="+mn-lt"/>
              </a:rPr>
              <a:t>-ID-stained cells. </a:t>
            </a:r>
            <a:r>
              <a:rPr lang="en-US" sz="1100" dirty="0"/>
              <a:t>Dot </a:t>
            </a:r>
            <a:r>
              <a:rPr lang="en-US" sz="1100" dirty="0" smtClean="0"/>
              <a:t>plots are </a:t>
            </a:r>
            <a:r>
              <a:rPr lang="en-US" sz="1100" dirty="0"/>
              <a:t>representative of three independent measurements. </a:t>
            </a:r>
            <a:r>
              <a:rPr lang="en-US" sz="1100" dirty="0" err="1" smtClean="0">
                <a:latin typeface="+mn-lt"/>
              </a:rPr>
              <a:t>Cyto</a:t>
            </a:r>
            <a:r>
              <a:rPr lang="en-US" sz="1100" dirty="0" smtClean="0">
                <a:latin typeface="+mn-lt"/>
              </a:rPr>
              <a:t>-ID </a:t>
            </a:r>
            <a:r>
              <a:rPr lang="en-US" sz="1100" dirty="0">
                <a:latin typeface="+mn-lt"/>
              </a:rPr>
              <a:t>fluorescence </a:t>
            </a:r>
            <a:r>
              <a:rPr lang="en-US" sz="1100" dirty="0" smtClean="0">
                <a:latin typeface="+mn-lt"/>
              </a:rPr>
              <a:t>intensities and FSC values </a:t>
            </a:r>
            <a:r>
              <a:rPr lang="en-US" sz="1100" dirty="0">
                <a:latin typeface="+mn-lt"/>
              </a:rPr>
              <a:t>were normalized to the mean </a:t>
            </a:r>
            <a:r>
              <a:rPr lang="en-US" sz="1100" dirty="0" err="1">
                <a:latin typeface="+mn-lt"/>
              </a:rPr>
              <a:t>Cyto</a:t>
            </a:r>
            <a:r>
              <a:rPr lang="en-US" sz="1100" dirty="0">
                <a:latin typeface="+mn-lt"/>
              </a:rPr>
              <a:t>-ID fluorescence </a:t>
            </a:r>
            <a:r>
              <a:rPr lang="en-US" sz="1100" dirty="0" smtClean="0">
                <a:latin typeface="+mn-lt"/>
              </a:rPr>
              <a:t>intensities and mean FSC values, respectively, </a:t>
            </a:r>
            <a:r>
              <a:rPr lang="en-US" sz="1100" dirty="0">
                <a:latin typeface="+mn-lt"/>
              </a:rPr>
              <a:t>of </a:t>
            </a:r>
            <a:r>
              <a:rPr lang="en-US" sz="1100" dirty="0" smtClean="0">
                <a:latin typeface="+mn-lt"/>
              </a:rPr>
              <a:t>"low </a:t>
            </a:r>
            <a:r>
              <a:rPr lang="en-US" sz="1100" dirty="0" err="1" smtClean="0">
                <a:latin typeface="+mn-lt"/>
              </a:rPr>
              <a:t>Cyto</a:t>
            </a:r>
            <a:r>
              <a:rPr lang="en-US" sz="1100" dirty="0" smtClean="0">
                <a:latin typeface="+mn-lt"/>
              </a:rPr>
              <a:t>-ID" cells</a:t>
            </a:r>
            <a:r>
              <a:rPr lang="en-US" sz="1100" dirty="0">
                <a:latin typeface="+mn-lt"/>
              </a:rPr>
              <a:t>. </a:t>
            </a:r>
            <a:r>
              <a:rPr lang="en-US" sz="1100" dirty="0" smtClean="0">
                <a:latin typeface="+mn-lt"/>
              </a:rPr>
              <a:t>Means </a:t>
            </a:r>
            <a:r>
              <a:rPr lang="en-US" sz="1100" dirty="0">
                <a:latin typeface="+mn-lt"/>
              </a:rPr>
              <a:t>± SEM of each three </a:t>
            </a:r>
            <a:r>
              <a:rPr lang="en-US" sz="1100" dirty="0" smtClean="0">
                <a:latin typeface="+mn-lt"/>
              </a:rPr>
              <a:t>or two (B, MOLM-13) separate </a:t>
            </a:r>
            <a:r>
              <a:rPr lang="en-US" sz="1100" dirty="0">
                <a:latin typeface="+mn-lt"/>
              </a:rPr>
              <a:t>measurements are </a:t>
            </a:r>
            <a:r>
              <a:rPr lang="en-US" sz="1100" dirty="0" smtClean="0">
                <a:latin typeface="+mn-lt"/>
              </a:rPr>
              <a:t>shown.</a:t>
            </a:r>
            <a:endParaRPr lang="en-US" sz="11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0671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240</Words>
  <Application>Microsoft Office PowerPoint</Application>
  <PresentationFormat>Bildschirmpräsentation (4:3)</PresentationFormat>
  <Paragraphs>16</Paragraphs>
  <Slides>2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5" baseType="lpstr">
      <vt:lpstr>Arial</vt:lpstr>
      <vt:lpstr>Standarddesign</vt:lpstr>
      <vt:lpstr>Graph</vt:lpstr>
      <vt:lpstr>PowerPoint-Präsentation</vt:lpstr>
      <vt:lpstr>PowerPoint-Präsentation</vt:lpstr>
    </vt:vector>
  </TitlesOfParts>
  <Company>Universitätsklinikum Jena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JSonnemann</dc:creator>
  <cp:lastModifiedBy>Sonnemann, Jürgen</cp:lastModifiedBy>
  <cp:revision>1294</cp:revision>
  <cp:lastPrinted>2021-07-21T08:35:57Z</cp:lastPrinted>
  <dcterms:created xsi:type="dcterms:W3CDTF">2013-08-01T14:41:20Z</dcterms:created>
  <dcterms:modified xsi:type="dcterms:W3CDTF">2021-11-19T09:18:32Z</dcterms:modified>
</cp:coreProperties>
</file>