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6" r:id="rId3"/>
  </p:sldIdLst>
  <p:sldSz cx="6858000" cy="9144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23819" autoAdjust="0"/>
  </p:normalViewPr>
  <p:slideViewPr>
    <p:cSldViewPr>
      <p:cViewPr varScale="1">
        <p:scale>
          <a:sx n="96" d="100"/>
          <a:sy n="96" d="100"/>
        </p:scale>
        <p:origin x="342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0105-BF0F-40B3-B683-A3C47D68F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5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050F-3D25-45A2-BA44-7002FD9A9D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0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DBFDD-E568-47CB-8462-B50A6D756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2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FDCFD-9680-4A72-AA94-F58248DDC7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77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5C4D-AF1B-40DA-9F1E-64EE647E98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8213F-EBF2-4334-93B6-D065D65DD7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78E5-0B0A-4B80-8282-BF256343F0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B0EBB-D016-48D7-8C9E-C589ADD04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1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77B85-049B-4BDA-9761-76EBC32103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76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3D536-A5D0-474F-8063-8095E7B102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95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2FCC-675A-4C1E-8990-5DCCE65F40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6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62768B-DBE9-457D-842F-457BD079BB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26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wmf"/><Relationship Id="rId20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image" Target="../media/image10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8872" y="-4574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</a:t>
            </a:r>
            <a:r>
              <a:rPr lang="en-US" sz="2000" b="1" dirty="0" smtClean="0"/>
              <a:t>Figure 3</a:t>
            </a:r>
            <a:endParaRPr lang="en-US" sz="20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898870" y="211443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2988291" y="2795518"/>
            <a:ext cx="9605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Low </a:t>
            </a:r>
            <a:r>
              <a:rPr lang="en-US" sz="1100" dirty="0" err="1" smtClean="0"/>
              <a:t>Cyto</a:t>
            </a:r>
            <a:r>
              <a:rPr lang="en-US" sz="1100" dirty="0" smtClean="0"/>
              <a:t>-ID</a:t>
            </a:r>
            <a:endParaRPr lang="en-US" sz="1100" dirty="0"/>
          </a:p>
        </p:txBody>
      </p:sp>
      <p:sp>
        <p:nvSpPr>
          <p:cNvPr id="15" name="Textfeld 14"/>
          <p:cNvSpPr txBox="1"/>
          <p:nvPr/>
        </p:nvSpPr>
        <p:spPr>
          <a:xfrm>
            <a:off x="2737421" y="4108639"/>
            <a:ext cx="14622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Medium-low </a:t>
            </a:r>
            <a:r>
              <a:rPr lang="en-US" sz="1100" dirty="0" err="1" smtClean="0"/>
              <a:t>Cyto</a:t>
            </a:r>
            <a:r>
              <a:rPr lang="en-US" sz="1100" dirty="0" smtClean="0"/>
              <a:t>-ID</a:t>
            </a:r>
            <a:endParaRPr lang="en-US" sz="1100" dirty="0"/>
          </a:p>
        </p:txBody>
      </p:sp>
      <p:sp>
        <p:nvSpPr>
          <p:cNvPr id="16" name="Textfeld 15"/>
          <p:cNvSpPr txBox="1"/>
          <p:nvPr/>
        </p:nvSpPr>
        <p:spPr>
          <a:xfrm>
            <a:off x="2704326" y="6673826"/>
            <a:ext cx="1516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Medium-high </a:t>
            </a:r>
            <a:r>
              <a:rPr lang="en-US" sz="1100" dirty="0" err="1" smtClean="0"/>
              <a:t>Cyto</a:t>
            </a:r>
            <a:r>
              <a:rPr lang="en-US" sz="1100" dirty="0" smtClean="0"/>
              <a:t>-ID</a:t>
            </a:r>
            <a:endParaRPr lang="en-US" sz="1100" dirty="0"/>
          </a:p>
        </p:txBody>
      </p:sp>
      <p:sp>
        <p:nvSpPr>
          <p:cNvPr id="17" name="Textfeld 16"/>
          <p:cNvSpPr txBox="1"/>
          <p:nvPr/>
        </p:nvSpPr>
        <p:spPr>
          <a:xfrm>
            <a:off x="2867264" y="5398116"/>
            <a:ext cx="12025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Medium </a:t>
            </a:r>
            <a:r>
              <a:rPr lang="en-US" sz="1100" dirty="0" err="1" smtClean="0"/>
              <a:t>Cyto</a:t>
            </a:r>
            <a:r>
              <a:rPr lang="en-US" sz="1100" dirty="0" smtClean="0"/>
              <a:t>-ID</a:t>
            </a:r>
            <a:endParaRPr lang="en-US" sz="1100" dirty="0"/>
          </a:p>
        </p:txBody>
      </p:sp>
      <p:sp>
        <p:nvSpPr>
          <p:cNvPr id="18" name="Textfeld 17"/>
          <p:cNvSpPr txBox="1"/>
          <p:nvPr/>
        </p:nvSpPr>
        <p:spPr>
          <a:xfrm>
            <a:off x="2972261" y="8003778"/>
            <a:ext cx="9925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High </a:t>
            </a:r>
            <a:r>
              <a:rPr lang="en-US" sz="1100" dirty="0" err="1" smtClean="0"/>
              <a:t>Cyto</a:t>
            </a:r>
            <a:r>
              <a:rPr lang="en-US" sz="1100" dirty="0" smtClean="0"/>
              <a:t>-ID</a:t>
            </a:r>
            <a:endParaRPr lang="en-US" sz="1100" dirty="0"/>
          </a:p>
        </p:txBody>
      </p:sp>
      <p:sp>
        <p:nvSpPr>
          <p:cNvPr id="20" name="Textfeld 19"/>
          <p:cNvSpPr txBox="1"/>
          <p:nvPr/>
        </p:nvSpPr>
        <p:spPr>
          <a:xfrm>
            <a:off x="191614" y="61156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3" name="Textfeld 22"/>
          <p:cNvSpPr txBox="1"/>
          <p:nvPr/>
        </p:nvSpPr>
        <p:spPr>
          <a:xfrm>
            <a:off x="3674640" y="386244"/>
            <a:ext cx="2472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24 h 0.2 µM etoposide</a:t>
            </a:r>
            <a:endParaRPr lang="en-US" dirty="0"/>
          </a:p>
        </p:txBody>
      </p:sp>
      <p:sp>
        <p:nvSpPr>
          <p:cNvPr id="24" name="Textfeld 23"/>
          <p:cNvSpPr txBox="1"/>
          <p:nvPr/>
        </p:nvSpPr>
        <p:spPr>
          <a:xfrm>
            <a:off x="1395591" y="38624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 line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5711665" y="8676456"/>
            <a:ext cx="117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See next page</a:t>
            </a:r>
          </a:p>
          <a:p>
            <a:pPr algn="r"/>
            <a:r>
              <a:rPr lang="en-US" sz="1200" dirty="0" smtClean="0"/>
              <a:t>for caption.</a:t>
            </a:r>
            <a:endParaRPr lang="en-US" sz="1200" dirty="0"/>
          </a:p>
        </p:txBody>
      </p:sp>
      <p:sp>
        <p:nvSpPr>
          <p:cNvPr id="25" name="Textfeld 24"/>
          <p:cNvSpPr txBox="1"/>
          <p:nvPr/>
        </p:nvSpPr>
        <p:spPr>
          <a:xfrm>
            <a:off x="3031495" y="9821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Jurkat</a:t>
            </a:r>
            <a:endParaRPr lang="en-US" dirty="0"/>
          </a:p>
        </p:txBody>
      </p:sp>
      <p:cxnSp>
        <p:nvCxnSpPr>
          <p:cNvPr id="26" name="Gerade Verbindung mit Pfeil 25"/>
          <p:cNvCxnSpPr/>
          <p:nvPr/>
        </p:nvCxnSpPr>
        <p:spPr>
          <a:xfrm>
            <a:off x="746192" y="2016000"/>
            <a:ext cx="5488791" cy="63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2807472" y="2021523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Cyto</a:t>
            </a:r>
            <a:r>
              <a:rPr lang="en-US" sz="1000" dirty="0" smtClean="0"/>
              <a:t>-ID fluorescence</a:t>
            </a:r>
            <a:endParaRPr lang="en-US" sz="1000" dirty="0"/>
          </a:p>
        </p:txBody>
      </p:sp>
      <p:cxnSp>
        <p:nvCxnSpPr>
          <p:cNvPr id="33" name="Gerade Verbindung mit Pfeil 32"/>
          <p:cNvCxnSpPr/>
          <p:nvPr/>
        </p:nvCxnSpPr>
        <p:spPr>
          <a:xfrm flipV="1">
            <a:off x="1395591" y="8866800"/>
            <a:ext cx="415615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2762416" y="8870400"/>
            <a:ext cx="13837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DRAQ5 fluorescence</a:t>
            </a:r>
            <a:endParaRPr lang="en-US" sz="1000" dirty="0"/>
          </a:p>
        </p:txBody>
      </p:sp>
      <p:cxnSp>
        <p:nvCxnSpPr>
          <p:cNvPr id="37" name="Gerade Verbindung mit Pfeil 36"/>
          <p:cNvCxnSpPr/>
          <p:nvPr/>
        </p:nvCxnSpPr>
        <p:spPr>
          <a:xfrm flipV="1">
            <a:off x="1260000" y="2322084"/>
            <a:ext cx="18579" cy="642638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 rot="16200000">
            <a:off x="694800" y="5389200"/>
            <a:ext cx="888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Cell number</a:t>
            </a:r>
            <a:endParaRPr lang="en-US" sz="1000" dirty="0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07063"/>
              </p:ext>
            </p:extLst>
          </p:nvPr>
        </p:nvGraphicFramePr>
        <p:xfrm>
          <a:off x="1296000" y="2268000"/>
          <a:ext cx="1346562" cy="1351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3" r:id="rId3" imgW="3847320" imgH="3860280" progId="">
                  <p:embed/>
                </p:oleObj>
              </mc:Choice>
              <mc:Fallback>
                <p:oleObj r:id="rId3" imgW="3847320" imgH="38602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6000" y="2268000"/>
                        <a:ext cx="1346562" cy="1351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759342"/>
              </p:ext>
            </p:extLst>
          </p:nvPr>
        </p:nvGraphicFramePr>
        <p:xfrm>
          <a:off x="4212000" y="2272473"/>
          <a:ext cx="1346562" cy="1342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4" r:id="rId5" imgW="3847320" imgH="3834720" progId="">
                  <p:embed/>
                </p:oleObj>
              </mc:Choice>
              <mc:Fallback>
                <p:oleObj r:id="rId5" imgW="3847320" imgH="3834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2000" y="2272473"/>
                        <a:ext cx="1346562" cy="1342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506260"/>
              </p:ext>
            </p:extLst>
          </p:nvPr>
        </p:nvGraphicFramePr>
        <p:xfrm>
          <a:off x="1296000" y="3578400"/>
          <a:ext cx="1346562" cy="134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5" r:id="rId7" imgW="3847320" imgH="3847320" progId="">
                  <p:embed/>
                </p:oleObj>
              </mc:Choice>
              <mc:Fallback>
                <p:oleObj r:id="rId7" imgW="3847320" imgH="38473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96000" y="3578400"/>
                        <a:ext cx="1346562" cy="1346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016611"/>
              </p:ext>
            </p:extLst>
          </p:nvPr>
        </p:nvGraphicFramePr>
        <p:xfrm>
          <a:off x="4212000" y="3582000"/>
          <a:ext cx="1342152" cy="1333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6" r:id="rId9" imgW="3834720" imgH="3809520" progId="">
                  <p:embed/>
                </p:oleObj>
              </mc:Choice>
              <mc:Fallback>
                <p:oleObj r:id="rId9" imgW="3834720" imgH="3809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12000" y="3582000"/>
                        <a:ext cx="1342152" cy="1333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286009"/>
              </p:ext>
            </p:extLst>
          </p:nvPr>
        </p:nvGraphicFramePr>
        <p:xfrm>
          <a:off x="1303200" y="4885200"/>
          <a:ext cx="1346562" cy="1333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7" r:id="rId11" imgW="3847320" imgH="3809520" progId="">
                  <p:embed/>
                </p:oleObj>
              </mc:Choice>
              <mc:Fallback>
                <p:oleObj r:id="rId11" imgW="3847320" imgH="3809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03200" y="4885200"/>
                        <a:ext cx="1346562" cy="1333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673796"/>
              </p:ext>
            </p:extLst>
          </p:nvPr>
        </p:nvGraphicFramePr>
        <p:xfrm>
          <a:off x="4212000" y="4885200"/>
          <a:ext cx="1346562" cy="1333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8" r:id="rId13" imgW="3847320" imgH="3809520" progId="">
                  <p:embed/>
                </p:oleObj>
              </mc:Choice>
              <mc:Fallback>
                <p:oleObj r:id="rId13" imgW="3847320" imgH="3809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12000" y="4885200"/>
                        <a:ext cx="1346562" cy="1333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936319"/>
              </p:ext>
            </p:extLst>
          </p:nvPr>
        </p:nvGraphicFramePr>
        <p:xfrm>
          <a:off x="1296000" y="6192000"/>
          <a:ext cx="1342152" cy="1333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9" r:id="rId15" imgW="3834720" imgH="3809520" progId="">
                  <p:embed/>
                </p:oleObj>
              </mc:Choice>
              <mc:Fallback>
                <p:oleObj r:id="rId15" imgW="3834720" imgH="3809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96000" y="6192000"/>
                        <a:ext cx="1342152" cy="1333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651643"/>
              </p:ext>
            </p:extLst>
          </p:nvPr>
        </p:nvGraphicFramePr>
        <p:xfrm>
          <a:off x="4212000" y="6192000"/>
          <a:ext cx="1337742" cy="1342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900" r:id="rId17" imgW="3822120" imgH="3834720" progId="">
                  <p:embed/>
                </p:oleObj>
              </mc:Choice>
              <mc:Fallback>
                <p:oleObj r:id="rId17" imgW="3822120" imgH="3834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12000" y="6192000"/>
                        <a:ext cx="1337742" cy="1342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355109"/>
              </p:ext>
            </p:extLst>
          </p:nvPr>
        </p:nvGraphicFramePr>
        <p:xfrm>
          <a:off x="1296000" y="7488000"/>
          <a:ext cx="1342152" cy="1342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901" r:id="rId19" imgW="3834720" imgH="3834720" progId="">
                  <p:embed/>
                </p:oleObj>
              </mc:Choice>
              <mc:Fallback>
                <p:oleObj r:id="rId19" imgW="3834720" imgH="3834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296000" y="7488000"/>
                        <a:ext cx="1342152" cy="1342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062522"/>
              </p:ext>
            </p:extLst>
          </p:nvPr>
        </p:nvGraphicFramePr>
        <p:xfrm>
          <a:off x="4219200" y="7488000"/>
          <a:ext cx="1337742" cy="1342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902" r:id="rId21" imgW="3822120" imgH="3834720" progId="">
                  <p:embed/>
                </p:oleObj>
              </mc:Choice>
              <mc:Fallback>
                <p:oleObj r:id="rId21" imgW="3822120" imgH="3834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219200" y="7488000"/>
                        <a:ext cx="1337742" cy="1342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705620"/>
              </p:ext>
            </p:extLst>
          </p:nvPr>
        </p:nvGraphicFramePr>
        <p:xfrm>
          <a:off x="597600" y="702000"/>
          <a:ext cx="2719962" cy="1306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903" r:id="rId23" imgW="7771320" imgH="3733200" progId="">
                  <p:embed/>
                </p:oleObj>
              </mc:Choice>
              <mc:Fallback>
                <p:oleObj r:id="rId23" imgW="7771320" imgH="3733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97600" y="702000"/>
                        <a:ext cx="2719962" cy="1306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k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335513"/>
              </p:ext>
            </p:extLst>
          </p:nvPr>
        </p:nvGraphicFramePr>
        <p:xfrm>
          <a:off x="3528000" y="705600"/>
          <a:ext cx="2715552" cy="1293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904" r:id="rId25" imgW="7758720" imgH="3695040" progId="">
                  <p:embed/>
                </p:oleObj>
              </mc:Choice>
              <mc:Fallback>
                <p:oleObj r:id="rId25" imgW="7758720" imgH="36950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528000" y="705600"/>
                        <a:ext cx="2715552" cy="1293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feld 29"/>
          <p:cNvSpPr txBox="1"/>
          <p:nvPr/>
        </p:nvSpPr>
        <p:spPr>
          <a:xfrm>
            <a:off x="424800" y="1152000"/>
            <a:ext cx="323165" cy="36004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900" dirty="0" smtClean="0"/>
              <a:t>SSC</a:t>
            </a:r>
            <a:endParaRPr lang="en-US" sz="900" b="1" dirty="0"/>
          </a:p>
        </p:txBody>
      </p:sp>
      <p:sp>
        <p:nvSpPr>
          <p:cNvPr id="31" name="Textfeld 30"/>
          <p:cNvSpPr txBox="1"/>
          <p:nvPr/>
        </p:nvSpPr>
        <p:spPr>
          <a:xfrm>
            <a:off x="3356992" y="1152000"/>
            <a:ext cx="323165" cy="36004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900" dirty="0" smtClean="0"/>
              <a:t>SSC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18012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feld 47"/>
          <p:cNvSpPr txBox="1"/>
          <p:nvPr/>
        </p:nvSpPr>
        <p:spPr>
          <a:xfrm>
            <a:off x="188640" y="251520"/>
            <a:ext cx="64807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+mn-lt"/>
              </a:rPr>
              <a:t>Figure S3</a:t>
            </a:r>
            <a:r>
              <a:rPr lang="en-US" sz="1100" b="1" dirty="0" smtClean="0">
                <a:latin typeface="+mn-lt"/>
              </a:rPr>
              <a:t>.</a:t>
            </a:r>
            <a:r>
              <a:rPr lang="en-US" sz="1100" dirty="0" smtClean="0">
                <a:latin typeface="+mn-lt"/>
              </a:rPr>
              <a:t> Cell </a:t>
            </a:r>
            <a:r>
              <a:rPr lang="en-US" sz="1100" dirty="0">
                <a:latin typeface="+mn-lt"/>
              </a:rPr>
              <a:t>cycle phase and autophagy are tightly associated. </a:t>
            </a:r>
            <a:r>
              <a:rPr lang="en-US" sz="1100" dirty="0" smtClean="0">
                <a:latin typeface="+mn-lt"/>
              </a:rPr>
              <a:t>Autophagy and cell cycle phases were determined by flow-</a:t>
            </a:r>
            <a:r>
              <a:rPr lang="en-US" sz="1100" dirty="0" err="1" smtClean="0">
                <a:latin typeface="+mn-lt"/>
              </a:rPr>
              <a:t>cytometric</a:t>
            </a:r>
            <a:r>
              <a:rPr lang="en-US" sz="1100" dirty="0" smtClean="0">
                <a:latin typeface="+mn-lt"/>
              </a:rPr>
              <a:t> analysis of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 </a:t>
            </a:r>
            <a:r>
              <a:rPr lang="en-US" sz="1100" dirty="0">
                <a:latin typeface="+mn-lt"/>
              </a:rPr>
              <a:t>+ DRAQ5 double-stained cells. (</a:t>
            </a:r>
            <a:r>
              <a:rPr lang="en-US" sz="1100" b="1" dirty="0">
                <a:latin typeface="+mn-lt"/>
              </a:rPr>
              <a:t>A</a:t>
            </a:r>
            <a:r>
              <a:rPr lang="en-US" sz="1100" dirty="0">
                <a:latin typeface="+mn-lt"/>
              </a:rPr>
              <a:t>) </a:t>
            </a:r>
            <a:r>
              <a:rPr lang="en-US" sz="1100" dirty="0" smtClean="0">
                <a:latin typeface="+mn-lt"/>
              </a:rPr>
              <a:t>Cell </a:t>
            </a:r>
            <a:r>
              <a:rPr lang="en-US" sz="1100" dirty="0">
                <a:latin typeface="+mn-lt"/>
              </a:rPr>
              <a:t>populations were grouped into </a:t>
            </a:r>
            <a:r>
              <a:rPr lang="en-US" sz="1100" dirty="0" smtClean="0">
                <a:latin typeface="+mn-lt"/>
              </a:rPr>
              <a:t>quintiles </a:t>
            </a:r>
            <a:r>
              <a:rPr lang="en-US" sz="1100" dirty="0">
                <a:latin typeface="+mn-lt"/>
              </a:rPr>
              <a:t>based on their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 </a:t>
            </a:r>
            <a:r>
              <a:rPr lang="en-US" sz="1100" dirty="0" smtClean="0">
                <a:latin typeface="+mn-lt"/>
              </a:rPr>
              <a:t>intensities. (</a:t>
            </a:r>
            <a:r>
              <a:rPr lang="en-US" sz="1100" b="1" dirty="0">
                <a:latin typeface="+mn-lt"/>
              </a:rPr>
              <a:t>B</a:t>
            </a:r>
            <a:r>
              <a:rPr lang="en-US" sz="1100" dirty="0">
                <a:latin typeface="+mn-lt"/>
              </a:rPr>
              <a:t>) </a:t>
            </a:r>
            <a:r>
              <a:rPr lang="en-US" sz="1100" dirty="0" smtClean="0">
                <a:latin typeface="+mn-lt"/>
              </a:rPr>
              <a:t>Cell cycle histograms of each quintile of cells. </a:t>
            </a:r>
            <a:r>
              <a:rPr lang="en-US" sz="1100" dirty="0" smtClean="0"/>
              <a:t>Dot plots and histograms </a:t>
            </a:r>
            <a:r>
              <a:rPr lang="en-US" sz="1100" dirty="0"/>
              <a:t>are representative of three independent </a:t>
            </a:r>
            <a:r>
              <a:rPr lang="en-US" sz="1100" dirty="0" smtClean="0"/>
              <a:t>measurements.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83739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Bildschirmpräsentation (4:3)</PresentationFormat>
  <Paragraphs>19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0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Standarddesign</vt:lpstr>
      <vt:lpstr>PowerPoint-Präsentation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JSonnemann</dc:creator>
  <cp:lastModifiedBy>Sonnemann, Jürgen</cp:lastModifiedBy>
  <cp:revision>1295</cp:revision>
  <cp:lastPrinted>2021-07-21T08:35:57Z</cp:lastPrinted>
  <dcterms:created xsi:type="dcterms:W3CDTF">2013-08-01T14:41:20Z</dcterms:created>
  <dcterms:modified xsi:type="dcterms:W3CDTF">2021-11-19T09:16:09Z</dcterms:modified>
</cp:coreProperties>
</file>