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</p:sldIdLst>
  <p:sldSz cx="6858000" cy="9144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23819" autoAdjust="0"/>
  </p:normalViewPr>
  <p:slideViewPr>
    <p:cSldViewPr>
      <p:cViewPr varScale="1">
        <p:scale>
          <a:sx n="96" d="100"/>
          <a:sy n="96" d="100"/>
        </p:scale>
        <p:origin x="342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0105-BF0F-40B3-B683-A3C47D68F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5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050F-3D25-45A2-BA44-7002FD9A9D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0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DBFDD-E568-47CB-8462-B50A6D756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2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FDCFD-9680-4A72-AA94-F58248DDC7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77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5C4D-AF1B-40DA-9F1E-64EE647E98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8213F-EBF2-4334-93B6-D065D65DD7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78E5-0B0A-4B80-8282-BF256343F0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B0EBB-D016-48D7-8C9E-C589ADD04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1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77B85-049B-4BDA-9761-76EBC32103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76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3D536-A5D0-474F-8063-8095E7B102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95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2FCC-675A-4C1E-8990-5DCCE65F40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6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62768B-DBE9-457D-842F-457BD079BB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3140968" y="10750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Jurkat</a:t>
            </a:r>
            <a:endParaRPr lang="en-US" dirty="0"/>
          </a:p>
        </p:txBody>
      </p:sp>
      <p:sp>
        <p:nvSpPr>
          <p:cNvPr id="18" name="Textfeld 17"/>
          <p:cNvSpPr txBox="1"/>
          <p:nvPr/>
        </p:nvSpPr>
        <p:spPr>
          <a:xfrm>
            <a:off x="2924944" y="4022769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MOLM-13</a:t>
            </a:r>
            <a:endParaRPr lang="en-US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-8872" y="-4574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</a:t>
            </a:r>
            <a:r>
              <a:rPr lang="en-US" sz="2000" b="1" dirty="0" smtClean="0"/>
              <a:t>Figure 4</a:t>
            </a:r>
            <a:endParaRPr lang="en-US" sz="20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188640" y="7884368"/>
            <a:ext cx="64807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+mn-lt"/>
              </a:rPr>
              <a:t>Figure S4</a:t>
            </a:r>
            <a:r>
              <a:rPr lang="en-US" sz="1100" b="1" dirty="0" smtClean="0">
                <a:latin typeface="+mn-lt"/>
              </a:rPr>
              <a:t>.</a:t>
            </a:r>
            <a:r>
              <a:rPr lang="en-US" sz="1100" dirty="0" smtClean="0">
                <a:latin typeface="+mn-lt"/>
              </a:rPr>
              <a:t> Gating strategy for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-ID-based cell sorting. </a:t>
            </a:r>
            <a:r>
              <a:rPr lang="en-US" sz="1100" dirty="0">
                <a:latin typeface="+mn-lt"/>
              </a:rPr>
              <a:t>Debris and aggregates were excluded from the sorting using a sequential gating strategy relying on FSC-A versus SSC-A followed by </a:t>
            </a:r>
            <a:r>
              <a:rPr lang="en-US" sz="1100" dirty="0" smtClean="0">
                <a:latin typeface="+mn-lt"/>
              </a:rPr>
              <a:t>FSC-H </a:t>
            </a:r>
            <a:r>
              <a:rPr lang="en-US" sz="1100" dirty="0">
                <a:latin typeface="+mn-lt"/>
              </a:rPr>
              <a:t>versus FSC-W and </a:t>
            </a:r>
            <a:r>
              <a:rPr lang="en-US" sz="1100" dirty="0" smtClean="0">
                <a:latin typeface="+mn-lt"/>
              </a:rPr>
              <a:t>SSC-H </a:t>
            </a:r>
            <a:r>
              <a:rPr lang="en-US" sz="1100" dirty="0">
                <a:latin typeface="+mn-lt"/>
              </a:rPr>
              <a:t>versus </a:t>
            </a:r>
            <a:r>
              <a:rPr lang="en-US" sz="1100" dirty="0" smtClean="0">
                <a:latin typeface="+mn-lt"/>
              </a:rPr>
              <a:t>SSC-W. </a:t>
            </a:r>
            <a:r>
              <a:rPr lang="en-US" sz="1100" dirty="0">
                <a:latin typeface="+mn-lt"/>
              </a:rPr>
              <a:t>Dead cells were excluded by gating on </a:t>
            </a:r>
            <a:r>
              <a:rPr lang="en-US" sz="1100" dirty="0" err="1">
                <a:latin typeface="+mn-lt"/>
              </a:rPr>
              <a:t>Sytox</a:t>
            </a:r>
            <a:r>
              <a:rPr lang="en-US" sz="1100" dirty="0">
                <a:latin typeface="+mn-lt"/>
              </a:rPr>
              <a:t> Blue-negative cells. Cells were sorted into three subpopulations of approximately equal number </a:t>
            </a:r>
            <a:r>
              <a:rPr lang="en-US" sz="1100" dirty="0" smtClean="0">
                <a:latin typeface="+mn-lt"/>
              </a:rPr>
              <a:t>based on their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</a:t>
            </a:r>
            <a:r>
              <a:rPr lang="en-US" sz="1100" dirty="0">
                <a:latin typeface="+mn-lt"/>
              </a:rPr>
              <a:t>fluorescence </a:t>
            </a:r>
            <a:r>
              <a:rPr lang="en-US" sz="1100" dirty="0" smtClean="0">
                <a:latin typeface="+mn-lt"/>
              </a:rPr>
              <a:t>intensities, </a:t>
            </a:r>
            <a:r>
              <a:rPr lang="en-US" sz="1100" dirty="0">
                <a:latin typeface="+mn-lt"/>
              </a:rPr>
              <a:t>i.e., into populations with low, medium and high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</a:t>
            </a:r>
            <a:r>
              <a:rPr lang="en-US" sz="1100" dirty="0" smtClean="0">
                <a:latin typeface="+mn-lt"/>
              </a:rPr>
              <a:t>. The numbers within the plots indicate the percentages of the respective parent population.</a:t>
            </a:r>
            <a:endParaRPr lang="en-US" sz="1100" dirty="0">
              <a:latin typeface="+mn-lt"/>
            </a:endParaRPr>
          </a:p>
        </p:txBody>
      </p:sp>
      <p:pic>
        <p:nvPicPr>
          <p:cNvPr id="11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16" y="323531"/>
            <a:ext cx="1844040" cy="1917383"/>
          </a:xfrm>
          <a:prstGeom prst="rect">
            <a:avLst/>
          </a:prstGeom>
        </p:spPr>
      </p:pic>
      <p:pic>
        <p:nvPicPr>
          <p:cNvPr id="12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896" y="323528"/>
            <a:ext cx="1844040" cy="1917383"/>
          </a:xfrm>
          <a:prstGeom prst="rect">
            <a:avLst/>
          </a:prstGeom>
        </p:spPr>
      </p:pic>
      <p:pic>
        <p:nvPicPr>
          <p:cNvPr id="1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04" y="323529"/>
            <a:ext cx="1844040" cy="1917383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615" y="2051721"/>
            <a:ext cx="1844040" cy="1917383"/>
          </a:xfrm>
          <a:prstGeom prst="rect">
            <a:avLst/>
          </a:prstGeom>
        </p:spPr>
      </p:pic>
      <p:pic>
        <p:nvPicPr>
          <p:cNvPr id="15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7208" y="2051720"/>
            <a:ext cx="1844040" cy="1917383"/>
          </a:xfrm>
          <a:prstGeom prst="rect">
            <a:avLst/>
          </a:prstGeom>
        </p:spPr>
      </p:pic>
      <p:pic>
        <p:nvPicPr>
          <p:cNvPr id="22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816" y="4239182"/>
            <a:ext cx="1844040" cy="1917383"/>
          </a:xfrm>
          <a:prstGeom prst="rect">
            <a:avLst/>
          </a:prstGeom>
        </p:spPr>
      </p:pic>
      <p:pic>
        <p:nvPicPr>
          <p:cNvPr id="23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896" y="4238793"/>
            <a:ext cx="1844040" cy="1917383"/>
          </a:xfrm>
          <a:prstGeom prst="rect">
            <a:avLst/>
          </a:prstGeom>
        </p:spPr>
      </p:pic>
      <p:pic>
        <p:nvPicPr>
          <p:cNvPr id="24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1304" y="4238793"/>
            <a:ext cx="1844040" cy="1917383"/>
          </a:xfrm>
          <a:prstGeom prst="rect">
            <a:avLst/>
          </a:prstGeom>
        </p:spPr>
      </p:pic>
      <p:pic>
        <p:nvPicPr>
          <p:cNvPr id="25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3826" y="5894977"/>
            <a:ext cx="1844040" cy="1917383"/>
          </a:xfrm>
          <a:prstGeom prst="rect">
            <a:avLst/>
          </a:prstGeom>
        </p:spPr>
      </p:pic>
      <p:pic>
        <p:nvPicPr>
          <p:cNvPr id="26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7208" y="5894977"/>
            <a:ext cx="1844040" cy="1917383"/>
          </a:xfrm>
          <a:prstGeom prst="rect">
            <a:avLst/>
          </a:prstGeom>
        </p:spPr>
      </p:pic>
      <p:cxnSp>
        <p:nvCxnSpPr>
          <p:cNvPr id="27" name="Gerade Verbindung mit Pfeil 26"/>
          <p:cNvCxnSpPr/>
          <p:nvPr/>
        </p:nvCxnSpPr>
        <p:spPr>
          <a:xfrm flipV="1">
            <a:off x="2196000" y="1174207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 flipV="1">
            <a:off x="4402800" y="1178491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 flipV="1">
            <a:off x="2204864" y="5094321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4402800" y="5094321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V="1">
            <a:off x="3518408" y="2903548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 flipV="1">
            <a:off x="3518408" y="6750505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/>
          <p:nvPr/>
        </p:nvCxnSpPr>
        <p:spPr>
          <a:xfrm flipV="1">
            <a:off x="1308247" y="2905200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 flipV="1">
            <a:off x="1308247" y="6750505"/>
            <a:ext cx="360040" cy="8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2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JSonnemann</dc:creator>
  <cp:lastModifiedBy>Sonnemann, Jürgen</cp:lastModifiedBy>
  <cp:revision>1294</cp:revision>
  <cp:lastPrinted>2021-07-21T08:35:57Z</cp:lastPrinted>
  <dcterms:created xsi:type="dcterms:W3CDTF">2013-08-01T14:41:20Z</dcterms:created>
  <dcterms:modified xsi:type="dcterms:W3CDTF">2021-11-19T09:17:04Z</dcterms:modified>
</cp:coreProperties>
</file>