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7" r:id="rId2"/>
  </p:sldIdLst>
  <p:sldSz cx="6858000" cy="9144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23819" autoAdjust="0"/>
  </p:normalViewPr>
  <p:slideViewPr>
    <p:cSldViewPr>
      <p:cViewPr varScale="1">
        <p:scale>
          <a:sx n="96" d="100"/>
          <a:sy n="96" d="100"/>
        </p:scale>
        <p:origin x="3426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E0105-BF0F-40B3-B683-A3C47D68F5D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0596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6050F-3D25-45A2-BA44-7002FD9A9DB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204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4DBFDD-E568-47CB-8462-B50A6D75633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0525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FDCFD-9680-4A72-AA94-F58248DDC79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7775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D5C4D-AF1B-40DA-9F1E-64EE647E984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623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8213F-EBF2-4334-93B6-D065D65DD77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9165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B78E5-0B0A-4B80-8282-BF256343F04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3251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B0EBB-D016-48D7-8C9E-C589ADD045A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9159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77B85-049B-4BDA-9761-76EBC321032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6766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93D536-A5D0-474F-8063-8095E7B1023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6956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22FCC-675A-4C1E-8990-5DCCE65F400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5658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A62768B-DBE9-457D-842F-457BD079BB6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-8872" y="-4574"/>
            <a:ext cx="26212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b="1" dirty="0" smtClean="0"/>
              <a:t>Supporting </a:t>
            </a:r>
            <a:r>
              <a:rPr lang="en-US" sz="2000" b="1" dirty="0" smtClean="0"/>
              <a:t>Figure 6</a:t>
            </a:r>
            <a:endParaRPr lang="en-US" sz="2000" b="1" dirty="0"/>
          </a:p>
        </p:txBody>
      </p:sp>
      <p:sp>
        <p:nvSpPr>
          <p:cNvPr id="8" name="Textfeld 7"/>
          <p:cNvSpPr txBox="1"/>
          <p:nvPr/>
        </p:nvSpPr>
        <p:spPr>
          <a:xfrm>
            <a:off x="763394" y="818292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Cyto</a:t>
            </a:r>
            <a:r>
              <a:rPr lang="en-US" dirty="0" smtClean="0"/>
              <a:t>-ID-sorted </a:t>
            </a:r>
            <a:r>
              <a:rPr lang="en-US" dirty="0" err="1" smtClean="0"/>
              <a:t>Jurkat</a:t>
            </a:r>
            <a:endParaRPr lang="en-US" dirty="0"/>
          </a:p>
        </p:txBody>
      </p:sp>
      <p:sp>
        <p:nvSpPr>
          <p:cNvPr id="9" name="Textfeld 8"/>
          <p:cNvSpPr txBox="1"/>
          <p:nvPr/>
        </p:nvSpPr>
        <p:spPr>
          <a:xfrm>
            <a:off x="3606209" y="818292"/>
            <a:ext cx="2775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Cyto</a:t>
            </a:r>
            <a:r>
              <a:rPr lang="en-US" dirty="0" smtClean="0"/>
              <a:t>-ID-sorted MOLM-13</a:t>
            </a:r>
            <a:endParaRPr lang="en-US" dirty="0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2413474"/>
              </p:ext>
            </p:extLst>
          </p:nvPr>
        </p:nvGraphicFramePr>
        <p:xfrm>
          <a:off x="671066" y="995164"/>
          <a:ext cx="290195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11" name="Graph" r:id="rId3" imgW="2901600" imgH="4153680" progId="Origin50.Graph">
                  <p:embed/>
                </p:oleObj>
              </mc:Choice>
              <mc:Fallback>
                <p:oleObj name="Graph" r:id="rId3" imgW="2901600" imgH="41536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1066" y="995164"/>
                        <a:ext cx="2901950" cy="415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1073022"/>
              </p:ext>
            </p:extLst>
          </p:nvPr>
        </p:nvGraphicFramePr>
        <p:xfrm>
          <a:off x="527050" y="3083396"/>
          <a:ext cx="290195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12" name="Graph" r:id="rId5" imgW="2901600" imgH="4153680" progId="Origin50.Graph">
                  <p:embed/>
                </p:oleObj>
              </mc:Choice>
              <mc:Fallback>
                <p:oleObj name="Graph" r:id="rId5" imgW="2901600" imgH="41536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7050" y="3083396"/>
                        <a:ext cx="2901950" cy="415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9674213"/>
              </p:ext>
            </p:extLst>
          </p:nvPr>
        </p:nvGraphicFramePr>
        <p:xfrm>
          <a:off x="3573016" y="3083396"/>
          <a:ext cx="290195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13" name="Graph" r:id="rId7" imgW="2901600" imgH="4153680" progId="Origin50.Graph">
                  <p:embed/>
                </p:oleObj>
              </mc:Choice>
              <mc:Fallback>
                <p:oleObj name="Graph" r:id="rId7" imgW="2901600" imgH="41536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73016" y="3083396"/>
                        <a:ext cx="2901950" cy="415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8159472"/>
              </p:ext>
            </p:extLst>
          </p:nvPr>
        </p:nvGraphicFramePr>
        <p:xfrm>
          <a:off x="3573016" y="995164"/>
          <a:ext cx="2901950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14" name="Graph" r:id="rId9" imgW="2901600" imgH="4153680" progId="Origin50.Graph">
                  <p:embed/>
                </p:oleObj>
              </mc:Choice>
              <mc:Fallback>
                <p:oleObj name="Graph" r:id="rId9" imgW="2901600" imgH="41536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73016" y="995164"/>
                        <a:ext cx="2901950" cy="415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2"/>
          <p:cNvSpPr txBox="1"/>
          <p:nvPr/>
        </p:nvSpPr>
        <p:spPr>
          <a:xfrm>
            <a:off x="188640" y="5641955"/>
            <a:ext cx="6480720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+mn-lt"/>
              </a:rPr>
              <a:t>Figure S6</a:t>
            </a:r>
            <a:r>
              <a:rPr lang="en-US" sz="1100" b="1" dirty="0" smtClean="0">
                <a:latin typeface="+mn-lt"/>
              </a:rPr>
              <a:t>.</a:t>
            </a:r>
            <a:r>
              <a:rPr lang="en-US" sz="1100" dirty="0" smtClean="0">
                <a:latin typeface="+mn-lt"/>
              </a:rPr>
              <a:t> Metabolic phenotype of </a:t>
            </a:r>
            <a:r>
              <a:rPr lang="en-US" sz="1100" dirty="0" err="1" smtClean="0">
                <a:latin typeface="+mn-lt"/>
              </a:rPr>
              <a:t>Cyto</a:t>
            </a:r>
            <a:r>
              <a:rPr lang="en-US" sz="1100" dirty="0" smtClean="0">
                <a:latin typeface="+mn-lt"/>
              </a:rPr>
              <a:t>-ID-sorted cells. Cells </a:t>
            </a:r>
            <a:r>
              <a:rPr lang="en-US" sz="1100" dirty="0">
                <a:latin typeface="+mn-lt"/>
              </a:rPr>
              <a:t>were flow-</a:t>
            </a:r>
            <a:r>
              <a:rPr lang="en-US" sz="1100" dirty="0" err="1">
                <a:latin typeface="+mn-lt"/>
              </a:rPr>
              <a:t>cytometrically</a:t>
            </a:r>
            <a:r>
              <a:rPr lang="en-US" sz="1100" dirty="0">
                <a:latin typeface="+mn-lt"/>
              </a:rPr>
              <a:t> sorted on the basis of their </a:t>
            </a:r>
            <a:r>
              <a:rPr lang="en-US" sz="1100" dirty="0" err="1">
                <a:latin typeface="+mn-lt"/>
              </a:rPr>
              <a:t>Cyto</a:t>
            </a:r>
            <a:r>
              <a:rPr lang="en-US" sz="1100" dirty="0">
                <a:latin typeface="+mn-lt"/>
              </a:rPr>
              <a:t>-ID fluorescence intensity into subpopulations with low, medium and high </a:t>
            </a:r>
            <a:r>
              <a:rPr lang="en-US" sz="1100" dirty="0" err="1">
                <a:latin typeface="+mn-lt"/>
              </a:rPr>
              <a:t>Cyto</a:t>
            </a:r>
            <a:r>
              <a:rPr lang="en-US" sz="1100" dirty="0">
                <a:latin typeface="+mn-lt"/>
              </a:rPr>
              <a:t>-ID fluorescence (</a:t>
            </a:r>
            <a:r>
              <a:rPr lang="en-US" sz="1100" dirty="0" err="1">
                <a:latin typeface="+mn-lt"/>
              </a:rPr>
              <a:t>Aut</a:t>
            </a:r>
            <a:r>
              <a:rPr lang="en-US" sz="1100" baseline="30000" dirty="0" err="1">
                <a:latin typeface="+mn-lt"/>
              </a:rPr>
              <a:t>LO</a:t>
            </a:r>
            <a:r>
              <a:rPr lang="en-US" sz="1100" dirty="0">
                <a:latin typeface="+mn-lt"/>
              </a:rPr>
              <a:t>, </a:t>
            </a:r>
            <a:r>
              <a:rPr lang="en-US" sz="1100" dirty="0" err="1">
                <a:latin typeface="+mn-lt"/>
              </a:rPr>
              <a:t>Aut</a:t>
            </a:r>
            <a:r>
              <a:rPr lang="en-US" sz="1100" baseline="30000" dirty="0" err="1">
                <a:latin typeface="+mn-lt"/>
              </a:rPr>
              <a:t>ME</a:t>
            </a:r>
            <a:r>
              <a:rPr lang="en-US" sz="1100" dirty="0">
                <a:latin typeface="+mn-lt"/>
              </a:rPr>
              <a:t> and </a:t>
            </a:r>
            <a:r>
              <a:rPr lang="en-US" sz="1100" dirty="0" err="1">
                <a:latin typeface="+mn-lt"/>
              </a:rPr>
              <a:t>Aut</a:t>
            </a:r>
            <a:r>
              <a:rPr lang="en-US" sz="1100" baseline="30000" dirty="0" err="1">
                <a:latin typeface="+mn-lt"/>
              </a:rPr>
              <a:t>HI</a:t>
            </a:r>
            <a:r>
              <a:rPr lang="en-US" sz="1100" dirty="0">
                <a:latin typeface="+mn-lt"/>
              </a:rPr>
              <a:t>, respectively</a:t>
            </a:r>
            <a:r>
              <a:rPr lang="en-US" sz="1100" dirty="0" smtClean="0">
                <a:latin typeface="+mn-lt"/>
              </a:rPr>
              <a:t>). </a:t>
            </a:r>
            <a:r>
              <a:rPr lang="en-US" sz="1100" dirty="0" smtClean="0">
                <a:latin typeface="+mn-lt"/>
                <a:cs typeface="Times New Roman" panose="02020603050405020304" pitchFamily="18" charset="0"/>
              </a:rPr>
              <a:t>Oxygen </a:t>
            </a:r>
            <a:r>
              <a:rPr lang="en-US" sz="1100" dirty="0">
                <a:latin typeface="+mn-lt"/>
                <a:cs typeface="Times New Roman" panose="02020603050405020304" pitchFamily="18" charset="0"/>
              </a:rPr>
              <a:t>consumption (OCR) and extracellular acidification rates (ECAR) were measured at basal conditions and after </a:t>
            </a:r>
            <a:r>
              <a:rPr lang="en-US" sz="1100" dirty="0" smtClean="0">
                <a:latin typeface="+mn-lt"/>
                <a:cs typeface="Times New Roman" panose="02020603050405020304" pitchFamily="18" charset="0"/>
              </a:rPr>
              <a:t>sequential </a:t>
            </a:r>
            <a:r>
              <a:rPr lang="en-US" sz="1100" dirty="0">
                <a:latin typeface="+mn-lt"/>
                <a:cs typeface="Times New Roman" panose="02020603050405020304" pitchFamily="18" charset="0"/>
              </a:rPr>
              <a:t>injection of </a:t>
            </a:r>
            <a:r>
              <a:rPr lang="en-US" sz="1100" dirty="0" err="1">
                <a:latin typeface="+mn-lt"/>
                <a:cs typeface="Times New Roman" panose="02020603050405020304" pitchFamily="18" charset="0"/>
              </a:rPr>
              <a:t>oligomycin</a:t>
            </a:r>
            <a:r>
              <a:rPr lang="en-US" sz="1100" dirty="0">
                <a:latin typeface="+mn-lt"/>
                <a:cs typeface="Times New Roman" panose="02020603050405020304" pitchFamily="18" charset="0"/>
              </a:rPr>
              <a:t> (ATP synthase inhibitor), </a:t>
            </a:r>
            <a:r>
              <a:rPr lang="en-US" sz="1100" dirty="0">
                <a:latin typeface="+mn-lt"/>
              </a:rPr>
              <a:t>2,4-dinitrophenol </a:t>
            </a:r>
            <a:r>
              <a:rPr lang="en-US" sz="1100" dirty="0" smtClean="0">
                <a:latin typeface="+mn-lt"/>
              </a:rPr>
              <a:t>(</a:t>
            </a:r>
            <a:r>
              <a:rPr lang="en-US" sz="1100" dirty="0" smtClean="0">
                <a:latin typeface="+mn-lt"/>
                <a:cs typeface="Times New Roman" panose="02020603050405020304" pitchFamily="18" charset="0"/>
              </a:rPr>
              <a:t>DNP; oxidative phosphorylation </a:t>
            </a:r>
            <a:r>
              <a:rPr lang="en-US" sz="1100" dirty="0" err="1" smtClean="0">
                <a:latin typeface="+mn-lt"/>
                <a:cs typeface="Times New Roman" panose="02020603050405020304" pitchFamily="18" charset="0"/>
              </a:rPr>
              <a:t>uncoupler</a:t>
            </a:r>
            <a:r>
              <a:rPr lang="en-US" sz="1100" dirty="0" smtClean="0">
                <a:latin typeface="+mn-lt"/>
                <a:cs typeface="Times New Roman" panose="02020603050405020304" pitchFamily="18" charset="0"/>
              </a:rPr>
              <a:t>) </a:t>
            </a:r>
            <a:r>
              <a:rPr lang="en-US" sz="1100" dirty="0">
                <a:latin typeface="+mn-lt"/>
                <a:cs typeface="Times New Roman" panose="02020603050405020304" pitchFamily="18" charset="0"/>
              </a:rPr>
              <a:t>and </a:t>
            </a:r>
            <a:r>
              <a:rPr lang="en-US" sz="1100" dirty="0" err="1">
                <a:latin typeface="+mn-lt"/>
                <a:cs typeface="Times New Roman" panose="02020603050405020304" pitchFamily="18" charset="0"/>
              </a:rPr>
              <a:t>antimycin</a:t>
            </a:r>
            <a:r>
              <a:rPr lang="en-US" sz="1100" dirty="0">
                <a:latin typeface="+mn-lt"/>
                <a:cs typeface="Times New Roman" panose="02020603050405020304" pitchFamily="18" charset="0"/>
              </a:rPr>
              <a:t> A (cytochrome </a:t>
            </a:r>
            <a:r>
              <a:rPr lang="en-US" sz="1100" i="1" dirty="0">
                <a:latin typeface="+mn-lt"/>
                <a:cs typeface="Times New Roman" panose="02020603050405020304" pitchFamily="18" charset="0"/>
              </a:rPr>
              <a:t>c</a:t>
            </a:r>
            <a:r>
              <a:rPr lang="en-US" sz="1100" dirty="0">
                <a:latin typeface="+mn-lt"/>
                <a:cs typeface="Times New Roman" panose="02020603050405020304" pitchFamily="18" charset="0"/>
              </a:rPr>
              <a:t> reductase inhibitor</a:t>
            </a:r>
            <a:r>
              <a:rPr lang="en-US" sz="1100" dirty="0" smtClean="0">
                <a:latin typeface="+mn-lt"/>
                <a:cs typeface="Times New Roman" panose="02020603050405020304" pitchFamily="18" charset="0"/>
              </a:rPr>
              <a:t>). </a:t>
            </a:r>
            <a:r>
              <a:rPr lang="en-US" sz="1100" dirty="0" smtClean="0">
                <a:latin typeface="+mn-lt"/>
              </a:rPr>
              <a:t>(</a:t>
            </a:r>
            <a:r>
              <a:rPr lang="en-US" sz="1100" b="1" dirty="0" smtClean="0">
                <a:latin typeface="+mn-lt"/>
              </a:rPr>
              <a:t>A</a:t>
            </a:r>
            <a:r>
              <a:rPr lang="en-US" sz="1100" dirty="0" smtClean="0">
                <a:latin typeface="+mn-lt"/>
              </a:rPr>
              <a:t>) Higher basal mitochondrial respiration</a:t>
            </a:r>
            <a:r>
              <a:rPr lang="en-US" sz="1100" dirty="0">
                <a:latin typeface="+mn-lt"/>
              </a:rPr>
              <a:t> </a:t>
            </a:r>
            <a:r>
              <a:rPr lang="en-US" sz="1100" dirty="0" smtClean="0">
                <a:latin typeface="+mn-lt"/>
              </a:rPr>
              <a:t>and ATP production in </a:t>
            </a:r>
            <a:r>
              <a:rPr lang="en-US" sz="1100" dirty="0" err="1" smtClean="0">
                <a:latin typeface="+mn-lt"/>
              </a:rPr>
              <a:t>Aut</a:t>
            </a:r>
            <a:r>
              <a:rPr lang="en-US" sz="1100" baseline="30000" dirty="0" err="1" smtClean="0">
                <a:latin typeface="+mn-lt"/>
              </a:rPr>
              <a:t>HI</a:t>
            </a:r>
            <a:r>
              <a:rPr lang="en-US" sz="1100" dirty="0" smtClean="0">
                <a:latin typeface="+mn-lt"/>
              </a:rPr>
              <a:t> compared with </a:t>
            </a:r>
            <a:r>
              <a:rPr lang="en-US" sz="1100" dirty="0" err="1" smtClean="0">
                <a:latin typeface="+mn-lt"/>
              </a:rPr>
              <a:t>Aut</a:t>
            </a:r>
            <a:r>
              <a:rPr lang="en-US" sz="1100" baseline="30000" dirty="0" err="1" smtClean="0">
                <a:latin typeface="+mn-lt"/>
              </a:rPr>
              <a:t>LO</a:t>
            </a:r>
            <a:r>
              <a:rPr lang="en-US" sz="1100" dirty="0" smtClean="0">
                <a:latin typeface="+mn-lt"/>
              </a:rPr>
              <a:t> and </a:t>
            </a:r>
            <a:r>
              <a:rPr lang="en-US" sz="1100" dirty="0" err="1" smtClean="0">
                <a:latin typeface="+mn-lt"/>
              </a:rPr>
              <a:t>Aut</a:t>
            </a:r>
            <a:r>
              <a:rPr lang="en-US" sz="1100" baseline="30000" dirty="0" err="1" smtClean="0">
                <a:latin typeface="+mn-lt"/>
              </a:rPr>
              <a:t>ME</a:t>
            </a:r>
            <a:r>
              <a:rPr lang="en-US" sz="1100" dirty="0" smtClean="0">
                <a:latin typeface="+mn-lt"/>
              </a:rPr>
              <a:t>. </a:t>
            </a:r>
            <a:r>
              <a:rPr lang="en-US" sz="1100" dirty="0">
                <a:latin typeface="+mn-lt"/>
              </a:rPr>
              <a:t>OCR as a proxy for oxidative metabolism was measured with the Seahorse </a:t>
            </a:r>
            <a:r>
              <a:rPr lang="en-US" sz="1100" dirty="0" smtClean="0">
                <a:latin typeface="+mn-lt"/>
              </a:rPr>
              <a:t>Cell Mito </a:t>
            </a:r>
            <a:r>
              <a:rPr lang="en-US" sz="1100" dirty="0">
                <a:latin typeface="+mn-lt"/>
              </a:rPr>
              <a:t>Stress Test.</a:t>
            </a:r>
            <a:r>
              <a:rPr lang="en-US" sz="1100" dirty="0" smtClean="0">
                <a:latin typeface="+mn-lt"/>
              </a:rPr>
              <a:t> (</a:t>
            </a:r>
            <a:r>
              <a:rPr lang="en-US" sz="1100" b="1" dirty="0" smtClean="0">
                <a:latin typeface="+mn-lt"/>
              </a:rPr>
              <a:t>B</a:t>
            </a:r>
            <a:r>
              <a:rPr lang="en-US" sz="1100" dirty="0" smtClean="0">
                <a:latin typeface="+mn-lt"/>
              </a:rPr>
              <a:t>) </a:t>
            </a:r>
            <a:r>
              <a:rPr lang="en-US" sz="1100" dirty="0">
                <a:latin typeface="+mn-lt"/>
              </a:rPr>
              <a:t>Higher </a:t>
            </a:r>
            <a:r>
              <a:rPr lang="en-US" sz="1100" dirty="0" smtClean="0">
                <a:latin typeface="+mn-lt"/>
              </a:rPr>
              <a:t>glycolytic activity in </a:t>
            </a:r>
            <a:r>
              <a:rPr lang="en-US" sz="1100" dirty="0" err="1">
                <a:latin typeface="+mn-lt"/>
              </a:rPr>
              <a:t>Aut</a:t>
            </a:r>
            <a:r>
              <a:rPr lang="en-US" sz="1100" baseline="30000" dirty="0" err="1">
                <a:latin typeface="+mn-lt"/>
              </a:rPr>
              <a:t>HI</a:t>
            </a:r>
            <a:r>
              <a:rPr lang="en-US" sz="1100" dirty="0">
                <a:latin typeface="+mn-lt"/>
              </a:rPr>
              <a:t> compared with </a:t>
            </a:r>
            <a:r>
              <a:rPr lang="en-US" sz="1100" dirty="0" err="1">
                <a:latin typeface="+mn-lt"/>
              </a:rPr>
              <a:t>Aut</a:t>
            </a:r>
            <a:r>
              <a:rPr lang="en-US" sz="1100" baseline="30000" dirty="0" err="1">
                <a:latin typeface="+mn-lt"/>
              </a:rPr>
              <a:t>LO</a:t>
            </a:r>
            <a:r>
              <a:rPr lang="en-US" sz="1100" dirty="0">
                <a:latin typeface="+mn-lt"/>
              </a:rPr>
              <a:t> and </a:t>
            </a:r>
            <a:r>
              <a:rPr lang="en-US" sz="1100" dirty="0" err="1">
                <a:latin typeface="+mn-lt"/>
              </a:rPr>
              <a:t>Aut</a:t>
            </a:r>
            <a:r>
              <a:rPr lang="en-US" sz="1100" baseline="30000" dirty="0" err="1">
                <a:latin typeface="+mn-lt"/>
              </a:rPr>
              <a:t>ME</a:t>
            </a:r>
            <a:r>
              <a:rPr lang="en-US" sz="1100" dirty="0">
                <a:latin typeface="+mn-lt"/>
              </a:rPr>
              <a:t>. </a:t>
            </a:r>
            <a:r>
              <a:rPr lang="en-US" sz="1100" dirty="0" smtClean="0">
                <a:latin typeface="+mn-lt"/>
              </a:rPr>
              <a:t>ECAR was measured as </a:t>
            </a:r>
            <a:r>
              <a:rPr lang="en-US" sz="1100" dirty="0">
                <a:latin typeface="+mn-lt"/>
              </a:rPr>
              <a:t>a proxy for glycolytic </a:t>
            </a:r>
            <a:r>
              <a:rPr lang="en-US" sz="1100" dirty="0" smtClean="0">
                <a:latin typeface="+mn-lt"/>
              </a:rPr>
              <a:t>activity. OCR and ECAR curves </a:t>
            </a:r>
            <a:r>
              <a:rPr lang="en-US" sz="1100" dirty="0">
                <a:latin typeface="+mn-lt"/>
              </a:rPr>
              <a:t>are representative of three independent </a:t>
            </a:r>
            <a:r>
              <a:rPr lang="en-US" sz="1100" dirty="0" smtClean="0">
                <a:latin typeface="+mn-lt"/>
              </a:rPr>
              <a:t>measurements; each curve consisted of six readings.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557342" y="125034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5" name="Textfeld 14"/>
          <p:cNvSpPr txBox="1"/>
          <p:nvPr/>
        </p:nvSpPr>
        <p:spPr>
          <a:xfrm>
            <a:off x="557342" y="326656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89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</Words>
  <Application>Microsoft Office PowerPoint</Application>
  <PresentationFormat>Bildschirmpräsentation (4:3)</PresentationFormat>
  <Paragraphs>6</Paragraphs>
  <Slides>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Times New Roman</vt:lpstr>
      <vt:lpstr>Standarddesign</vt:lpstr>
      <vt:lpstr>Graph</vt:lpstr>
      <vt:lpstr>PowerPoint-Präsentation</vt:lpstr>
    </vt:vector>
  </TitlesOfParts>
  <Company>Universitätsklinikum Jena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JSonnemann</dc:creator>
  <cp:lastModifiedBy>Sonnemann, Jürgen</cp:lastModifiedBy>
  <cp:revision>1295</cp:revision>
  <cp:lastPrinted>2021-07-21T08:35:57Z</cp:lastPrinted>
  <dcterms:created xsi:type="dcterms:W3CDTF">2013-08-01T14:41:20Z</dcterms:created>
  <dcterms:modified xsi:type="dcterms:W3CDTF">2021-11-19T09:19:26Z</dcterms:modified>
</cp:coreProperties>
</file>