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</p:sldIdLst>
  <p:sldSz cx="6858000" cy="9144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23819" autoAdjust="0"/>
  </p:normalViewPr>
  <p:slideViewPr>
    <p:cSldViewPr>
      <p:cViewPr varScale="1">
        <p:scale>
          <a:sx n="96" d="100"/>
          <a:sy n="96" d="100"/>
        </p:scale>
        <p:origin x="342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E0105-BF0F-40B3-B683-A3C47D68F5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5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6050F-3D25-45A2-BA44-7002FD9A9D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0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DBFDD-E568-47CB-8462-B50A6D7563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52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FDCFD-9680-4A72-AA94-F58248DDC7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775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D5C4D-AF1B-40DA-9F1E-64EE647E984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2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8213F-EBF2-4334-93B6-D065D65DD7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9165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78E5-0B0A-4B80-8282-BF256343F0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25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B0EBB-D016-48D7-8C9E-C589ADD045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915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77B85-049B-4BDA-9761-76EBC32103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76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3D536-A5D0-474F-8063-8095E7B102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95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2FCC-675A-4C1E-8990-5DCCE65F40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65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62768B-DBE9-457D-842F-457BD079BB6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692696" y="136800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Jurkat</a:t>
            </a:r>
            <a:endParaRPr lang="en-US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618064"/>
              </p:ext>
            </p:extLst>
          </p:nvPr>
        </p:nvGraphicFramePr>
        <p:xfrm>
          <a:off x="1103114" y="259200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4" name="Graph" r:id="rId3" imgW="2901600" imgH="4153680" progId="Origin50.Graph">
                  <p:embed/>
                </p:oleObj>
              </mc:Choice>
              <mc:Fallback>
                <p:oleObj name="Graph" r:id="rId3" imgW="2901600" imgH="4153680" progId="Origin50.Graph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3114" y="259200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0531494"/>
              </p:ext>
            </p:extLst>
          </p:nvPr>
        </p:nvGraphicFramePr>
        <p:xfrm>
          <a:off x="2678906" y="251520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5" name="Graph" r:id="rId5" imgW="2901600" imgH="4153680" progId="Origin50.Graph">
                  <p:embed/>
                </p:oleObj>
              </mc:Choice>
              <mc:Fallback>
                <p:oleObj name="Graph" r:id="rId5" imgW="2901600" imgH="4153680" progId="Origin50.Graph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78906" y="251520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529211"/>
              </p:ext>
            </p:extLst>
          </p:nvPr>
        </p:nvGraphicFramePr>
        <p:xfrm>
          <a:off x="4263082" y="251520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6" name="Graph" r:id="rId7" imgW="2901600" imgH="4153680" progId="Origin50.Graph">
                  <p:embed/>
                </p:oleObj>
              </mc:Choice>
              <mc:Fallback>
                <p:oleObj name="Graph" r:id="rId7" imgW="2901600" imgH="4153680" progId="Origin50.Graph">
                  <p:embed/>
                  <p:pic>
                    <p:nvPicPr>
                      <p:cNvPr id="13" name="Objekt 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63082" y="251520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332656" y="329404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MOLM-13</a:t>
            </a:r>
            <a:endParaRPr lang="en-US" dirty="0"/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061856"/>
              </p:ext>
            </p:extLst>
          </p:nvPr>
        </p:nvGraphicFramePr>
        <p:xfrm>
          <a:off x="4271963" y="2195190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7" name="Graph" r:id="rId9" imgW="2901600" imgH="4153680" progId="Origin50.Graph">
                  <p:embed/>
                </p:oleObj>
              </mc:Choice>
              <mc:Fallback>
                <p:oleObj name="Graph" r:id="rId9" imgW="2901600" imgH="4153680" progId="Origin50.Graph">
                  <p:embed/>
                  <p:pic>
                    <p:nvPicPr>
                      <p:cNvPr id="30" name="Objek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1963" y="2195190"/>
                        <a:ext cx="2901950" cy="415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011652"/>
              </p:ext>
            </p:extLst>
          </p:nvPr>
        </p:nvGraphicFramePr>
        <p:xfrm>
          <a:off x="2687638" y="2195190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8" name="Graph" r:id="rId11" imgW="2901600" imgH="4153680" progId="Origin50.Graph">
                  <p:embed/>
                </p:oleObj>
              </mc:Choice>
              <mc:Fallback>
                <p:oleObj name="Graph" r:id="rId11" imgW="2901600" imgH="4153680" progId="Origin50.Graph">
                  <p:embed/>
                  <p:pic>
                    <p:nvPicPr>
                      <p:cNvPr id="31" name="Objek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638" y="2195190"/>
                        <a:ext cx="2901950" cy="415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6809068"/>
              </p:ext>
            </p:extLst>
          </p:nvPr>
        </p:nvGraphicFramePr>
        <p:xfrm>
          <a:off x="1103114" y="2195736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9" name="Graph" r:id="rId13" imgW="2901600" imgH="4153680" progId="Origin50.Graph">
                  <p:embed/>
                </p:oleObj>
              </mc:Choice>
              <mc:Fallback>
                <p:oleObj name="Graph" r:id="rId13" imgW="2901600" imgH="4153680" progId="Origin50.Graph">
                  <p:embed/>
                  <p:pic>
                    <p:nvPicPr>
                      <p:cNvPr id="32" name="Objek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114" y="2195736"/>
                        <a:ext cx="2901950" cy="415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-8872" y="-4574"/>
            <a:ext cx="26212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/>
              <a:t>Supporting </a:t>
            </a:r>
            <a:r>
              <a:rPr lang="en-US" sz="2000" b="1" dirty="0" smtClean="0"/>
              <a:t>Figure 1</a:t>
            </a:r>
            <a:endParaRPr lang="en-US" sz="20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88640" y="4644008"/>
            <a:ext cx="6480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+mn-lt"/>
              </a:rPr>
              <a:t>Figure S1</a:t>
            </a:r>
            <a:r>
              <a:rPr lang="en-US" sz="1100" b="1" dirty="0" smtClean="0">
                <a:latin typeface="+mn-lt"/>
              </a:rPr>
              <a:t>.</a:t>
            </a:r>
            <a:r>
              <a:rPr lang="en-US" sz="1100" dirty="0" smtClean="0">
                <a:latin typeface="+mn-lt"/>
              </a:rPr>
              <a:t> </a:t>
            </a:r>
            <a:r>
              <a:rPr lang="en-US" sz="1100" dirty="0" smtClean="0"/>
              <a:t>Autophagy inhibition affects etoposide-induced cell cycle arrest. Cells were exposed to etoposide with or without 3-MA for 24 h (</a:t>
            </a:r>
            <a:r>
              <a:rPr lang="en-US" sz="1100" dirty="0" err="1" smtClean="0"/>
              <a:t>Jurkat</a:t>
            </a:r>
            <a:r>
              <a:rPr lang="en-US" sz="1100" dirty="0" smtClean="0"/>
              <a:t>) or 48 h (MOLM-13). Cell cycle phases were determined by flow-</a:t>
            </a:r>
            <a:r>
              <a:rPr lang="en-US" sz="1100" dirty="0" err="1" smtClean="0"/>
              <a:t>cytometric</a:t>
            </a:r>
            <a:r>
              <a:rPr lang="en-US" sz="1100" dirty="0" smtClean="0"/>
              <a:t> analysis of DRAQ5-stained cells. Means ± SEM of each three separate measurements are shown.</a:t>
            </a:r>
            <a:endParaRPr lang="en-US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497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Standarddesign</vt:lpstr>
      <vt:lpstr>Graph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JSonnemann</dc:creator>
  <cp:lastModifiedBy>Sonnemann, Jürgen</cp:lastModifiedBy>
  <cp:revision>1294</cp:revision>
  <cp:lastPrinted>2021-07-21T08:35:57Z</cp:lastPrinted>
  <dcterms:created xsi:type="dcterms:W3CDTF">2013-08-01T14:41:20Z</dcterms:created>
  <dcterms:modified xsi:type="dcterms:W3CDTF">2021-11-19T09:13:41Z</dcterms:modified>
</cp:coreProperties>
</file>