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sldIdLst>
    <p:sldId id="348" r:id="rId2"/>
    <p:sldId id="333" r:id="rId3"/>
    <p:sldId id="370" r:id="rId4"/>
    <p:sldId id="367" r:id="rId5"/>
    <p:sldId id="292" r:id="rId6"/>
    <p:sldId id="287" r:id="rId7"/>
    <p:sldId id="340" r:id="rId8"/>
    <p:sldId id="359" r:id="rId9"/>
    <p:sldId id="360" r:id="rId10"/>
    <p:sldId id="354" r:id="rId11"/>
    <p:sldId id="361" r:id="rId12"/>
    <p:sldId id="355" r:id="rId13"/>
    <p:sldId id="363" r:id="rId14"/>
    <p:sldId id="335" r:id="rId15"/>
    <p:sldId id="356" r:id="rId16"/>
    <p:sldId id="357" r:id="rId17"/>
    <p:sldId id="364" r:id="rId18"/>
    <p:sldId id="358" r:id="rId19"/>
    <p:sldId id="341" r:id="rId20"/>
    <p:sldId id="343" r:id="rId21"/>
    <p:sldId id="347" r:id="rId22"/>
    <p:sldId id="353" r:id="rId23"/>
    <p:sldId id="368" r:id="rId24"/>
    <p:sldId id="369" r:id="rId25"/>
  </p:sldIdLst>
  <p:sldSz cx="6858000" cy="9144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w user" initials="nu" lastIdx="1" clrIdx="0">
    <p:extLst>
      <p:ext uri="{19B8F6BF-5375-455C-9EA6-DF929625EA0E}">
        <p15:presenceInfo xmlns:p15="http://schemas.microsoft.com/office/powerpoint/2012/main" userId="new user" providerId="None"/>
      </p:ext>
    </p:extLst>
  </p:cmAuthor>
  <p:cmAuthor id="2" name="Fiona Howroyd" initials="FH" lastIdx="72" clrIdx="1">
    <p:extLst>
      <p:ext uri="{19B8F6BF-5375-455C-9EA6-DF929625EA0E}">
        <p15:presenceInfo xmlns:p15="http://schemas.microsoft.com/office/powerpoint/2012/main" userId="5e27b6255c8d8945" providerId="Windows Live"/>
      </p:ext>
    </p:extLst>
  </p:cmAuthor>
  <p:cmAuthor id="3" name="Niharika Duggal (Inflammation and Ageing)" initials="ND(aA" lastIdx="2" clrIdx="2">
    <p:extLst>
      <p:ext uri="{19B8F6BF-5375-455C-9EA6-DF929625EA0E}">
        <p15:presenceInfo xmlns:p15="http://schemas.microsoft.com/office/powerpoint/2012/main" userId="S-1-5-21-1390067357-308236825-725345543-209483" providerId="AD"/>
      </p:ext>
    </p:extLst>
  </p:cmAuthor>
  <p:cmAuthor id="4" name="Niharika Duggal (Inflammation and Ageing)" initials="ND" lastIdx="1" clrIdx="3">
    <p:extLst>
      <p:ext uri="{19B8F6BF-5375-455C-9EA6-DF929625EA0E}">
        <p15:presenceInfo xmlns:p15="http://schemas.microsoft.com/office/powerpoint/2012/main" userId="S::n.arora@bham.ac.uk::9f20a8dc-e72c-4388-87fe-ebb18a82332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027393-178C-447E-85FD-815AF818BC2E}" v="47" dt="2026-05-17T22:23:19.9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244" autoAdjust="0"/>
    <p:restoredTop sz="93557" autoAdjust="0"/>
  </p:normalViewPr>
  <p:slideViewPr>
    <p:cSldViewPr snapToGrid="0">
      <p:cViewPr varScale="1">
        <p:scale>
          <a:sx n="48" d="100"/>
          <a:sy n="48" d="100"/>
        </p:scale>
        <p:origin x="23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5DD09A-D43D-E046-ADB6-AC4D75789F55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03638" y="857250"/>
            <a:ext cx="17367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EFBB28-C51E-DB43-84EB-96E8D69659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5602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BFB-B091-49EA-87D1-60E89C26FD2A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2DAEC-4152-4757-935A-A72F290338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8839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BFB-B091-49EA-87D1-60E89C26FD2A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2DAEC-4152-4757-935A-A72F290338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6045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BFB-B091-49EA-87D1-60E89C26FD2A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2DAEC-4152-4757-935A-A72F290338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230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BFB-B091-49EA-87D1-60E89C26FD2A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2DAEC-4152-4757-935A-A72F290338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464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BFB-B091-49EA-87D1-60E89C26FD2A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2DAEC-4152-4757-935A-A72F290338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8688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BFB-B091-49EA-87D1-60E89C26FD2A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2DAEC-4152-4757-935A-A72F290338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005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BFB-B091-49EA-87D1-60E89C26FD2A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2DAEC-4152-4757-935A-A72F290338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532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BFB-B091-49EA-87D1-60E89C26FD2A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2DAEC-4152-4757-935A-A72F290338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1933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BFB-B091-49EA-87D1-60E89C26FD2A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2DAEC-4152-4757-935A-A72F290338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86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BFB-B091-49EA-87D1-60E89C26FD2A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2DAEC-4152-4757-935A-A72F290338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923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BFB-B091-49EA-87D1-60E89C26FD2A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2DAEC-4152-4757-935A-A72F290338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108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A5BFB-B091-49EA-87D1-60E89C26FD2A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2DAEC-4152-4757-935A-A72F290338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8220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CB8E29-048F-0043-A8F5-72E24D807E7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1" t="23607" r="7162" b="6155"/>
          <a:stretch/>
        </p:blipFill>
        <p:spPr>
          <a:xfrm>
            <a:off x="216306" y="5185436"/>
            <a:ext cx="6573363" cy="3766213"/>
          </a:xfrm>
          <a:prstGeom prst="rect">
            <a:avLst/>
          </a:prstGeom>
          <a:ln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B52BB9D-BC25-E245-83FF-1509E297509E}"/>
              </a:ext>
            </a:extLst>
          </p:cNvPr>
          <p:cNvSpPr txBox="1">
            <a:spLocks/>
          </p:cNvSpPr>
          <p:nvPr/>
        </p:nvSpPr>
        <p:spPr>
          <a:xfrm>
            <a:off x="150583" y="230205"/>
            <a:ext cx="6395084" cy="754135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1A: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Gating strategies for CD8 flow cytometry analysis</a:t>
            </a:r>
            <a:b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6350A8E-F5E9-8541-93D3-0A9CD974F255}"/>
              </a:ext>
            </a:extLst>
          </p:cNvPr>
          <p:cNvSpPr txBox="1">
            <a:spLocks/>
          </p:cNvSpPr>
          <p:nvPr/>
        </p:nvSpPr>
        <p:spPr>
          <a:xfrm>
            <a:off x="150583" y="4808368"/>
            <a:ext cx="6395084" cy="754135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1B: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Gating strategies for CD4 flow cytometry analysis</a:t>
            </a:r>
            <a:b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717A13B-7DEE-E948-8CB6-D61541A9DB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1" t="19803" r="27328" b="4239"/>
          <a:stretch/>
        </p:blipFill>
        <p:spPr>
          <a:xfrm>
            <a:off x="216306" y="607273"/>
            <a:ext cx="5261875" cy="4117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751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8B1D2E-0092-68FC-ACBD-D4B1120749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42"/>
          <a:stretch/>
        </p:blipFill>
        <p:spPr bwMode="auto">
          <a:xfrm>
            <a:off x="1000760" y="715010"/>
            <a:ext cx="4856480" cy="40563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0E2EE57-68DD-7A4E-88D0-125C32F70639}"/>
              </a:ext>
            </a:extLst>
          </p:cNvPr>
          <p:cNvSpPr txBox="1"/>
          <p:nvPr/>
        </p:nvSpPr>
        <p:spPr>
          <a:xfrm>
            <a:off x="165859" y="5099473"/>
            <a:ext cx="65549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2: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 flow chart demonstrating recruitment of upper gastrointestinal (UGI) surgery patients from consent to study completion.</a:t>
            </a:r>
          </a:p>
        </p:txBody>
      </p:sp>
    </p:spTree>
    <p:extLst>
      <p:ext uri="{BB962C8B-B14F-4D97-AF65-F5344CB8AC3E}">
        <p14:creationId xmlns:p14="http://schemas.microsoft.com/office/powerpoint/2010/main" val="102897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5874A42-B269-3095-71FA-79B244701F2F}"/>
              </a:ext>
            </a:extLst>
          </p:cNvPr>
          <p:cNvSpPr txBox="1"/>
          <p:nvPr/>
        </p:nvSpPr>
        <p:spPr>
          <a:xfrm>
            <a:off x="371060" y="6079067"/>
            <a:ext cx="6486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3: </a:t>
            </a:r>
            <a:r>
              <a:rPr lang="en-GB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Heatmap highlighting Spearman based associations between clinical features and immune ageing hallmarks,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IMM-AGE score, serum cytokines, metabolomic and transcriptomic signatures in upper gastrointestinal (UGI) surgery patients pre-operatively.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B17AFF4D-2437-3C80-A61B-DE62B13D2E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6651523"/>
              </p:ext>
            </p:extLst>
          </p:nvPr>
        </p:nvGraphicFramePr>
        <p:xfrm>
          <a:off x="67084" y="0"/>
          <a:ext cx="6790916" cy="6175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10" r:id="rId2" imgW="4817535" imgH="4153504" progId="Prism10.Document">
                  <p:embed/>
                </p:oleObj>
              </mc:Choice>
              <mc:Fallback>
                <p:oleObj name="Prism 10" r:id="rId2" imgW="4817535" imgH="4153504" progId="Prism10.Document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B17AFF4D-2437-3C80-A61B-DE62B13D2E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7084" y="0"/>
                        <a:ext cx="6790916" cy="61756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31250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2E5AF2-2FCA-3A43-9B0D-4B20109A4317}"/>
              </a:ext>
            </a:extLst>
          </p:cNvPr>
          <p:cNvSpPr txBox="1"/>
          <p:nvPr/>
        </p:nvSpPr>
        <p:spPr>
          <a:xfrm>
            <a:off x="232475" y="275095"/>
            <a:ext cx="66255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1: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Demographics and clinical data for upper gastrointestinal (UGI) surgery patients pre-operatively and post-operative outcomes; with and without subsequent pneumonia.</a:t>
            </a:r>
          </a:p>
        </p:txBody>
      </p:sp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BD12272D-BFFE-5240-BA4D-984C266E2D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362287"/>
              </p:ext>
            </p:extLst>
          </p:nvPr>
        </p:nvGraphicFramePr>
        <p:xfrm>
          <a:off x="338979" y="818824"/>
          <a:ext cx="5979539" cy="71818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33249">
                  <a:extLst>
                    <a:ext uri="{9D8B030D-6E8A-4147-A177-3AD203B41FA5}">
                      <a16:colId xmlns:a16="http://schemas.microsoft.com/office/drawing/2014/main" val="3627992642"/>
                    </a:ext>
                  </a:extLst>
                </a:gridCol>
                <a:gridCol w="929992">
                  <a:extLst>
                    <a:ext uri="{9D8B030D-6E8A-4147-A177-3AD203B41FA5}">
                      <a16:colId xmlns:a16="http://schemas.microsoft.com/office/drawing/2014/main" val="3902697711"/>
                    </a:ext>
                  </a:extLst>
                </a:gridCol>
                <a:gridCol w="1112941">
                  <a:extLst>
                    <a:ext uri="{9D8B030D-6E8A-4147-A177-3AD203B41FA5}">
                      <a16:colId xmlns:a16="http://schemas.microsoft.com/office/drawing/2014/main" val="4257400082"/>
                    </a:ext>
                  </a:extLst>
                </a:gridCol>
                <a:gridCol w="1189170">
                  <a:extLst>
                    <a:ext uri="{9D8B030D-6E8A-4147-A177-3AD203B41FA5}">
                      <a16:colId xmlns:a16="http://schemas.microsoft.com/office/drawing/2014/main" val="4163691446"/>
                    </a:ext>
                  </a:extLst>
                </a:gridCol>
                <a:gridCol w="914187">
                  <a:extLst>
                    <a:ext uri="{9D8B030D-6E8A-4147-A177-3AD203B41FA5}">
                      <a16:colId xmlns:a16="http://schemas.microsoft.com/office/drawing/2014/main" val="2490915605"/>
                    </a:ext>
                  </a:extLst>
                </a:gridCol>
              </a:tblGrid>
              <a:tr h="290275">
                <a:tc rowSpan="2">
                  <a:txBody>
                    <a:bodyPr/>
                    <a:lstStyle/>
                    <a:p>
                      <a:endParaRPr lang="en-GB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 Surgical Patients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UGI Surgical Patients Pre-Operative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 n = 20 )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 </a:t>
                      </a:r>
                      <a:r>
                        <a:rPr lang="en-GB" sz="1000" b="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2752147"/>
                  </a:ext>
                </a:extLst>
              </a:tr>
              <a:tr h="26846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Pneumonia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Pneumonia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379196"/>
                  </a:ext>
                </a:extLst>
              </a:tr>
              <a:tr h="223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GB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N/A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37337915"/>
                  </a:ext>
                </a:extLst>
              </a:tr>
              <a:tr h="223289">
                <a:tc grid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Demographics &amp; Baseline Data</a:t>
                      </a:r>
                    </a:p>
                  </a:txBody>
                  <a:tcPr marL="68580" marR="6858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41386277"/>
                  </a:ext>
                </a:extLst>
              </a:tr>
              <a:tr h="223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GB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63.60 ± 11.70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70.43 ± 6.55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59.92 ± 12.39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0.047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91136906"/>
                  </a:ext>
                </a:extLst>
              </a:tr>
              <a:tr h="223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b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Males (%)</a:t>
                      </a:r>
                      <a:endParaRPr lang="en-GB" sz="10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(75%)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(85.7%)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 (69.2%)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55976974"/>
                  </a:ext>
                </a:extLst>
              </a:tr>
              <a:tr h="223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b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Chemotherapy</a:t>
                      </a:r>
                      <a:endParaRPr lang="en-GB" sz="10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 (95%)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 (100%)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 (92.3%)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19453474"/>
                  </a:ext>
                </a:extLst>
              </a:tr>
              <a:tr h="223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Smoking history</a:t>
                      </a:r>
                      <a:endParaRPr lang="en-GB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 (65%)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(71.4%)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 (61.5%)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70852745"/>
                  </a:ext>
                </a:extLst>
              </a:tr>
              <a:tr h="223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Pre-operative BMI</a:t>
                      </a:r>
                      <a:endParaRPr lang="en-GB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28.49 ± 8.36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24.67 ± 4.10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30.55 ± 9.45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0.134</a:t>
                      </a:r>
                      <a:endParaRPr lang="en-GB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01369727"/>
                  </a:ext>
                </a:extLst>
              </a:tr>
              <a:tr h="223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b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Charlson</a:t>
                      </a:r>
                      <a:r>
                        <a:rPr lang="en-GB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Comorbidity Index</a:t>
                      </a:r>
                      <a:endParaRPr lang="en-GB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5.10 ± 2.07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4.86 ± 0.69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5.23 ± 2.55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0.756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94953282"/>
                  </a:ext>
                </a:extLst>
              </a:tr>
              <a:tr h="223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Predicted Clinical Frailty Score</a:t>
                      </a:r>
                      <a:endParaRPr lang="en-GB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2.25 ± 0.85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2.54 ± 0.77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1.71 ± 0.75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0.049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4383074"/>
                  </a:ext>
                </a:extLst>
              </a:tr>
              <a:tr h="223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b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Lymphocyte count (10</a:t>
                      </a:r>
                      <a:r>
                        <a:rPr lang="en-GB" sz="1000" b="0" kern="1200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1000" b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  <a:endParaRPr lang="en-GB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1.65 ± 0.71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1.36 ± 0.67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1.80 ± 0.70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0.157</a:t>
                      </a:r>
                      <a:endParaRPr lang="en-GB" sz="1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29118424"/>
                  </a:ext>
                </a:extLst>
              </a:tr>
              <a:tr h="223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b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Neutrophil : Lymphocyte (10</a:t>
                      </a:r>
                      <a:r>
                        <a:rPr lang="en-GB" sz="1000" b="0" kern="1200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1000" b="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  <a:endParaRPr lang="en-GB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4.26 ± 2.54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3.83 ± 2.04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5.06 ± 3.32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0.437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11232648"/>
                  </a:ext>
                </a:extLst>
              </a:tr>
              <a:tr h="223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Albumin mg/dl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2.24 </a:t>
                      </a:r>
                      <a:r>
                        <a:rPr lang="en-GB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± 0.519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2.31 </a:t>
                      </a: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± 0.46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2.11 </a:t>
                      </a: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± 0.63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0.985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37715822"/>
                  </a:ext>
                </a:extLst>
              </a:tr>
              <a:tr h="223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Creatinine mg/dl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0.833 </a:t>
                      </a: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± 0.487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0.94 </a:t>
                      </a:r>
                      <a:r>
                        <a:rPr lang="en-GB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± 0.58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0.63 </a:t>
                      </a:r>
                      <a:r>
                        <a:rPr lang="en-GB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± 0.08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0.240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50303320"/>
                  </a:ext>
                </a:extLst>
              </a:tr>
              <a:tr h="223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CRP mg/L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273.9 </a:t>
                      </a: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± 120.6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312.4 </a:t>
                      </a: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± 123.5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202.3 </a:t>
                      </a: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± 79.74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0.135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67351614"/>
                  </a:ext>
                </a:extLst>
              </a:tr>
              <a:tr h="223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WBC 10</a:t>
                      </a:r>
                      <a:r>
                        <a:rPr lang="en-GB" sz="1000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/ul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12.61 </a:t>
                      </a: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± 5.605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14.65 </a:t>
                      </a: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± 5.38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8.83 </a:t>
                      </a: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± 3.99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0.014 *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14559631"/>
                  </a:ext>
                </a:extLst>
              </a:tr>
              <a:tr h="223289">
                <a:tc gridSpan="5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Outcomes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139314"/>
                  </a:ext>
                </a:extLst>
              </a:tr>
              <a:tr h="223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ICU LOS  (days)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11.10 ± 3.35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3.71 ± 2.29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15.08 ± 15.18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0.038 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20847533"/>
                  </a:ext>
                </a:extLst>
              </a:tr>
              <a:tr h="223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Ventilator days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6.00 ± 11.49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 ± 0.00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9.23 ± 13.30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0.038 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12814824"/>
                  </a:ext>
                </a:extLst>
              </a:tr>
              <a:tr h="223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Hospital LOS  (days)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23.50 ± 17.89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12.86 ± 6.52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29.23 ± 19.59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0.024 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6841657"/>
                  </a:ext>
                </a:extLst>
              </a:tr>
              <a:tr h="223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SOFA score at the clinical onset of pneumonia or day 4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4.50 ± 4.14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1.42 ± 1.51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6.23 ± 4.16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0.001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28601915"/>
                  </a:ext>
                </a:extLst>
              </a:tr>
              <a:tr h="223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APACHE score at the clinical onset of pneumonia or day 4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11.0 ± 5.83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7.14 ± 1.86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13.08 ± 6.22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0.011 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64373827"/>
                  </a:ext>
                </a:extLst>
              </a:tr>
              <a:tr h="223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CPIS at the clinical onset of pneumonia or day 4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6.70 ± 3.09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3.286 ± 1.890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8.538 ± 1.71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&lt;0.0001 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66024718"/>
                  </a:ext>
                </a:extLst>
              </a:tr>
              <a:tr h="223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Post-operative delirium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(50%)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(28.6%)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 (61.5%)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29613220"/>
                  </a:ext>
                </a:extLst>
              </a:tr>
              <a:tr h="223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Post-operative anastomotic leak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(50%)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(28.6%)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 (61.5%)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89769197"/>
                  </a:ext>
                </a:extLst>
              </a:tr>
              <a:tr h="223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Discharge to home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 (85%)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 (100%)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(76.9%)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N/A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28301901"/>
                  </a:ext>
                </a:extLst>
              </a:tr>
              <a:tr h="223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Discharge with ongoing care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(10%)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 (0%)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(15.4%)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N/A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04042133"/>
                  </a:ext>
                </a:extLst>
              </a:tr>
              <a:tr h="223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Inpatient mortality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(5%)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 (0%)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(7.7%)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N/A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95015353"/>
                  </a:ext>
                </a:extLst>
              </a:tr>
              <a:tr h="223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Mortality at 3 months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(15%)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 (%)</a:t>
                      </a:r>
                      <a:endParaRPr lang="en-GB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(23.1%)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N/A</a:t>
                      </a:r>
                      <a:endParaRPr lang="en-GB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1629495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7C833F2-650B-324D-9224-F8D4299BD7C3}"/>
              </a:ext>
            </a:extLst>
          </p:cNvPr>
          <p:cNvSpPr txBox="1"/>
          <p:nvPr/>
        </p:nvSpPr>
        <p:spPr>
          <a:xfrm>
            <a:off x="338979" y="8097560"/>
            <a:ext cx="5879289" cy="1177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 </a:t>
            </a:r>
            <a:r>
              <a:rPr lang="en-GB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pneumonia vs no pneumonia with p&lt;0.05 statistically significant indicated by *</a:t>
            </a:r>
          </a:p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presented as mean </a:t>
            </a:r>
            <a:r>
              <a:rPr lang="en-GB" sz="10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± standard deviation </a:t>
            </a:r>
            <a:endParaRPr lang="en-GB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Abbreviations: APACHE = acute physiology and chronic health evaluation; BMI = body mass index; CPIS = clinical pulmonary infection score; ICU = intensive care unit; LOS = length of stay; SOFA =  sequential organ failure assessment; UGI = upper gastrointestinal.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7237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66AAE204-69A5-491C-BEF3-82593B9BE3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25850"/>
              </p:ext>
            </p:extLst>
          </p:nvPr>
        </p:nvGraphicFramePr>
        <p:xfrm>
          <a:off x="266701" y="891637"/>
          <a:ext cx="6109912" cy="51285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2249">
                  <a:extLst>
                    <a:ext uri="{9D8B030D-6E8A-4147-A177-3AD203B41FA5}">
                      <a16:colId xmlns:a16="http://schemas.microsoft.com/office/drawing/2014/main" val="3627992642"/>
                    </a:ext>
                  </a:extLst>
                </a:gridCol>
                <a:gridCol w="1016575">
                  <a:extLst>
                    <a:ext uri="{9D8B030D-6E8A-4147-A177-3AD203B41FA5}">
                      <a16:colId xmlns:a16="http://schemas.microsoft.com/office/drawing/2014/main" val="1958894546"/>
                    </a:ext>
                  </a:extLst>
                </a:gridCol>
                <a:gridCol w="871614">
                  <a:extLst>
                    <a:ext uri="{9D8B030D-6E8A-4147-A177-3AD203B41FA5}">
                      <a16:colId xmlns:a16="http://schemas.microsoft.com/office/drawing/2014/main" val="4257400082"/>
                    </a:ext>
                  </a:extLst>
                </a:gridCol>
                <a:gridCol w="988829">
                  <a:extLst>
                    <a:ext uri="{9D8B030D-6E8A-4147-A177-3AD203B41FA5}">
                      <a16:colId xmlns:a16="http://schemas.microsoft.com/office/drawing/2014/main" val="4163691446"/>
                    </a:ext>
                  </a:extLst>
                </a:gridCol>
                <a:gridCol w="945241">
                  <a:extLst>
                    <a:ext uri="{9D8B030D-6E8A-4147-A177-3AD203B41FA5}">
                      <a16:colId xmlns:a16="http://schemas.microsoft.com/office/drawing/2014/main" val="3501655613"/>
                    </a:ext>
                  </a:extLst>
                </a:gridCol>
                <a:gridCol w="795404">
                  <a:extLst>
                    <a:ext uri="{9D8B030D-6E8A-4147-A177-3AD203B41FA5}">
                      <a16:colId xmlns:a16="http://schemas.microsoft.com/office/drawing/2014/main" val="2490915605"/>
                    </a:ext>
                  </a:extLst>
                </a:gridCol>
              </a:tblGrid>
              <a:tr h="390608">
                <a:tc rowSpan="2">
                  <a:txBody>
                    <a:bodyPr/>
                    <a:lstStyle/>
                    <a:p>
                      <a:endParaRPr lang="en-GB" sz="10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Healthy controls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 n = 20 )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UGI Surgical Patients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 n = 20 )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275214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 Op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 2-5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 Op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Hospital Discharge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3791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CD8 T cells (%)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39.18 ± 8.16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41.31 ± 15.34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38.94 ± 15.20 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42.59 ± 14.99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3379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CD8 T cell count (10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0.43 ± 0.15</a:t>
                      </a:r>
                      <a:r>
                        <a:rPr kumimoji="0" lang="en-GB" sz="9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0.52 ± 0.36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0.24 ± 0.21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0.39 ± 0.25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1369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Naïve CD8 T cells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32.72 ± 16.36</a:t>
                      </a:r>
                      <a:r>
                        <a:rPr kumimoji="0" lang="en-GB" sz="9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a,c</a:t>
                      </a:r>
                      <a:endParaRPr lang="en-GB" sz="900" baseline="30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21.07 ± 5.40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28.93 ± 12.93 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20.53 ± 6.78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0.005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976974"/>
                  </a:ext>
                </a:extLst>
              </a:tr>
              <a:tr h="24078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Naive CD8 T cells (10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0.15 ± 0.09 </a:t>
                      </a:r>
                      <a:r>
                        <a:rPr kumimoji="0" lang="en-GB" sz="900" b="0" i="0" u="none" strike="noStrike" kern="1200" cap="none" spc="0" normalizeH="0" baseline="3000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a,b,c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0.09 ± 0.08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0.07 ± 0.07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0.09 ± 0.08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453474"/>
                  </a:ext>
                </a:extLst>
              </a:tr>
              <a:tr h="22470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CM CD8 T cells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21.30 ± 16.82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15.20 ± 7.07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14.20 ± 8.3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15.1 ± 6.92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852745"/>
                  </a:ext>
                </a:extLst>
              </a:tr>
              <a:tr h="22470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CM CD8 T cells (10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0.09 ± 0.07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0.08 ± 0.08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0.04 ± 0.07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0.06 ± 0.05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369727"/>
                  </a:ext>
                </a:extLst>
              </a:tr>
              <a:tr h="22470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 CD8 T cells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30.77 ± 13.39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34.62 ± 17.33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27.72 ± 16.41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34.06 ± 17.64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953282"/>
                  </a:ext>
                </a:extLst>
              </a:tr>
              <a:tr h="22470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 CD8  l count (10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0.13 ± 0.06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0.17 ± 0.17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0.07 ± 0.09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0.12 ± 0.12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83074"/>
                  </a:ext>
                </a:extLst>
              </a:tr>
              <a:tr h="22470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EMRA CD8 T cells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14.90 ± 13.69</a:t>
                      </a:r>
                      <a:r>
                        <a:rPr kumimoji="0" lang="en-GB" sz="9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a,b,c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31.28 ± 17.11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31.23 ± 17.75 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31.97 ± 17.0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118424"/>
                  </a:ext>
                </a:extLst>
              </a:tr>
              <a:tr h="15671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EMRA CD8 T cell (10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0.06 ± 0.07</a:t>
                      </a:r>
                      <a:r>
                        <a:rPr kumimoji="0" lang="en-GB" sz="9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a,c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0.12 ± 0.12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0.09 ± 0.05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0.13 ± 0.12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232648"/>
                  </a:ext>
                </a:extLst>
              </a:tr>
              <a:tr h="15671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memory CD8 T cell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67.77 ± 16.18</a:t>
                      </a:r>
                      <a:r>
                        <a:rPr kumimoji="0" lang="en-GB" sz="9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a,c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81.76 ± 7.68 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73.15 ± 13.22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81.52 ± 7.47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0.0004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139314"/>
                  </a:ext>
                </a:extLst>
              </a:tr>
              <a:tr h="15671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Memory CD8 T cell (10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0.28 ± 0.10</a:t>
                      </a:r>
                      <a:r>
                        <a:rPr kumimoji="0" lang="en-GB" sz="9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0.41 ± 0.29 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0.17 ± 0.15 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0.30 ± 0.19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0.005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847533"/>
                  </a:ext>
                </a:extLst>
              </a:tr>
              <a:tr h="15671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CD69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+ve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CD8 T cells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6.71 ± 7.86</a:t>
                      </a:r>
                      <a:r>
                        <a:rPr kumimoji="0" lang="en-GB" sz="9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b,c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10.98 ± 4.69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12.10 ± 4.71 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13.72 ± 5.04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613220"/>
                  </a:ext>
                </a:extLst>
              </a:tr>
              <a:tr h="15671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CD28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-ve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CD8 T cells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6.56 ± 4.64</a:t>
                      </a:r>
                      <a:r>
                        <a:rPr kumimoji="0" lang="en-GB" sz="9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a,b,c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50.09 ± 19.27 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46.65 ± 21.55 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49.48 ± 19.66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&lt;0.0001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769197"/>
                  </a:ext>
                </a:extLst>
              </a:tr>
              <a:tr h="15671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CD28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-ve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CD8 T cells (10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0.03 ± 0.03</a:t>
                      </a:r>
                      <a:r>
                        <a:rPr kumimoji="0" lang="en-GB" sz="9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a,b,c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0.24 ± 0.23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0.12 ± 0.11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0.19 ± 0.17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301901"/>
                  </a:ext>
                </a:extLst>
              </a:tr>
              <a:tr h="15671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CD57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+ve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CD8 T cells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6.73 ± 3.77</a:t>
                      </a:r>
                      <a:r>
                        <a:rPr kumimoji="0" lang="en-GB" sz="9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a,b,c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34.59 ± 16.20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36.17 ± 18.48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34.16 ± 17.05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&lt;0.0001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042133"/>
                  </a:ext>
                </a:extLst>
              </a:tr>
              <a:tr h="15671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CD57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+ve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CD8 T cells (10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0.04 ± 0.03</a:t>
                      </a:r>
                      <a:r>
                        <a:rPr kumimoji="0" lang="en-GB" sz="9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a,c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0.15 ± 0.13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0.08 ± 0.08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0.13 ± 0.11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015353"/>
                  </a:ext>
                </a:extLst>
              </a:tr>
              <a:tr h="20925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CD28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-ve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CD57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+ve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CD8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3.32 ± 1.85</a:t>
                      </a:r>
                      <a:r>
                        <a:rPr kumimoji="0" lang="en-GB" sz="9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a,b,c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23.42 ± 13.58 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26.86 ± 19.45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23.90 ± 15.43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&lt;0.0001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463671"/>
                  </a:ext>
                </a:extLst>
              </a:tr>
              <a:tr h="24524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CD28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-ve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CD57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+ve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CD8 (10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0.02 ± 0.01</a:t>
                      </a:r>
                      <a:r>
                        <a:rPr kumimoji="0" lang="en-GB" sz="9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a,b,c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0.10 ± 0.10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0.06 ± 0.07 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0.09 ± 0.09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29495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6990ABC-E0A6-EA4F-8AA9-3192E84E0DE7}"/>
              </a:ext>
            </a:extLst>
          </p:cNvPr>
          <p:cNvSpPr txBox="1"/>
          <p:nvPr/>
        </p:nvSpPr>
        <p:spPr>
          <a:xfrm>
            <a:off x="330666" y="216252"/>
            <a:ext cx="6196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2: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CD8 T cells subset distribution in upper gastrointestinal (UGI) surgery patients (pre-operatively, day 2-5 post-operatively, hospital discharge) and healthy controls.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AED617-8734-9D47-A82A-D6AB387AD554}"/>
              </a:ext>
            </a:extLst>
          </p:cNvPr>
          <p:cNvSpPr txBox="1"/>
          <p:nvPr/>
        </p:nvSpPr>
        <p:spPr>
          <a:xfrm>
            <a:off x="266701" y="6128650"/>
            <a:ext cx="610991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are presented as mean ± standard deviation. Overall group differences were assessed using a one‑way ANOVA with multiple comparisons, comparing the mean of each UGI surgical patient timepoint with the mean of the healthy control group. Statistically significant differences are denoted as </a:t>
            </a:r>
            <a:r>
              <a:rPr lang="en-GB" sz="1050" baseline="30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a,b,c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sz="105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5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healthy control vs UGI surgical patients at pre-operative timepoint; </a:t>
            </a:r>
            <a:r>
              <a:rPr lang="en-GB" sz="105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105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healthy control vs UGI surgical patients at day 2-5 post-operative timepoint; </a:t>
            </a:r>
            <a:r>
              <a:rPr lang="en-GB" sz="105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healthy control vs UGI surgical patients at hospital discharge timepoint. A p=value &lt;0.05 was considered statistically significant throughout. </a:t>
            </a:r>
          </a:p>
        </p:txBody>
      </p:sp>
    </p:spTree>
    <p:extLst>
      <p:ext uri="{BB962C8B-B14F-4D97-AF65-F5344CB8AC3E}">
        <p14:creationId xmlns:p14="http://schemas.microsoft.com/office/powerpoint/2010/main" val="140126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66AAE204-69A5-491C-BEF3-82593B9BE3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103843"/>
              </p:ext>
            </p:extLst>
          </p:nvPr>
        </p:nvGraphicFramePr>
        <p:xfrm>
          <a:off x="258175" y="879965"/>
          <a:ext cx="6266883" cy="56314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69440">
                  <a:extLst>
                    <a:ext uri="{9D8B030D-6E8A-4147-A177-3AD203B41FA5}">
                      <a16:colId xmlns:a16="http://schemas.microsoft.com/office/drawing/2014/main" val="3627992642"/>
                    </a:ext>
                  </a:extLst>
                </a:gridCol>
                <a:gridCol w="1005052">
                  <a:extLst>
                    <a:ext uri="{9D8B030D-6E8A-4147-A177-3AD203B41FA5}">
                      <a16:colId xmlns:a16="http://schemas.microsoft.com/office/drawing/2014/main" val="1958894546"/>
                    </a:ext>
                  </a:extLst>
                </a:gridCol>
                <a:gridCol w="841035">
                  <a:extLst>
                    <a:ext uri="{9D8B030D-6E8A-4147-A177-3AD203B41FA5}">
                      <a16:colId xmlns:a16="http://schemas.microsoft.com/office/drawing/2014/main" val="4257400082"/>
                    </a:ext>
                  </a:extLst>
                </a:gridCol>
                <a:gridCol w="956167">
                  <a:extLst>
                    <a:ext uri="{9D8B030D-6E8A-4147-A177-3AD203B41FA5}">
                      <a16:colId xmlns:a16="http://schemas.microsoft.com/office/drawing/2014/main" val="4163691446"/>
                    </a:ext>
                  </a:extLst>
                </a:gridCol>
                <a:gridCol w="930325">
                  <a:extLst>
                    <a:ext uri="{9D8B030D-6E8A-4147-A177-3AD203B41FA5}">
                      <a16:colId xmlns:a16="http://schemas.microsoft.com/office/drawing/2014/main" val="3501655613"/>
                    </a:ext>
                  </a:extLst>
                </a:gridCol>
                <a:gridCol w="664864">
                  <a:extLst>
                    <a:ext uri="{9D8B030D-6E8A-4147-A177-3AD203B41FA5}">
                      <a16:colId xmlns:a16="http://schemas.microsoft.com/office/drawing/2014/main" val="2490915605"/>
                    </a:ext>
                  </a:extLst>
                </a:gridCol>
              </a:tblGrid>
              <a:tr h="320040">
                <a:tc rowSpan="2">
                  <a:txBody>
                    <a:bodyPr/>
                    <a:lstStyle/>
                    <a:p>
                      <a:endParaRPr lang="en-GB" sz="10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Healthy controls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 n = 20 )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UGI Surgical Patients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 n = 20 )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2752147"/>
                  </a:ext>
                </a:extLst>
              </a:tr>
              <a:tr h="3200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 Op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 2-5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 Op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Hospital Discharge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7783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CD4 T cells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52.15 ± 8.57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58.85 ± 15.08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60.64 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 15.18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58.18 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 15.31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3791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CD4 T cell count (10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0.59 ± 0.23</a:t>
                      </a:r>
                      <a:r>
                        <a:rPr kumimoji="0" lang="en-GB" sz="9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</a:t>
                      </a:r>
                      <a:endParaRPr lang="en-GB" sz="900" baseline="30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0.71 ± 0.35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0.36 ± 0.29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0.53 ± 0.30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0.008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1369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Naïve CD4 T cells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43.30 ± 14.77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36.23 ± 14.30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39.11 ± 15.82 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36.70 ± 15.05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976974"/>
                  </a:ext>
                </a:extLst>
              </a:tr>
              <a:tr h="24078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Naive CD4 T cells (10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0.27 ± 0.16 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0.25 ± 0.20 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0.15 ± 0.17 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0.20 ± 0.19 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453474"/>
                  </a:ext>
                </a:extLst>
              </a:tr>
              <a:tr h="22470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CM CD4 T 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cells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10.49 ± 12.57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19.84 ± 5.89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18.82 ± 11.98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18.33 ± 7.38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852745"/>
                  </a:ext>
                </a:extLst>
              </a:tr>
              <a:tr h="22470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CM CD4 T cells (10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0.05 ± 0.07</a:t>
                      </a:r>
                      <a:r>
                        <a:rPr kumimoji="0" lang="en-GB" sz="9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</a:t>
                      </a:r>
                      <a:endParaRPr lang="en-GB" sz="900" baseline="30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0.13 ± 0.06 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0.06 ± 0.04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0.09 ± 0.04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369727"/>
                  </a:ext>
                </a:extLst>
              </a:tr>
              <a:tr h="22470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 CD4 T cells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13.62 ± 7.61</a:t>
                      </a:r>
                      <a:r>
                        <a:rPr kumimoji="0" lang="en-GB" sz="9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a,b,c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41.76 ± 15.80 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38.18 ± 17.79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41.72 ± 17.53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&lt;0.0001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953282"/>
                  </a:ext>
                </a:extLst>
              </a:tr>
              <a:tr h="22470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 CD4 count (10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0.08 ± 0.05</a:t>
                      </a:r>
                      <a:r>
                        <a:rPr kumimoji="0" lang="en-GB" sz="9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a,c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0.27 ± 0.15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0.12 ± 0.11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0.19 ± 0.11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83074"/>
                  </a:ext>
                </a:extLst>
              </a:tr>
              <a:tr h="22470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EMRA CD4 T cells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31.60 ± 16.77</a:t>
                      </a:r>
                      <a:r>
                        <a:rPr kumimoji="0" lang="en-GB" sz="9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a,b,c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7.59 ± 3.55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8.92 ± 3.19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8.47 ± 4.44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&lt;0.0001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118424"/>
                  </a:ext>
                </a:extLst>
              </a:tr>
              <a:tr h="15671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EMRA CD4 T cell (10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0.18 ± 0.10</a:t>
                      </a:r>
                      <a:r>
                        <a:rPr kumimoji="0" lang="en-GB" sz="9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a,b.c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0.06 ± 0.05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0.04 ± 0.04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0.05 ± 0.05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&lt;0.0001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232648"/>
                  </a:ext>
                </a:extLst>
              </a:tr>
              <a:tr h="15671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memory CD4 T cell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52.99 ± 18.39</a:t>
                      </a:r>
                      <a:r>
                        <a:rPr kumimoji="0" lang="en-GB" sz="9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a,b,c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69.18 ± 17.02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65.91 ± 17.92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68.52 ± 17.21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139314"/>
                  </a:ext>
                </a:extLst>
              </a:tr>
              <a:tr h="15671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memory CD4 T cell(10</a:t>
                      </a:r>
                      <a:r>
                        <a:rPr lang="en-GB" sz="800" b="1" i="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8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0.31 ± 0.11</a:t>
                      </a:r>
                      <a:r>
                        <a:rPr kumimoji="0" lang="en-GB" sz="9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0.46 ± 0.22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0.22 ± 0.16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0.33 ± 0.15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847533"/>
                  </a:ext>
                </a:extLst>
              </a:tr>
              <a:tr h="15671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CD69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+ve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CD4 T cells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4.29 ± 3.28</a:t>
                      </a:r>
                      <a:r>
                        <a:rPr kumimoji="0" lang="en-GB" sz="9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b,c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5.56 ± 1.45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6.43 ± 2.01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7.18 ± 2.56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921348"/>
                  </a:ext>
                </a:extLst>
              </a:tr>
              <a:tr h="15671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CD28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-ve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CD4 T cells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3.85 ± 3.00</a:t>
                      </a:r>
                      <a:r>
                        <a:rPr kumimoji="0" lang="en-GB" sz="9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</a:t>
                      </a:r>
                      <a:endParaRPr lang="en-GB" sz="900" baseline="30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5.35 ± 4.15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6.44 ± 4.03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6.28 ± 3.72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769197"/>
                  </a:ext>
                </a:extLst>
              </a:tr>
              <a:tr h="15671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CD28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-ve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CD4 T cells (10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0.02 ± 0.02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0.03 ± 0.01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0.02 ± 0.01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0.03 ± 0.02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301901"/>
                  </a:ext>
                </a:extLst>
              </a:tr>
              <a:tr h="15671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CD57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+ve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CD4 T cells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4.81 ± 4.16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3.98 ± 2.41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4.75 ± 3.42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4.82 ± 3.26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042133"/>
                  </a:ext>
                </a:extLst>
              </a:tr>
              <a:tr h="15671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CD57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+ve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CD4 T cells (10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0.03 ± 0.03 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0.02 ± 0.01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0.01 ± 0.01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0.02 ± 0.01 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015353"/>
                  </a:ext>
                </a:extLst>
              </a:tr>
              <a:tr h="22545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CD28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-ve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CD57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+ve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CD4 (10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0.023 ± 0.019 </a:t>
                      </a:r>
                      <a:r>
                        <a:rPr kumimoji="0" lang="en-GB" sz="900" b="0" i="0" u="none" strike="noStrike" kern="1200" cap="none" spc="0" normalizeH="0" baseline="3000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a,b,c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0.007 ± 0.008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0.004 ± 0.004 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0.006 ± 0.005 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&lt;0.0001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463671"/>
                  </a:ext>
                </a:extLst>
              </a:tr>
              <a:tr h="22545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FoxP3 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GB" sz="800" b="1" baseline="30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CD4 T cells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2.21 ± 1.09</a:t>
                      </a:r>
                      <a:r>
                        <a:rPr kumimoji="0" lang="en-GB" sz="9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a,b,c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4.84 ± 1.46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6.35 ± 3.97 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5.91 ± 1.42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&lt;0.0001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661185"/>
                  </a:ext>
                </a:extLst>
              </a:tr>
              <a:tr h="23561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CD45RA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GB" sz="800" b="1" baseline="30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FoxP3</a:t>
                      </a:r>
                      <a:r>
                        <a:rPr lang="en-GB" sz="800" b="1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+ve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CD4 T cells (%)</a:t>
                      </a:r>
                      <a:endParaRPr kumimoji="0" lang="en-GB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41.45 ± 21.03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38.70 ± 20.84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36.72 ± 22.90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35.96 ± 21.63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215864"/>
                  </a:ext>
                </a:extLst>
              </a:tr>
              <a:tr h="30871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RORy</a:t>
                      </a:r>
                      <a:r>
                        <a:rPr kumimoji="0" lang="en-GB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CD4 T cells (%)</a:t>
                      </a:r>
                      <a:endParaRPr kumimoji="0" lang="en-GB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4.64 </a:t>
                      </a: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± 4.62</a:t>
                      </a:r>
                      <a:r>
                        <a:rPr kumimoji="0" lang="en-GB" sz="900" b="0" i="0" u="none" strike="noStrike" kern="1200" cap="none" spc="0" normalizeH="0" baseline="3000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a,b,c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34.93 ± 16.57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38.20 ± 18.56 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36.52 ± 18.11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&lt;0.0001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39390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624C8E4-9F8C-114E-95E6-89DCB72F7DFB}"/>
              </a:ext>
            </a:extLst>
          </p:cNvPr>
          <p:cNvSpPr txBox="1"/>
          <p:nvPr/>
        </p:nvSpPr>
        <p:spPr>
          <a:xfrm>
            <a:off x="258175" y="165017"/>
            <a:ext cx="6196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3: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CD4 T cells subset distribution in upper gastrointestinal (UGI) surgery patients (pre-operatively, day 2-5 post-operatively, hospital discharge) and healthy controls.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D1C85C-CBF1-784E-BC99-5E79D27A3BE4}"/>
              </a:ext>
            </a:extLst>
          </p:cNvPr>
          <p:cNvSpPr txBox="1"/>
          <p:nvPr/>
        </p:nvSpPr>
        <p:spPr>
          <a:xfrm>
            <a:off x="178210" y="6630095"/>
            <a:ext cx="610991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are presented as mean ± standard deviation. Overall group differences were assessed using a one‑way ANOVA with multiple comparisons, comparing the mean of each UGI surgical patient timepoint with the mean of the healthy control group. Statistically significant differences are denoted as </a:t>
            </a:r>
            <a:r>
              <a:rPr lang="en-GB" sz="1050" baseline="30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a,b,c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sz="105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5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healthy control vs UGI surgical patients at pre-operative timepoint; </a:t>
            </a:r>
            <a:r>
              <a:rPr lang="en-GB" sz="105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105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healthy control vs UGI surgical patients at day 2-5 post-operative timepoint; </a:t>
            </a:r>
            <a:r>
              <a:rPr lang="en-GB" sz="105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healthy control vs UGI surgical patients at hospital discharge timepoint. A p=value &lt;0.05 was considered statistically significant throughout. </a:t>
            </a:r>
          </a:p>
        </p:txBody>
      </p:sp>
    </p:spTree>
    <p:extLst>
      <p:ext uri="{BB962C8B-B14F-4D97-AF65-F5344CB8AC3E}">
        <p14:creationId xmlns:p14="http://schemas.microsoft.com/office/powerpoint/2010/main" val="2384348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9D9F707-39FB-C217-EB44-2EBF31E3AA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781925"/>
              </p:ext>
            </p:extLst>
          </p:nvPr>
        </p:nvGraphicFramePr>
        <p:xfrm>
          <a:off x="1396561" y="813267"/>
          <a:ext cx="4455311" cy="76864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8838">
                  <a:extLst>
                    <a:ext uri="{9D8B030D-6E8A-4147-A177-3AD203B41FA5}">
                      <a16:colId xmlns:a16="http://schemas.microsoft.com/office/drawing/2014/main" val="2056275609"/>
                    </a:ext>
                  </a:extLst>
                </a:gridCol>
                <a:gridCol w="1106791">
                  <a:extLst>
                    <a:ext uri="{9D8B030D-6E8A-4147-A177-3AD203B41FA5}">
                      <a16:colId xmlns:a16="http://schemas.microsoft.com/office/drawing/2014/main" val="210494512"/>
                    </a:ext>
                  </a:extLst>
                </a:gridCol>
                <a:gridCol w="1196143">
                  <a:extLst>
                    <a:ext uri="{9D8B030D-6E8A-4147-A177-3AD203B41FA5}">
                      <a16:colId xmlns:a16="http://schemas.microsoft.com/office/drawing/2014/main" val="3669376300"/>
                    </a:ext>
                  </a:extLst>
                </a:gridCol>
                <a:gridCol w="983539">
                  <a:extLst>
                    <a:ext uri="{9D8B030D-6E8A-4147-A177-3AD203B41FA5}">
                      <a16:colId xmlns:a16="http://schemas.microsoft.com/office/drawing/2014/main" val="2756801190"/>
                    </a:ext>
                  </a:extLst>
                </a:gridCol>
              </a:tblGrid>
              <a:tr h="390739">
                <a:tc>
                  <a:txBody>
                    <a:bodyPr/>
                    <a:lstStyle/>
                    <a:p>
                      <a:pPr algn="ctr"/>
                      <a:endParaRPr lang="en-GB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Healthy Controls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UGI Surgical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Pre-Operatively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7086982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AP1S1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294.04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474.04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960029469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AP2S1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806.89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1906.89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332381871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CIITA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361.57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514.06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247412011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ATP6V1E1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937.6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633.84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106008119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ATG2B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896.12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504.97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506848873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CFLAR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2314.57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1660.65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87489693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DAPK1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598.23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466.22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521327748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VAMP8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1899.16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1404.37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135998673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BAX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1524.36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1023.13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663719184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CASP3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632.76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488.32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217962378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CASP4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545.02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336.7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45309051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CASP8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2085.18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1488.02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558668894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ACTR1A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456.6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1657.26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030454157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ANAPC1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271.17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469.86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276718759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ANAPC10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206.3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277.24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76826072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GNLY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1766.9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2671.76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05304553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GZMA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3563.55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5582.41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608418316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GZMB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5018.36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7617.49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500283541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KIR2DL3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247.75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462.13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91106276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NCR1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115.09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242.89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21226114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LAG3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227.28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368.64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57014470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PTGER4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639.38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869.75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676385801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1703.25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977.18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266762502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2349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2002.32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673631552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CD19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187.51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117.8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58267938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CD244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117.37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245.01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829134831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CD86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210.1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927.75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11130215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FOXP3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47.48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60972678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ICOS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78.9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190.93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5193319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IL2RB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786.38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1515.58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68021556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AIM2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112.25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175.86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956867082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CXCL8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355.51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462.92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691318115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CXCL10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27.36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74.86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973548114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CXCR4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3188.15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4339.98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386736894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INPP5D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734.56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1242.72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78501207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ITGA4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890.13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1787.41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944263311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NCF4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534.66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1272.19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35810221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ABCA1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59.07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181.77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872065130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ACSL4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460.51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764.55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876561121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ADIPOR1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114.25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157.53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32529235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ALDOB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20.85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48.12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938299369"/>
                  </a:ext>
                </a:extLst>
              </a:tr>
              <a:tr h="1735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CETP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24.91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55.58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10139406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5C823EA-53A8-DD42-9F6E-3689722C019A}"/>
              </a:ext>
            </a:extLst>
          </p:cNvPr>
          <p:cNvSpPr txBox="1"/>
          <p:nvPr/>
        </p:nvSpPr>
        <p:spPr>
          <a:xfrm>
            <a:off x="330666" y="188150"/>
            <a:ext cx="6196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4a: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Genes differentially expressed in PBMCs of upper gastrointestinal (UGI) surgery patients pre-operatively and healthy controls (mean gene expression).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D9BA9E-A8D2-7348-B6EF-2669B839A5BC}"/>
              </a:ext>
            </a:extLst>
          </p:cNvPr>
          <p:cNvSpPr txBox="1"/>
          <p:nvPr/>
        </p:nvSpPr>
        <p:spPr>
          <a:xfrm>
            <a:off x="1307891" y="8604158"/>
            <a:ext cx="58792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presented as mean gene expression. p&lt;0.05 statistically significant.</a:t>
            </a:r>
          </a:p>
        </p:txBody>
      </p:sp>
    </p:spTree>
    <p:extLst>
      <p:ext uri="{BB962C8B-B14F-4D97-AF65-F5344CB8AC3E}">
        <p14:creationId xmlns:p14="http://schemas.microsoft.com/office/powerpoint/2010/main" val="1531802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53015-DFBD-2715-BC2C-DFB01FFF2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BBC1AC2-492B-90D3-D5D9-2EB3D8A1D3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256111"/>
              </p:ext>
            </p:extLst>
          </p:nvPr>
        </p:nvGraphicFramePr>
        <p:xfrm>
          <a:off x="1455828" y="720134"/>
          <a:ext cx="4455311" cy="79108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8838">
                  <a:extLst>
                    <a:ext uri="{9D8B030D-6E8A-4147-A177-3AD203B41FA5}">
                      <a16:colId xmlns:a16="http://schemas.microsoft.com/office/drawing/2014/main" val="2056275609"/>
                    </a:ext>
                  </a:extLst>
                </a:gridCol>
                <a:gridCol w="1106791">
                  <a:extLst>
                    <a:ext uri="{9D8B030D-6E8A-4147-A177-3AD203B41FA5}">
                      <a16:colId xmlns:a16="http://schemas.microsoft.com/office/drawing/2014/main" val="210494512"/>
                    </a:ext>
                  </a:extLst>
                </a:gridCol>
                <a:gridCol w="1130784">
                  <a:extLst>
                    <a:ext uri="{9D8B030D-6E8A-4147-A177-3AD203B41FA5}">
                      <a16:colId xmlns:a16="http://schemas.microsoft.com/office/drawing/2014/main" val="3669376300"/>
                    </a:ext>
                  </a:extLst>
                </a:gridCol>
                <a:gridCol w="1048898">
                  <a:extLst>
                    <a:ext uri="{9D8B030D-6E8A-4147-A177-3AD203B41FA5}">
                      <a16:colId xmlns:a16="http://schemas.microsoft.com/office/drawing/2014/main" val="2756801190"/>
                    </a:ext>
                  </a:extLst>
                </a:gridCol>
              </a:tblGrid>
              <a:tr h="390739">
                <a:tc>
                  <a:txBody>
                    <a:bodyPr/>
                    <a:lstStyle/>
                    <a:p>
                      <a:pPr algn="ctr"/>
                      <a:endParaRPr lang="en-GB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Healthy Controls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UGI Surgical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Pre-Operatively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7086982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CPT1A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718.81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938.43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688642237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FABP5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477.9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655.05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960029469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INSR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334.03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576.16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609367873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NCOR2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940.24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2044.57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385611584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PLTP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34.73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65.31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23427180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TBC1D4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457.7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664.39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0.07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695633079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LAMTOR2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567.5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1110.91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589948246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LAMTOR4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1567.2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3664.84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824310319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MTOR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364.55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469.03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42413456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CDKN1A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277.26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442.22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21302852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CDKN2C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59.25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133.04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048627909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CREBBP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1295.12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1983.03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828680380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CSNK1E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361.2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598.4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582225291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FGD2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789.23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2228.72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141582678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GNG2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1562.3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2314.88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777153283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LAMC1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34.67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111.88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538436825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LATS1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791.4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654.83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959251392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MAML1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797.34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852.88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27856619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UBA52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1045.6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2181.92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908555338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ADAM9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204.32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422.79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23757466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CCL2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33.74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67753596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CCL4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882.12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1709.09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936684943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IL1</a:t>
                      </a: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β</a:t>
                      </a:r>
                      <a:r>
                        <a:rPr lang="en-GB" sz="1000" dirty="0">
                          <a:effectLst/>
                        </a:rPr>
                        <a:t> 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69.45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148.61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678786510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22.18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61.71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968500474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MMP1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21.35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38.48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73798528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MMP 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26.72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68.38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315901895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PTGS2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62.19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193.15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953420846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S100A12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739.73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2286.33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232191941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SERPING1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80.08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169.64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28526657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TRAF6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232.7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449.71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332381871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TGFB1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3052.16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4770.62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247412011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TXN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1034.52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2261.96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106008119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VEGFA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67.78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122.92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506848873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AKT1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487.03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762.06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87489693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ATF6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3926.24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5809.2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521327748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JAK2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852.54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1277.45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135998673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MAP2K1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604.2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720.98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663719184"/>
                  </a:ext>
                </a:extLst>
              </a:tr>
              <a:tr h="19775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MAP3K1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1647.2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2501.18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21796237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AB6CE45-C4A2-F24F-82A0-D78F8001A7AD}"/>
              </a:ext>
            </a:extLst>
          </p:cNvPr>
          <p:cNvSpPr txBox="1"/>
          <p:nvPr/>
        </p:nvSpPr>
        <p:spPr>
          <a:xfrm>
            <a:off x="243202" y="154902"/>
            <a:ext cx="6196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4b: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Genes differentially expressed in PBMCs of upper gastrointestinal (UGI) surgery patients pre-operatively and healthy controls (mean gene expression).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B74F07-A574-0344-91AA-97B7767145EE}"/>
              </a:ext>
            </a:extLst>
          </p:cNvPr>
          <p:cNvSpPr txBox="1"/>
          <p:nvPr/>
        </p:nvSpPr>
        <p:spPr>
          <a:xfrm>
            <a:off x="1359511" y="8734517"/>
            <a:ext cx="58792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presented as mean gene expression. p&lt;0.05 statistically significant.</a:t>
            </a:r>
          </a:p>
        </p:txBody>
      </p:sp>
    </p:spTree>
    <p:extLst>
      <p:ext uri="{BB962C8B-B14F-4D97-AF65-F5344CB8AC3E}">
        <p14:creationId xmlns:p14="http://schemas.microsoft.com/office/powerpoint/2010/main" val="524192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CA651-AFFC-34C3-BB42-512BFA8E1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4486AF7-E11A-3DCD-65F2-EBB9C563D5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9328194"/>
              </p:ext>
            </p:extLst>
          </p:nvPr>
        </p:nvGraphicFramePr>
        <p:xfrm>
          <a:off x="1201344" y="903014"/>
          <a:ext cx="4455311" cy="38067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8838">
                  <a:extLst>
                    <a:ext uri="{9D8B030D-6E8A-4147-A177-3AD203B41FA5}">
                      <a16:colId xmlns:a16="http://schemas.microsoft.com/office/drawing/2014/main" val="2056275609"/>
                    </a:ext>
                  </a:extLst>
                </a:gridCol>
                <a:gridCol w="1106791">
                  <a:extLst>
                    <a:ext uri="{9D8B030D-6E8A-4147-A177-3AD203B41FA5}">
                      <a16:colId xmlns:a16="http://schemas.microsoft.com/office/drawing/2014/main" val="210494512"/>
                    </a:ext>
                  </a:extLst>
                </a:gridCol>
                <a:gridCol w="1130784">
                  <a:extLst>
                    <a:ext uri="{9D8B030D-6E8A-4147-A177-3AD203B41FA5}">
                      <a16:colId xmlns:a16="http://schemas.microsoft.com/office/drawing/2014/main" val="3669376300"/>
                    </a:ext>
                  </a:extLst>
                </a:gridCol>
                <a:gridCol w="1048898">
                  <a:extLst>
                    <a:ext uri="{9D8B030D-6E8A-4147-A177-3AD203B41FA5}">
                      <a16:colId xmlns:a16="http://schemas.microsoft.com/office/drawing/2014/main" val="2756801190"/>
                    </a:ext>
                  </a:extLst>
                </a:gridCol>
              </a:tblGrid>
              <a:tr h="406195">
                <a:tc>
                  <a:txBody>
                    <a:bodyPr/>
                    <a:lstStyle/>
                    <a:p>
                      <a:pPr algn="ctr"/>
                      <a:endParaRPr lang="en-GB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Healthy Controls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UGI Surgical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Pre-Operatively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7086982"/>
                  </a:ext>
                </a:extLst>
              </a:tr>
              <a:tr h="1789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NFKB1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108.9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252.26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57014470"/>
                  </a:ext>
                </a:extLst>
              </a:tr>
              <a:tr h="1789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NOTCH2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1642.19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2483.6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047551226"/>
                  </a:ext>
                </a:extLst>
              </a:tr>
              <a:tr h="1789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NLRP3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200.91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372.93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43166223"/>
                  </a:ext>
                </a:extLst>
              </a:tr>
              <a:tr h="1789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3918.99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6085.64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244225094"/>
                  </a:ext>
                </a:extLst>
              </a:tr>
              <a:tr h="1789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CKAP4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345.6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1445.41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134484695"/>
                  </a:ext>
                </a:extLst>
              </a:tr>
              <a:tr h="1789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CREB1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289.1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572.67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56550146"/>
                  </a:ext>
                </a:extLst>
              </a:tr>
              <a:tr h="1789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CTSB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1456.78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6495.25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926269482"/>
                  </a:ext>
                </a:extLst>
              </a:tr>
              <a:tr h="1789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CXCL2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133.15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557860791"/>
                  </a:ext>
                </a:extLst>
              </a:tr>
              <a:tr h="1789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CXCR6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61.43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676385801"/>
                  </a:ext>
                </a:extLst>
              </a:tr>
              <a:tr h="1789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CYFIP1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467.8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863.04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266762502"/>
                  </a:ext>
                </a:extLst>
              </a:tr>
              <a:tr h="1789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DOCK1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51.21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673631552"/>
                  </a:ext>
                </a:extLst>
              </a:tr>
              <a:tr h="1789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EOMES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76.4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163.64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58267938"/>
                  </a:ext>
                </a:extLst>
              </a:tr>
              <a:tr h="1789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FCRL2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56.78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237.99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829134831"/>
                  </a:ext>
                </a:extLst>
              </a:tr>
              <a:tr h="1789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FGF2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21.28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48.6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11130215"/>
                  </a:ext>
                </a:extLst>
              </a:tr>
              <a:tr h="1789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FGL2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345.6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1480.54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60972678"/>
                  </a:ext>
                </a:extLst>
              </a:tr>
              <a:tr h="1789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FURIN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245.2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679.47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5193319"/>
                  </a:ext>
                </a:extLst>
              </a:tr>
              <a:tr h="1789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GCNT1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68021556"/>
                  </a:ext>
                </a:extLst>
              </a:tr>
              <a:tr h="1789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ITGB3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234.1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2227.46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956867082"/>
                  </a:ext>
                </a:extLst>
              </a:tr>
              <a:tr h="178978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PSMB8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457.8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2974.91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69131811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5FEE7AD-A2BF-3846-9C0B-93DA5B28BE13}"/>
              </a:ext>
            </a:extLst>
          </p:cNvPr>
          <p:cNvSpPr txBox="1"/>
          <p:nvPr/>
        </p:nvSpPr>
        <p:spPr>
          <a:xfrm>
            <a:off x="330665" y="236357"/>
            <a:ext cx="6196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4c: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Genes differentially expressed in PBMCs of upper gastrointestinal (UGI) surgery patients pre-operatively and healthy controls (mean gene expression).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A3E33D-E9FB-854F-9FC3-7BB4CCC74DA9}"/>
              </a:ext>
            </a:extLst>
          </p:cNvPr>
          <p:cNvSpPr txBox="1"/>
          <p:nvPr/>
        </p:nvSpPr>
        <p:spPr>
          <a:xfrm>
            <a:off x="1123536" y="4787825"/>
            <a:ext cx="58792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presented as mean gene expression. p&lt;0.05 statistically significant.</a:t>
            </a:r>
          </a:p>
        </p:txBody>
      </p:sp>
    </p:spTree>
    <p:extLst>
      <p:ext uri="{BB962C8B-B14F-4D97-AF65-F5344CB8AC3E}">
        <p14:creationId xmlns:p14="http://schemas.microsoft.com/office/powerpoint/2010/main" val="1708628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40558-EAE3-1947-6F37-EC001A5E2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BD3DEBA-C656-AD7D-4DD2-C93995D8C4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7891143"/>
              </p:ext>
            </p:extLst>
          </p:nvPr>
        </p:nvGraphicFramePr>
        <p:xfrm>
          <a:off x="1272948" y="908888"/>
          <a:ext cx="4455311" cy="75221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8838">
                  <a:extLst>
                    <a:ext uri="{9D8B030D-6E8A-4147-A177-3AD203B41FA5}">
                      <a16:colId xmlns:a16="http://schemas.microsoft.com/office/drawing/2014/main" val="2056275609"/>
                    </a:ext>
                  </a:extLst>
                </a:gridCol>
                <a:gridCol w="1106791">
                  <a:extLst>
                    <a:ext uri="{9D8B030D-6E8A-4147-A177-3AD203B41FA5}">
                      <a16:colId xmlns:a16="http://schemas.microsoft.com/office/drawing/2014/main" val="210494512"/>
                    </a:ext>
                  </a:extLst>
                </a:gridCol>
                <a:gridCol w="1130784">
                  <a:extLst>
                    <a:ext uri="{9D8B030D-6E8A-4147-A177-3AD203B41FA5}">
                      <a16:colId xmlns:a16="http://schemas.microsoft.com/office/drawing/2014/main" val="3669376300"/>
                    </a:ext>
                  </a:extLst>
                </a:gridCol>
                <a:gridCol w="1048898">
                  <a:extLst>
                    <a:ext uri="{9D8B030D-6E8A-4147-A177-3AD203B41FA5}">
                      <a16:colId xmlns:a16="http://schemas.microsoft.com/office/drawing/2014/main" val="2756801190"/>
                    </a:ext>
                  </a:extLst>
                </a:gridCol>
              </a:tblGrid>
              <a:tr h="390739">
                <a:tc>
                  <a:txBody>
                    <a:bodyPr/>
                    <a:lstStyle/>
                    <a:p>
                      <a:pPr algn="ctr"/>
                      <a:endParaRPr lang="en-GB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Healthy Controls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UGI Surgical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 2-5 Post-Op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7086982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AP2S1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806.89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1224.66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960029469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ATP6V1E1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937.6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612.68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332381871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ATG101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456.72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222.93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247412011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ATG2B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896.12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296.7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106008119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CFLAR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2314.57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1427.63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506848873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CTSB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5467.12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3483.16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87489693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CTSD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5987.45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4124.95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521327748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DAPK1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598.23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482.1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135998673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VAMP8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1899.16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1276.36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663719184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CASP4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545.02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368.9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217962378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ACTR1A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456.6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1738.87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45309051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ANAPC1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271.17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453.86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558668894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GNLY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1766.9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2355.01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030454157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GZMA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3563.55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5190.97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276718759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GZMB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5018.36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7159.47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76826072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LAG3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227.28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426.47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91106276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PTGER4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639.38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873.11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21226114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1703.25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1088.92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57014470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2349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1594.65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676385801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CD19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187.51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112.2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266762502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CD244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117.37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239.61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673631552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CD86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210.1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425.54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58267938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FOXP3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54.08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829134831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ICOS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78.9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166.8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11130215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IL2RB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786.38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1432.9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60972678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CXCL8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355.51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552.8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5193319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CXCL10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27.36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49.21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68021556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CXCR4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3188.15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5654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956867082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INPP5D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734.56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1460.85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691318115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ITGA4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890.13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2306.71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973548114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NCF4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534.66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799.89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386736894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TLR4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782.1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1428.12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78501207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ABCA1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59.07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237.82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944263311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ACSL4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460.51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700.29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35810221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ADIPOR1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114.25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139.13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872065130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CETP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24.91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57.99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876561121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NCOR2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940.24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1716.94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451934512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TBC1D4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457.7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918.56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836010718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LAMTOR2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567.5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1023.75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68072527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LAMTOR4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1567.2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3453.69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56526557"/>
                  </a:ext>
                </a:extLst>
              </a:tr>
              <a:tr h="17380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MTOR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364.55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498.97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77150602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54B14C7-A680-744D-B0FF-06883FB15187}"/>
              </a:ext>
            </a:extLst>
          </p:cNvPr>
          <p:cNvSpPr txBox="1"/>
          <p:nvPr/>
        </p:nvSpPr>
        <p:spPr>
          <a:xfrm>
            <a:off x="235132" y="206732"/>
            <a:ext cx="6196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5a: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Genes differentially expressed in PBMCs of upper gastrointestinal (UGI) surgery patients at day 2-5 post-operatively and healthy controls (mean gene expression).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A22598-2C5F-6B4E-B41E-1044A2E8D973}"/>
              </a:ext>
            </a:extLst>
          </p:cNvPr>
          <p:cNvSpPr txBox="1"/>
          <p:nvPr/>
        </p:nvSpPr>
        <p:spPr>
          <a:xfrm>
            <a:off x="1182530" y="8544584"/>
            <a:ext cx="58792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presented as mean gene expression. p&lt;0.05 statistically significant.</a:t>
            </a:r>
          </a:p>
        </p:txBody>
      </p:sp>
    </p:spTree>
    <p:extLst>
      <p:ext uri="{BB962C8B-B14F-4D97-AF65-F5344CB8AC3E}">
        <p14:creationId xmlns:p14="http://schemas.microsoft.com/office/powerpoint/2010/main" val="29858008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24749-F7E5-162B-E650-4280A145D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5BBCBC5-2626-0405-54FA-9EA8405732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913739"/>
              </p:ext>
            </p:extLst>
          </p:nvPr>
        </p:nvGraphicFramePr>
        <p:xfrm>
          <a:off x="1455828" y="720134"/>
          <a:ext cx="4455311" cy="78345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8838">
                  <a:extLst>
                    <a:ext uri="{9D8B030D-6E8A-4147-A177-3AD203B41FA5}">
                      <a16:colId xmlns:a16="http://schemas.microsoft.com/office/drawing/2014/main" val="2056275609"/>
                    </a:ext>
                  </a:extLst>
                </a:gridCol>
                <a:gridCol w="1106791">
                  <a:extLst>
                    <a:ext uri="{9D8B030D-6E8A-4147-A177-3AD203B41FA5}">
                      <a16:colId xmlns:a16="http://schemas.microsoft.com/office/drawing/2014/main" val="210494512"/>
                    </a:ext>
                  </a:extLst>
                </a:gridCol>
                <a:gridCol w="1130784">
                  <a:extLst>
                    <a:ext uri="{9D8B030D-6E8A-4147-A177-3AD203B41FA5}">
                      <a16:colId xmlns:a16="http://schemas.microsoft.com/office/drawing/2014/main" val="3669376300"/>
                    </a:ext>
                  </a:extLst>
                </a:gridCol>
                <a:gridCol w="1048898">
                  <a:extLst>
                    <a:ext uri="{9D8B030D-6E8A-4147-A177-3AD203B41FA5}">
                      <a16:colId xmlns:a16="http://schemas.microsoft.com/office/drawing/2014/main" val="2756801190"/>
                    </a:ext>
                  </a:extLst>
                </a:gridCol>
              </a:tblGrid>
              <a:tr h="390739">
                <a:tc>
                  <a:txBody>
                    <a:bodyPr/>
                    <a:lstStyle/>
                    <a:p>
                      <a:pPr algn="ctr"/>
                      <a:endParaRPr lang="en-GB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Healthy Controls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UGI Surgical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 2-5 Post-Op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7086982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CDKN1A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277.26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421.41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960029469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CDKN2C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59.25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134.42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332381871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CREBBP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1295.12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1988.65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247412011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CSNK1E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361.2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531.79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106008119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FGD2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789.23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2005.06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506848873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GNG2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1562.3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3388.04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87489693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LATS1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791.4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631.83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521327748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UBA52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1045.6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1949.47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135998673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ADAM9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204.32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356.7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663719184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CCL2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36.38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217962378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CCL4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882.12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1268.24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45309051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IL1B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69.45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238.49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0.007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558668894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22.18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53.81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030454157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MMP1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21.35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36.27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276718759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MMP 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26.72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41.28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76826072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PTGS2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62.19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168.42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91106276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S100A12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739.73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1987.6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21226114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SERPING1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80.08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157.98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57014470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TRAF6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232.7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412.11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676385801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TGFB1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3052.16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5568.63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266762502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TXN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1034.52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2049.8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673631552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VEGFA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67.78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109.68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58267938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AKT1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487.03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743.94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829134831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ATF6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3926.24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6302.02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11130215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JAK2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852.54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1312.72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60972678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MAP2K1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604.2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978.19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5193319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MAP3K1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1647.2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3193.55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68021556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NFKB1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108.9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285.51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956867082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NOTCH2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1642.19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3204.16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691318115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NLRP3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200.91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392.47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973548114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3918.99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6601.83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386736894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CKAP4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345.6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854.71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78501207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CREB1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289.1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406.73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944263311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CTSB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1456.78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4957.75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35810221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CXCR6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127.85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876561121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CYFIP1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467.8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591.15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451934512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DOCK1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31.06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836010718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FCRL2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56.78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133.12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68072527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FGL2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345.6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756.51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56526557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FURIN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245.2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467.27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771506023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GCNT1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284.8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229125776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ITGB3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234.1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871.53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786201180"/>
                  </a:ext>
                </a:extLst>
              </a:tr>
              <a:tr h="1729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PSMB8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457.8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1947.97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61157447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2EEC3E0-DF4A-8949-B28A-863DEC26E95C}"/>
              </a:ext>
            </a:extLst>
          </p:cNvPr>
          <p:cNvSpPr txBox="1"/>
          <p:nvPr/>
        </p:nvSpPr>
        <p:spPr>
          <a:xfrm>
            <a:off x="178674" y="120126"/>
            <a:ext cx="6196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5b: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Genes differentially expressed in PBMCs of upper gastrointestinal (UGI) surgery patients at day 2-5 post-operatively and healthy controls (mean gene expression).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E66086-5703-F445-B6F4-80A550EC9698}"/>
              </a:ext>
            </a:extLst>
          </p:cNvPr>
          <p:cNvSpPr txBox="1"/>
          <p:nvPr/>
        </p:nvSpPr>
        <p:spPr>
          <a:xfrm>
            <a:off x="1381633" y="8656866"/>
            <a:ext cx="58792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presented as mean gene expression. p&lt;0.05 statistically significant.</a:t>
            </a:r>
          </a:p>
        </p:txBody>
      </p:sp>
    </p:spTree>
    <p:extLst>
      <p:ext uri="{BB962C8B-B14F-4D97-AF65-F5344CB8AC3E}">
        <p14:creationId xmlns:p14="http://schemas.microsoft.com/office/powerpoint/2010/main" val="3228328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684F6-FC47-C186-EA57-A90ED94E5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47CAF29-3604-B176-8D9B-3C166DD204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0961326"/>
              </p:ext>
            </p:extLst>
          </p:nvPr>
        </p:nvGraphicFramePr>
        <p:xfrm>
          <a:off x="1455828" y="720134"/>
          <a:ext cx="4455311" cy="77345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8838">
                  <a:extLst>
                    <a:ext uri="{9D8B030D-6E8A-4147-A177-3AD203B41FA5}">
                      <a16:colId xmlns:a16="http://schemas.microsoft.com/office/drawing/2014/main" val="2056275609"/>
                    </a:ext>
                  </a:extLst>
                </a:gridCol>
                <a:gridCol w="1106791">
                  <a:extLst>
                    <a:ext uri="{9D8B030D-6E8A-4147-A177-3AD203B41FA5}">
                      <a16:colId xmlns:a16="http://schemas.microsoft.com/office/drawing/2014/main" val="210494512"/>
                    </a:ext>
                  </a:extLst>
                </a:gridCol>
                <a:gridCol w="1193240">
                  <a:extLst>
                    <a:ext uri="{9D8B030D-6E8A-4147-A177-3AD203B41FA5}">
                      <a16:colId xmlns:a16="http://schemas.microsoft.com/office/drawing/2014/main" val="3669376300"/>
                    </a:ext>
                  </a:extLst>
                </a:gridCol>
                <a:gridCol w="986442">
                  <a:extLst>
                    <a:ext uri="{9D8B030D-6E8A-4147-A177-3AD203B41FA5}">
                      <a16:colId xmlns:a16="http://schemas.microsoft.com/office/drawing/2014/main" val="2756801190"/>
                    </a:ext>
                  </a:extLst>
                </a:gridCol>
              </a:tblGrid>
              <a:tr h="390739">
                <a:tc>
                  <a:txBody>
                    <a:bodyPr/>
                    <a:lstStyle/>
                    <a:p>
                      <a:pPr algn="ctr"/>
                      <a:endParaRPr lang="en-GB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Healthy Controls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UGI Surgical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Hospital Discharge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7086982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AP2S1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806.89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1363.41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960029469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ATG2B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896.12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465.27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332381871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CFLAR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2314.57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1789.3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247412011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DAPK1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598.23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369.09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0.009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106008119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ACTR1A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456.6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1161.33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506848873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GZMA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3563.55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5416.32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87489693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GZMB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5018.36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7239.44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521327748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LAG3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227.28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302.17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135998673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PTGER4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639.38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895.54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663719184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CD19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187.51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112.2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217962378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CD244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117.37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216.28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45309051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CXCL8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355.51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552.8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558668894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CXCL10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27.36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49.21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030454157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CXCR4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3188.15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5654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276718759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ABCA1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59.07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192.8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76826072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LAMTOR2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567.5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800.59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91106276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CDKN1A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277.26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467.02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21226114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CDKN2C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59.25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149.32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57014470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CREBBP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1295.12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1965.2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676385801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CSNK1E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361.2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554.3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266762502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FGD2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789.23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1319.22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673631552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GNG2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1562.3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2607.1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58267938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CCL2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829134831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CCL4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882.12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1345.6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11130215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IL1B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69.45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129.55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60972678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S100A12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739.73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1493.56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5193319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SERPING1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80.08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128.66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68021556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TRAF6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232.7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360.49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956867082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TGFB1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3052.16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4252.16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691318115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TXN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1034.52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1624.49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973548114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AKT1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487.03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723.19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386736894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ATF6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3926.24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5926.24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120944741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JAK2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852.54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1841.48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78501207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MAP2K1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604.2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904.81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944263311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MAP3K1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1647.2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1647.2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35810221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NFKB1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108.9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221.72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872065130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NOTCH2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1642.19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25423.3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876561121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NLRP3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200.91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376.1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32529235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3918.99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5897.02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938299369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CKAP4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345.6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908.36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101394067"/>
                  </a:ext>
                </a:extLst>
              </a:tr>
              <a:tr h="1789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CREB1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289.1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441.54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56182039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444EB0A-B624-F244-BC91-8FB5CEF2952F}"/>
              </a:ext>
            </a:extLst>
          </p:cNvPr>
          <p:cNvSpPr txBox="1"/>
          <p:nvPr/>
        </p:nvSpPr>
        <p:spPr>
          <a:xfrm>
            <a:off x="211331" y="138485"/>
            <a:ext cx="6196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6a: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Genes differentially expressed in PBMCs of upper gastrointestinal (UGI) surgery patients at hospital discharge and healthy controls (mean gene expression).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EB8681-0E47-F741-B542-073935CF0DA3}"/>
              </a:ext>
            </a:extLst>
          </p:cNvPr>
          <p:cNvSpPr txBox="1"/>
          <p:nvPr/>
        </p:nvSpPr>
        <p:spPr>
          <a:xfrm>
            <a:off x="1381633" y="8574620"/>
            <a:ext cx="58792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presented as mean gene expression. p&lt;0.05 statistically significant.</a:t>
            </a:r>
          </a:p>
        </p:txBody>
      </p:sp>
    </p:spTree>
    <p:extLst>
      <p:ext uri="{BB962C8B-B14F-4D97-AF65-F5344CB8AC3E}">
        <p14:creationId xmlns:p14="http://schemas.microsoft.com/office/powerpoint/2010/main" val="494391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4B57C-8E83-05C0-508B-764547B51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AFB5296-8A7B-2E1D-69AB-5017A194A4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1227167"/>
              </p:ext>
            </p:extLst>
          </p:nvPr>
        </p:nvGraphicFramePr>
        <p:xfrm>
          <a:off x="1323307" y="918917"/>
          <a:ext cx="4455311" cy="246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8838">
                  <a:extLst>
                    <a:ext uri="{9D8B030D-6E8A-4147-A177-3AD203B41FA5}">
                      <a16:colId xmlns:a16="http://schemas.microsoft.com/office/drawing/2014/main" val="2056275609"/>
                    </a:ext>
                  </a:extLst>
                </a:gridCol>
                <a:gridCol w="1106791">
                  <a:extLst>
                    <a:ext uri="{9D8B030D-6E8A-4147-A177-3AD203B41FA5}">
                      <a16:colId xmlns:a16="http://schemas.microsoft.com/office/drawing/2014/main" val="210494512"/>
                    </a:ext>
                  </a:extLst>
                </a:gridCol>
                <a:gridCol w="1130784">
                  <a:extLst>
                    <a:ext uri="{9D8B030D-6E8A-4147-A177-3AD203B41FA5}">
                      <a16:colId xmlns:a16="http://schemas.microsoft.com/office/drawing/2014/main" val="3669376300"/>
                    </a:ext>
                  </a:extLst>
                </a:gridCol>
                <a:gridCol w="1048898">
                  <a:extLst>
                    <a:ext uri="{9D8B030D-6E8A-4147-A177-3AD203B41FA5}">
                      <a16:colId xmlns:a16="http://schemas.microsoft.com/office/drawing/2014/main" val="2756801190"/>
                    </a:ext>
                  </a:extLst>
                </a:gridCol>
              </a:tblGrid>
              <a:tr h="390739">
                <a:tc>
                  <a:txBody>
                    <a:bodyPr/>
                    <a:lstStyle/>
                    <a:p>
                      <a:pPr algn="ctr"/>
                      <a:endParaRPr lang="en-GB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Healthy Controls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UGI Surgical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Hospital Discharge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7086982"/>
                  </a:ext>
                </a:extLst>
              </a:tr>
              <a:tr h="19114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CTSB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1456.78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3723.05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960029469"/>
                  </a:ext>
                </a:extLst>
              </a:tr>
              <a:tr h="19114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CXCL2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141.85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332381871"/>
                  </a:ext>
                </a:extLst>
              </a:tr>
              <a:tr h="19114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CXCR6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89.6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247412011"/>
                  </a:ext>
                </a:extLst>
              </a:tr>
              <a:tr h="19114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CYFIP1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467.8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556.46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106008119"/>
                  </a:ext>
                </a:extLst>
              </a:tr>
              <a:tr h="19114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DOCK1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35.25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506848873"/>
                  </a:ext>
                </a:extLst>
              </a:tr>
              <a:tr h="19114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FCRL2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56.78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124.18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87489693"/>
                  </a:ext>
                </a:extLst>
              </a:tr>
              <a:tr h="19114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FURIN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245.2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458.01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521327748"/>
                  </a:ext>
                </a:extLst>
              </a:tr>
              <a:tr h="19114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GCNT1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252.18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135998673"/>
                  </a:ext>
                </a:extLst>
              </a:tr>
              <a:tr h="19114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ITGB3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234.1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786.5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663719184"/>
                  </a:ext>
                </a:extLst>
              </a:tr>
              <a:tr h="19114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PSMB8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457.8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1789.4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21796237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EB9604C-4783-554B-BEB1-73D7CF008DF8}"/>
              </a:ext>
            </a:extLst>
          </p:cNvPr>
          <p:cNvSpPr txBox="1"/>
          <p:nvPr/>
        </p:nvSpPr>
        <p:spPr>
          <a:xfrm>
            <a:off x="330666" y="258469"/>
            <a:ext cx="6196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6b: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Genes differentially expressed in PBMCs of upper gastrointestinal (UGI) surgery patients at hospital discharge and healthy controls (mean gene expression).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C62304-53C1-2E40-97E1-291A9FA7C603}"/>
              </a:ext>
            </a:extLst>
          </p:cNvPr>
          <p:cNvSpPr txBox="1"/>
          <p:nvPr/>
        </p:nvSpPr>
        <p:spPr>
          <a:xfrm>
            <a:off x="1234149" y="3450822"/>
            <a:ext cx="58792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presented as mean gene expression. p&lt;0.05 statistically significant.</a:t>
            </a:r>
          </a:p>
        </p:txBody>
      </p:sp>
    </p:spTree>
    <p:extLst>
      <p:ext uri="{BB962C8B-B14F-4D97-AF65-F5344CB8AC3E}">
        <p14:creationId xmlns:p14="http://schemas.microsoft.com/office/powerpoint/2010/main" val="1845433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31196-15C8-3C0B-720E-64E4C76DB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A9998B5F-6DD1-F7D7-5E29-C6781E218D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865444"/>
              </p:ext>
            </p:extLst>
          </p:nvPr>
        </p:nvGraphicFramePr>
        <p:xfrm>
          <a:off x="295234" y="840711"/>
          <a:ext cx="6159609" cy="3474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51016">
                  <a:extLst>
                    <a:ext uri="{9D8B030D-6E8A-4147-A177-3AD203B41FA5}">
                      <a16:colId xmlns:a16="http://schemas.microsoft.com/office/drawing/2014/main" val="3627992642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1958894546"/>
                    </a:ext>
                  </a:extLst>
                </a:gridCol>
                <a:gridCol w="921358">
                  <a:extLst>
                    <a:ext uri="{9D8B030D-6E8A-4147-A177-3AD203B41FA5}">
                      <a16:colId xmlns:a16="http://schemas.microsoft.com/office/drawing/2014/main" val="4257400082"/>
                    </a:ext>
                  </a:extLst>
                </a:gridCol>
                <a:gridCol w="998573">
                  <a:extLst>
                    <a:ext uri="{9D8B030D-6E8A-4147-A177-3AD203B41FA5}">
                      <a16:colId xmlns:a16="http://schemas.microsoft.com/office/drawing/2014/main" val="4163691446"/>
                    </a:ext>
                  </a:extLst>
                </a:gridCol>
                <a:gridCol w="954555">
                  <a:extLst>
                    <a:ext uri="{9D8B030D-6E8A-4147-A177-3AD203B41FA5}">
                      <a16:colId xmlns:a16="http://schemas.microsoft.com/office/drawing/2014/main" val="3501655613"/>
                    </a:ext>
                  </a:extLst>
                </a:gridCol>
                <a:gridCol w="780007">
                  <a:extLst>
                    <a:ext uri="{9D8B030D-6E8A-4147-A177-3AD203B41FA5}">
                      <a16:colId xmlns:a16="http://schemas.microsoft.com/office/drawing/2014/main" val="2490915605"/>
                    </a:ext>
                  </a:extLst>
                </a:gridCol>
              </a:tblGrid>
              <a:tr h="320040">
                <a:tc rowSpan="2">
                  <a:txBody>
                    <a:bodyPr/>
                    <a:lstStyle/>
                    <a:p>
                      <a:endParaRPr lang="en-GB" sz="10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Healthy controls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 n = 20 )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UGI Surgical Patients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 n = 20 )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2752147"/>
                  </a:ext>
                </a:extLst>
              </a:tr>
              <a:tr h="3200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 Op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 2-5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 Op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Hospital Discharge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778359"/>
                  </a:ext>
                </a:extLst>
              </a:tr>
              <a:tr h="15671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IFN</a:t>
                      </a:r>
                      <a:r>
                        <a:rPr lang="el-GR" sz="8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</a:t>
                      </a:r>
                      <a:endParaRPr lang="en-GB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4.85 ± 2.31</a:t>
                      </a:r>
                      <a:r>
                        <a:rPr kumimoji="0" lang="en-GB" sz="9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</a:t>
                      </a:r>
                      <a:endParaRPr lang="en-GB" sz="900" baseline="30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3.87 ± 1.41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5.45 ± 2.27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3.94 ± 1.16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139314"/>
                  </a:ext>
                </a:extLst>
              </a:tr>
              <a:tr h="15671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IL1RA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710.9 ± 339</a:t>
                      </a:r>
                      <a:r>
                        <a:rPr kumimoji="0" lang="en-GB" sz="9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b,c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674.4 ± 308.5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1807 ± 829.8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1661 ± 1289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847533"/>
                  </a:ext>
                </a:extLst>
              </a:tr>
              <a:tr h="15671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3.73 ± 1.35</a:t>
                      </a:r>
                      <a:r>
                        <a:rPr kumimoji="0" lang="en-GB" sz="9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b,c</a:t>
                      </a:r>
                      <a:endParaRPr lang="en-GB" sz="900" baseline="30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4.68 ± 2.19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67.99 ± 41.95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18.36 ± 19.78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769197"/>
                  </a:ext>
                </a:extLst>
              </a:tr>
              <a:tr h="15671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TNF</a:t>
                      </a:r>
                      <a:r>
                        <a:rPr lang="el-GR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</a:t>
                      </a:r>
                      <a:endParaRPr lang="en-GB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17.20 ± 13.84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12.13 ± 7.79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14.13 ± 12.59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10.47 ± 5.58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301901"/>
                  </a:ext>
                </a:extLst>
              </a:tr>
              <a:tr h="15671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8.24 ± 4.01</a:t>
                      </a:r>
                      <a:r>
                        <a:rPr kumimoji="0" lang="en-GB" sz="9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b,c</a:t>
                      </a:r>
                      <a:endParaRPr lang="en-GB" sz="9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8.79 ± 3.39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29.35 ± 15.09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18.17 ± 7.28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&lt;0.0001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042133"/>
                  </a:ext>
                </a:extLst>
              </a:tr>
              <a:tr h="15671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IFNg</a:t>
                      </a:r>
                      <a:endParaRPr lang="en-GB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5.31 ± 4.52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4.26 ± 3.05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3.43 ± 2.33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3.92 ± 3.49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015353"/>
                  </a:ext>
                </a:extLst>
              </a:tr>
              <a:tr h="15671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13.35 ± 5.35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11.97 ± 4.04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13.14 ± 3.92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12.20 ± 3.95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126081"/>
                  </a:ext>
                </a:extLst>
              </a:tr>
              <a:tr h="15671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GM-CSF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9.04 ± 4.27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6.82 ± 2.77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8.08 ± 4.36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7.42 ± 4.00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140249"/>
                  </a:ext>
                </a:extLst>
              </a:tr>
              <a:tr h="15671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IFN</a:t>
                      </a:r>
                      <a:r>
                        <a:rPr lang="el-GR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endParaRPr lang="en-GB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5.87 ± 1.01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6.08 ± 1.07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6.21 ± 1.05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6.39 ± 1.40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259699"/>
                  </a:ext>
                </a:extLst>
              </a:tr>
              <a:tr h="15671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IL1</a:t>
                      </a:r>
                      <a:r>
                        <a:rPr lang="el-GR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endParaRPr lang="en-GB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10.93 ± 4.90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8.13 ± 2.96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9.68 ± 3.68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8.38 ± 2.74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798279"/>
                  </a:ext>
                </a:extLst>
              </a:tr>
              <a:tr h="15671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27.03 ± 31.12</a:t>
                      </a:r>
                      <a:r>
                        <a:rPr kumimoji="0" lang="en-GB" sz="900" b="0" i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a,b,c</a:t>
                      </a:r>
                      <a:endParaRPr lang="en-GB" sz="900" baseline="30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9.24 ± 4.44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10.86 ± 6.78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8.35 ± 3.25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695329"/>
                  </a:ext>
                </a:extLst>
              </a:tr>
              <a:tr h="15671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8.99 ± 2.96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7.95 ± 2.25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9.06 ± 4.20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7.99 ± 2.29</a:t>
                      </a:r>
                      <a:endParaRPr lang="en-GB" sz="9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95167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DB7ED9E-7EDF-2046-9CD6-FFE44ACAF5C5}"/>
              </a:ext>
            </a:extLst>
          </p:cNvPr>
          <p:cNvSpPr txBox="1"/>
          <p:nvPr/>
        </p:nvSpPr>
        <p:spPr>
          <a:xfrm>
            <a:off x="258175" y="163260"/>
            <a:ext cx="6196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7: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Serum cytokine levels in upper gastrointestinal (UGI) surgery patients (pre-operatively, day 2-5 post-operatively, hospital discharge) and healthy controls.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7FFC4B-D098-B945-81EC-379AA64F7985}"/>
              </a:ext>
            </a:extLst>
          </p:cNvPr>
          <p:cNvSpPr txBox="1"/>
          <p:nvPr/>
        </p:nvSpPr>
        <p:spPr>
          <a:xfrm>
            <a:off x="295233" y="4380966"/>
            <a:ext cx="6159609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are presented as mean ± standard deviation. Overall group differences were assessed using a one‑way ANOVA with multiple comparisons, comparing the mean of each UGI surgical patient timepoint with the mean of the healthy control group. Statistically significant differences are denoted as </a:t>
            </a:r>
            <a:r>
              <a:rPr lang="en-GB" sz="1050" baseline="30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a,b,c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GB" sz="105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105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healthy control vs UGI surgical patients at pre-operative timepoint; </a:t>
            </a:r>
            <a:r>
              <a:rPr lang="en-GB" sz="105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GB" sz="105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healthy control vs UGI surgical patients at day 2-5 post-operative timepoint; </a:t>
            </a:r>
            <a:r>
              <a:rPr lang="en-GB" sz="1050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healthy control vs UGI surgical patients at hospital discharge timepoint. A p=value &lt;0.05 was considered statistically significant throughout. </a:t>
            </a:r>
          </a:p>
        </p:txBody>
      </p:sp>
    </p:spTree>
    <p:extLst>
      <p:ext uri="{BB962C8B-B14F-4D97-AF65-F5344CB8AC3E}">
        <p14:creationId xmlns:p14="http://schemas.microsoft.com/office/powerpoint/2010/main" val="2501375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3C596-14C9-D3E5-9915-4518816D7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D994EB0-25C7-85A6-B612-722561C4CB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0972113"/>
              </p:ext>
            </p:extLst>
          </p:nvPr>
        </p:nvGraphicFramePr>
        <p:xfrm>
          <a:off x="247973" y="720135"/>
          <a:ext cx="6279360" cy="812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66665">
                  <a:extLst>
                    <a:ext uri="{9D8B030D-6E8A-4147-A177-3AD203B41FA5}">
                      <a16:colId xmlns:a16="http://schemas.microsoft.com/office/drawing/2014/main" val="2056275609"/>
                    </a:ext>
                  </a:extLst>
                </a:gridCol>
                <a:gridCol w="1237565">
                  <a:extLst>
                    <a:ext uri="{9D8B030D-6E8A-4147-A177-3AD203B41FA5}">
                      <a16:colId xmlns:a16="http://schemas.microsoft.com/office/drawing/2014/main" val="210494512"/>
                    </a:ext>
                  </a:extLst>
                </a:gridCol>
                <a:gridCol w="1237565">
                  <a:extLst>
                    <a:ext uri="{9D8B030D-6E8A-4147-A177-3AD203B41FA5}">
                      <a16:colId xmlns:a16="http://schemas.microsoft.com/office/drawing/2014/main" val="3669376300"/>
                    </a:ext>
                  </a:extLst>
                </a:gridCol>
                <a:gridCol w="1237565">
                  <a:extLst>
                    <a:ext uri="{9D8B030D-6E8A-4147-A177-3AD203B41FA5}">
                      <a16:colId xmlns:a16="http://schemas.microsoft.com/office/drawing/2014/main" val="2756801190"/>
                    </a:ext>
                  </a:extLst>
                </a:gridCol>
              </a:tblGrid>
              <a:tr h="388694">
                <a:tc>
                  <a:txBody>
                    <a:bodyPr/>
                    <a:lstStyle/>
                    <a:p>
                      <a:pPr algn="ctr"/>
                      <a:endParaRPr lang="en-GB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Healthy Controls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UGI Surgical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Pre-Operatively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7086982"/>
                  </a:ext>
                </a:extLst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4-Acetamidobutanoic acid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2366530.5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2929171.52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857267292"/>
                  </a:ext>
                </a:extLst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N4-Acetylcytidine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1719889.17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2409220.27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0.0019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627829915"/>
                  </a:ext>
                </a:extLst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N-</a:t>
                      </a:r>
                      <a:r>
                        <a:rPr lang="en-GB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Acetylputrescine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166190.48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218473.62 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22238153"/>
                  </a:ext>
                </a:extLst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3-Amino-1-hydroxy-5-methylhexanoic acid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304270.28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486938.06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724179059"/>
                  </a:ext>
                </a:extLst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Anhydrovitamin</a:t>
                      </a: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6871371.11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8189462.69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287504807"/>
                  </a:ext>
                </a:extLst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L‑Citrulline</a:t>
                      </a:r>
                      <a:endParaRPr lang="en-GB" sz="10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6394042.88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6857798.21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541357784"/>
                  </a:ext>
                </a:extLst>
              </a:tr>
              <a:tr h="245025"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Docosahexaenoyloxy-4-butanoate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276089.96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111559.32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0.0008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803596558"/>
                  </a:ext>
                </a:extLst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6-Dehydrotestosterone glucuronide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23122949.2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17087978.9</a:t>
                      </a:r>
                      <a:r>
                        <a:rPr kumimoji="0" lang="en-GB" sz="1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0.0245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297734697"/>
                  </a:ext>
                </a:extLst>
              </a:tr>
              <a:tr h="245025"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2‑Eicosapentaenoyl‑glycerol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130420.33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299433.72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0.0050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773976160"/>
                  </a:ext>
                </a:extLst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3-Hydroxyhexanoylcarnitine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1746443.1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2641903.53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0.0136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42285982"/>
                  </a:ext>
                </a:extLst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Hexadecanedioic acid L-carnitine ester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1044202.92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1836335.57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0.0007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628070516"/>
                  </a:ext>
                </a:extLst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Hydroxypropionylcarnitine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571863.93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663962.92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0.0017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222998170"/>
                  </a:ext>
                </a:extLst>
              </a:tr>
              <a:tr h="308339"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1-linoleoyl-sn-glycero-3-phosphoethanolamine</a:t>
                      </a:r>
                      <a:r>
                        <a:rPr lang="en-GB" sz="1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[ </a:t>
                      </a:r>
                      <a:r>
                        <a:rPr lang="en-GB" sz="1000" b="1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Lyso</a:t>
                      </a:r>
                      <a:r>
                        <a:rPr lang="en-GB" sz="1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-PE]</a:t>
                      </a:r>
                      <a:endParaRPr lang="en-GB" sz="10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37698604.2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48748597.3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847206814"/>
                  </a:ext>
                </a:extLst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2-Methylbutyroylcarnitine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34667382.9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17155622.5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605356741"/>
                  </a:ext>
                </a:extLst>
              </a:tr>
              <a:tr h="305224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4‑methoxyphenyl‑pent‑1‑en‑3‑yl hydrogen </a:t>
                      </a:r>
                      <a:r>
                        <a:rPr lang="en-GB" sz="10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sulfate</a:t>
                      </a:r>
                      <a:endParaRPr lang="en-GB" sz="10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77909.42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123157.82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960029469"/>
                  </a:ext>
                </a:extLst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5-methylhexanoic acid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304270.28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486938.06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332381871"/>
                  </a:ext>
                </a:extLst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9-Methyluric acid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1078467.08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1228523.04</a:t>
                      </a:r>
                      <a:r>
                        <a:rPr kumimoji="0" lang="en-GB" sz="1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0.00317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163151916"/>
                  </a:ext>
                </a:extLst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6-Hydroxy-3-oxo-8-tetradecenoic acid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12260125.73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6023549.53</a:t>
                      </a: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0.0045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247412011"/>
                  </a:ext>
                </a:extLst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4-phenyl </a:t>
                      </a:r>
                      <a:r>
                        <a:rPr lang="en-GB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hexopyranosiduronic</a:t>
                      </a: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acid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1335299.4 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902927.71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0.0047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294138194"/>
                  </a:ext>
                </a:extLst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LysoPE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18:2 (linoleoyl‑LPE)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37698604.2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48748597.3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0.0008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724733646"/>
                  </a:ext>
                </a:extLst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Leucyltryptophan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2038966.14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1592588.21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0.0100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52503876"/>
                  </a:ext>
                </a:extLst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L-Tyrosine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1523929.21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7017579.12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916115492"/>
                  </a:ext>
                </a:extLst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18-Oxocortisol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1298738.6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201911.08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106008119"/>
                  </a:ext>
                </a:extLst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1-Methylinosine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1231804.15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1700308.13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0.0235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521327748"/>
                  </a:ext>
                </a:extLst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11-Nitro-1-undecene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3910633.33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3562816.81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696875785"/>
                  </a:ext>
                </a:extLst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Prolylaspartic</a:t>
                      </a: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acid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441374.26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613213.09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0.0191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204934587"/>
                  </a:ext>
                </a:extLst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Pyridoxamine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5331086.12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18082682.1 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62886763"/>
                  </a:ext>
                </a:extLst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Tyramine-O-</a:t>
                      </a:r>
                      <a:r>
                        <a:rPr lang="en-GB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sulfate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93120.35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479569.19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0.0142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135998673"/>
                  </a:ext>
                </a:extLst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Tryptophan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2069752875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1228888650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0.0017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93578697"/>
                  </a:ext>
                </a:extLst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Ubiquinones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147859.33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225737.61</a:t>
                      </a: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60397726"/>
                  </a:ext>
                </a:extLst>
              </a:tr>
              <a:tr h="24502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Uric acid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672435918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669487289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0.0345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66371918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39770C2-3B47-4C4F-9D8E-1CBA5993FEC2}"/>
              </a:ext>
            </a:extLst>
          </p:cNvPr>
          <p:cNvSpPr txBox="1"/>
          <p:nvPr/>
        </p:nvSpPr>
        <p:spPr>
          <a:xfrm>
            <a:off x="330666" y="124122"/>
            <a:ext cx="6196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8: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Metabolites differentially expressed in serum of upper gastrointestinal (UGI) surgery patients pre-operatively and healthy controls (mean expression).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9E1F60-F687-E940-A68F-9E8AC2FF9751}"/>
              </a:ext>
            </a:extLst>
          </p:cNvPr>
          <p:cNvSpPr txBox="1"/>
          <p:nvPr/>
        </p:nvSpPr>
        <p:spPr>
          <a:xfrm>
            <a:off x="157517" y="8892920"/>
            <a:ext cx="58792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presented as mean expression. p&lt;0.05 statistically significant.</a:t>
            </a:r>
          </a:p>
        </p:txBody>
      </p:sp>
    </p:spTree>
    <p:extLst>
      <p:ext uri="{BB962C8B-B14F-4D97-AF65-F5344CB8AC3E}">
        <p14:creationId xmlns:p14="http://schemas.microsoft.com/office/powerpoint/2010/main" val="1027732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36B64-FC4D-FBB3-C1C6-1D6CD99EC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878976E-A06E-5B1B-5589-BD909F01D0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686505"/>
              </p:ext>
            </p:extLst>
          </p:nvPr>
        </p:nvGraphicFramePr>
        <p:xfrm>
          <a:off x="294469" y="720228"/>
          <a:ext cx="6038598" cy="8083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5445">
                  <a:extLst>
                    <a:ext uri="{9D8B030D-6E8A-4147-A177-3AD203B41FA5}">
                      <a16:colId xmlns:a16="http://schemas.microsoft.com/office/drawing/2014/main" val="2056275609"/>
                    </a:ext>
                  </a:extLst>
                </a:gridCol>
                <a:gridCol w="1267577">
                  <a:extLst>
                    <a:ext uri="{9D8B030D-6E8A-4147-A177-3AD203B41FA5}">
                      <a16:colId xmlns:a16="http://schemas.microsoft.com/office/drawing/2014/main" val="210494512"/>
                    </a:ext>
                  </a:extLst>
                </a:gridCol>
                <a:gridCol w="1439229">
                  <a:extLst>
                    <a:ext uri="{9D8B030D-6E8A-4147-A177-3AD203B41FA5}">
                      <a16:colId xmlns:a16="http://schemas.microsoft.com/office/drawing/2014/main" val="3669376300"/>
                    </a:ext>
                  </a:extLst>
                </a:gridCol>
                <a:gridCol w="1166347">
                  <a:extLst>
                    <a:ext uri="{9D8B030D-6E8A-4147-A177-3AD203B41FA5}">
                      <a16:colId xmlns:a16="http://schemas.microsoft.com/office/drawing/2014/main" val="2756801190"/>
                    </a:ext>
                  </a:extLst>
                </a:gridCol>
              </a:tblGrid>
              <a:tr h="378983">
                <a:tc>
                  <a:txBody>
                    <a:bodyPr/>
                    <a:lstStyle/>
                    <a:p>
                      <a:pPr algn="ctr"/>
                      <a:endParaRPr lang="en-GB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Healthy Controls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UGI Surgical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 2-5 Post-Op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7086982"/>
                  </a:ext>
                </a:extLst>
              </a:tr>
              <a:tr h="245883"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DL-</a:t>
                      </a:r>
                      <a:r>
                        <a:rPr lang="el-GR" sz="1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α-</a:t>
                      </a:r>
                      <a:r>
                        <a:rPr lang="en-GB" sz="10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Aminocaprylic</a:t>
                      </a:r>
                      <a:r>
                        <a:rPr lang="en-GB" sz="1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acid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15097600.5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5000901.02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348434598"/>
                  </a:ext>
                </a:extLst>
              </a:tr>
              <a:tr h="2458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4-Acetamidobutanoic acid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2366530.5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3481720.3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029679659"/>
                  </a:ext>
                </a:extLst>
              </a:tr>
              <a:tr h="245883"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cis-Aconitic acid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6366970.56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3518197.47</a:t>
                      </a:r>
                      <a:r>
                        <a:rPr kumimoji="0" lang="en-GB" sz="1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0.0009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598698458"/>
                  </a:ext>
                </a:extLst>
              </a:tr>
              <a:tr h="2458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N2-Acetylornithine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55295325.5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32314210.4 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0.0091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57139212"/>
                  </a:ext>
                </a:extLst>
              </a:tr>
              <a:tr h="2458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N-</a:t>
                      </a:r>
                      <a:r>
                        <a:rPr lang="en-GB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Acetylputrescine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166190.48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492123.74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0.0018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80043523"/>
                  </a:ext>
                </a:extLst>
              </a:tr>
              <a:tr h="2458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Anhydrovitamin</a:t>
                      </a: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6871371.11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1987573.33</a:t>
                      </a:r>
                      <a:r>
                        <a:rPr kumimoji="0" lang="en-GB" sz="1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056546250"/>
                  </a:ext>
                </a:extLst>
              </a:tr>
              <a:tr h="245883"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L‑Citrulline</a:t>
                      </a:r>
                      <a:endParaRPr lang="en-GB" sz="10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6394042.88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2222972.99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837776794"/>
                  </a:ext>
                </a:extLst>
              </a:tr>
              <a:tr h="245883"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Docosahexaenoyloxy-4-butanoate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276089.96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170087.69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0.0008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17033937"/>
                  </a:ext>
                </a:extLst>
              </a:tr>
              <a:tr h="2458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1,3-Dimethyluric acid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795203.37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75366.41 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0.0411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738362609"/>
                  </a:ext>
                </a:extLst>
              </a:tr>
              <a:tr h="2458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6-Dehydrotestosterone glucuronide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23122949.2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12586378.99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0.0087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041432692"/>
                  </a:ext>
                </a:extLst>
              </a:tr>
              <a:tr h="245883">
                <a:tc>
                  <a:txBody>
                    <a:bodyPr/>
                    <a:lstStyle/>
                    <a:p>
                      <a:pPr algn="ctr" fontAlgn="b"/>
                      <a:r>
                        <a:rPr lang="el-G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γ-</a:t>
                      </a: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Glutamyl-valine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738887.34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1301871.37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935861044"/>
                  </a:ext>
                </a:extLst>
              </a:tr>
              <a:tr h="2458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3-Hydroxyhexanoylcarnitine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1746443.1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4105476.77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410477597"/>
                  </a:ext>
                </a:extLst>
              </a:tr>
              <a:tr h="2458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Hexadecanedioic acid L-carnitine ester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1044202.92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7192312.82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052258411"/>
                  </a:ext>
                </a:extLst>
              </a:tr>
              <a:tr h="2458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Hydroxypropionylcarnitine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571863.93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2870894.5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0.0028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100037906"/>
                  </a:ext>
                </a:extLst>
              </a:tr>
              <a:tr h="2458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9-Methyluric acid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1078467.08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65987.19 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60050731"/>
                  </a:ext>
                </a:extLst>
              </a:tr>
              <a:tr h="245883"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2‑Eicosapentaenoyl‑glycerol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130420.33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618908.79</a:t>
                      </a:r>
                      <a:r>
                        <a:rPr kumimoji="0" lang="en-GB" sz="10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761730422"/>
                  </a:ext>
                </a:extLst>
              </a:tr>
              <a:tr h="29759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4‑methoxyphenyl‑pent‑1‑en‑3‑yl hydrogen </a:t>
                      </a:r>
                      <a:r>
                        <a:rPr lang="en-GB" sz="10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sulfate</a:t>
                      </a:r>
                      <a:endParaRPr lang="en-GB" sz="10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77909.42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567058.95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238137769"/>
                  </a:ext>
                </a:extLst>
              </a:tr>
              <a:tr h="245883"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5-methyl-4-Isoxalepropionic acid </a:t>
                      </a:r>
                      <a:endParaRPr lang="en-GB" sz="10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7784428.47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19429546.7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279815607"/>
                  </a:ext>
                </a:extLst>
              </a:tr>
              <a:tr h="2458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6-Hydroxy-3-oxo-8-tetradecenoic acid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12260125.73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65523.95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960029469"/>
                  </a:ext>
                </a:extLst>
              </a:tr>
              <a:tr h="2458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3b-Hydroxy-5-cholenoic acid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2612171.57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338359.32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0.0008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216817526"/>
                  </a:ext>
                </a:extLst>
              </a:tr>
              <a:tr h="245883"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5-Hydantoinpropionic acid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99199.32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610290.12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0.0357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776061460"/>
                  </a:ext>
                </a:extLst>
              </a:tr>
              <a:tr h="2458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4-phenyl </a:t>
                      </a:r>
                      <a:r>
                        <a:rPr lang="en-GB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hexopyranosiduronic</a:t>
                      </a: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acid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1335299.4 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558259.98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524044822"/>
                  </a:ext>
                </a:extLst>
              </a:tr>
              <a:tr h="2458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LysoPE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18:2 (linoleoyl‑LPE)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37698604.2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15789342.9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0.0064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620599240"/>
                  </a:ext>
                </a:extLst>
              </a:tr>
              <a:tr h="2458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Leucyltryptophan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2038966.14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1018548.19 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0.0062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861418813"/>
                  </a:ext>
                </a:extLst>
              </a:tr>
              <a:tr h="2458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L-Tyrosine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1523929.21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35878155.5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0.0046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827690676"/>
                  </a:ext>
                </a:extLst>
              </a:tr>
              <a:tr h="245883"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Homocysteine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3296123.15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1136057.61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0.0009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353323507"/>
                  </a:ext>
                </a:extLst>
              </a:tr>
              <a:tr h="2458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1-Methylinosine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1231804.15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2678263.5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0.0041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94644413"/>
                  </a:ext>
                </a:extLst>
              </a:tr>
              <a:tr h="2458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Methylimidazoleacetic</a:t>
                      </a: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acid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186174.54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766893.86 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620954232"/>
                  </a:ext>
                </a:extLst>
              </a:tr>
              <a:tr h="2458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11-Nitro-1-undecene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3910633.33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3562816.81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103497162"/>
                  </a:ext>
                </a:extLst>
              </a:tr>
              <a:tr h="24588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18-Oxocortisol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1298738.6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93954.03</a:t>
                      </a: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0.0341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58571106"/>
                  </a:ext>
                </a:extLst>
              </a:tr>
              <a:tr h="245883"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3-Oxoglutaric acid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9628636.15 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5816249.79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80230382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0B9B63A-D841-284D-9AE1-1DB6B282FC8B}"/>
              </a:ext>
            </a:extLst>
          </p:cNvPr>
          <p:cNvSpPr txBox="1"/>
          <p:nvPr/>
        </p:nvSpPr>
        <p:spPr>
          <a:xfrm>
            <a:off x="156411" y="126956"/>
            <a:ext cx="6196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9a: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Metabolites differentially expressed in serum of upper gastrointestinal (UGI) surgery patients at day 2-5 post-operatively and healthy controls (mean expression).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2C5C3F-C416-5F48-80B4-4E3F505BE7DC}"/>
              </a:ext>
            </a:extLst>
          </p:cNvPr>
          <p:cNvSpPr txBox="1"/>
          <p:nvPr/>
        </p:nvSpPr>
        <p:spPr>
          <a:xfrm>
            <a:off x="216510" y="8890084"/>
            <a:ext cx="58792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presented as mean expression. p&lt;0.05 statistically significant.</a:t>
            </a:r>
          </a:p>
        </p:txBody>
      </p:sp>
    </p:spTree>
    <p:extLst>
      <p:ext uri="{BB962C8B-B14F-4D97-AF65-F5344CB8AC3E}">
        <p14:creationId xmlns:p14="http://schemas.microsoft.com/office/powerpoint/2010/main" val="30421184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9F3A4-85EC-86A4-A29F-701D91EE5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65874F-7DE7-AB0D-0BF9-21694E51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1744660"/>
              </p:ext>
            </p:extLst>
          </p:nvPr>
        </p:nvGraphicFramePr>
        <p:xfrm>
          <a:off x="524933" y="954913"/>
          <a:ext cx="5808133" cy="2834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82800">
                  <a:extLst>
                    <a:ext uri="{9D8B030D-6E8A-4147-A177-3AD203B41FA5}">
                      <a16:colId xmlns:a16="http://schemas.microsoft.com/office/drawing/2014/main" val="2056275609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10494512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3669376300"/>
                    </a:ext>
                  </a:extLst>
                </a:gridCol>
                <a:gridCol w="1121833">
                  <a:extLst>
                    <a:ext uri="{9D8B030D-6E8A-4147-A177-3AD203B41FA5}">
                      <a16:colId xmlns:a16="http://schemas.microsoft.com/office/drawing/2014/main" val="2756801190"/>
                    </a:ext>
                  </a:extLst>
                </a:gridCol>
              </a:tblGrid>
              <a:tr h="390739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Healthy Controls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UGI Surgical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 2-5 Post-Op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7086982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L-Phenylalanine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2983964513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3837629684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0.0041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454836191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Prolylaspartic</a:t>
                      </a: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acid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441374.26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681257.51 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0.0047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806421641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Propionylcarnitine</a:t>
                      </a:r>
                      <a:endParaRPr lang="en-GB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76177829.7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50454085.2 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524044822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Succinyladenosine</a:t>
                      </a:r>
                      <a:endParaRPr lang="en-GB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2165536.36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2802482.82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0.0110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620599240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Trimethylamine N-oxide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46697824.2 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12747816.1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0.0342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861418813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Tyramine-O-</a:t>
                      </a:r>
                      <a:r>
                        <a:rPr lang="en-GB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sulfate</a:t>
                      </a:r>
                      <a:endParaRPr lang="en-GB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93120.35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148167.0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0.0360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827690676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Tryptophan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2069752875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1228888650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353323507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Ubiquinones</a:t>
                      </a:r>
                      <a:endParaRPr lang="en-GB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147859.33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267688.23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0.0374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94644413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Uric acid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672435918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545589956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0.0018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620954232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9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3α-</a:t>
                      </a:r>
                      <a:r>
                        <a:rPr lang="en-GB" sz="900" b="1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Hydroxyoreadone</a:t>
                      </a:r>
                      <a:endParaRPr lang="en-GB" sz="9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268276.59</a:t>
                      </a: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43752.27</a:t>
                      </a: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10349716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73D81C2-EBEA-CF4D-850E-929B0AF21932}"/>
              </a:ext>
            </a:extLst>
          </p:cNvPr>
          <p:cNvSpPr txBox="1"/>
          <p:nvPr/>
        </p:nvSpPr>
        <p:spPr>
          <a:xfrm>
            <a:off x="330665" y="252042"/>
            <a:ext cx="6196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9b: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Metabolites differentially expressed in serum of upper gastrointestinal (UGI) surgery patients at day 2-5 post-operatively and healthy controls (mean expression).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C1E7AB-03B1-D643-88DD-A040E60B522B}"/>
              </a:ext>
            </a:extLst>
          </p:cNvPr>
          <p:cNvSpPr txBox="1"/>
          <p:nvPr/>
        </p:nvSpPr>
        <p:spPr>
          <a:xfrm>
            <a:off x="453777" y="3903801"/>
            <a:ext cx="58792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presented as mean expression. p&lt;0.05 statistically significant.</a:t>
            </a:r>
          </a:p>
        </p:txBody>
      </p:sp>
    </p:spTree>
    <p:extLst>
      <p:ext uri="{BB962C8B-B14F-4D97-AF65-F5344CB8AC3E}">
        <p14:creationId xmlns:p14="http://schemas.microsoft.com/office/powerpoint/2010/main" val="8676251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46331-21B4-F7A1-EEE6-4DBDDD4CA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8FF4F02-D434-D6DB-1799-4191646909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912281"/>
              </p:ext>
            </p:extLst>
          </p:nvPr>
        </p:nvGraphicFramePr>
        <p:xfrm>
          <a:off x="325464" y="577218"/>
          <a:ext cx="6017719" cy="830869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49185">
                  <a:extLst>
                    <a:ext uri="{9D8B030D-6E8A-4147-A177-3AD203B41FA5}">
                      <a16:colId xmlns:a16="http://schemas.microsoft.com/office/drawing/2014/main" val="2056275609"/>
                    </a:ext>
                  </a:extLst>
                </a:gridCol>
                <a:gridCol w="1271968">
                  <a:extLst>
                    <a:ext uri="{9D8B030D-6E8A-4147-A177-3AD203B41FA5}">
                      <a16:colId xmlns:a16="http://schemas.microsoft.com/office/drawing/2014/main" val="210494512"/>
                    </a:ext>
                  </a:extLst>
                </a:gridCol>
                <a:gridCol w="1434252">
                  <a:extLst>
                    <a:ext uri="{9D8B030D-6E8A-4147-A177-3AD203B41FA5}">
                      <a16:colId xmlns:a16="http://schemas.microsoft.com/office/drawing/2014/main" val="3669376300"/>
                    </a:ext>
                  </a:extLst>
                </a:gridCol>
                <a:gridCol w="1162314">
                  <a:extLst>
                    <a:ext uri="{9D8B030D-6E8A-4147-A177-3AD203B41FA5}">
                      <a16:colId xmlns:a16="http://schemas.microsoft.com/office/drawing/2014/main" val="2756801190"/>
                    </a:ext>
                  </a:extLst>
                </a:gridCol>
              </a:tblGrid>
              <a:tr h="374775">
                <a:tc>
                  <a:txBody>
                    <a:bodyPr/>
                    <a:lstStyle/>
                    <a:p>
                      <a:pPr algn="ctr"/>
                      <a:endParaRPr lang="en-GB" sz="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Healthy Controls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UGI Surgical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Hospital Discharge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7086982"/>
                  </a:ext>
                </a:extLst>
              </a:tr>
              <a:tr h="230630"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DL-</a:t>
                      </a:r>
                      <a:r>
                        <a:rPr lang="el-GR" sz="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α-</a:t>
                      </a:r>
                      <a:r>
                        <a:rPr lang="en-GB" sz="8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Aminocaprylic</a:t>
                      </a:r>
                      <a:r>
                        <a:rPr lang="en-GB" sz="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acid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15097600.5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5684623.14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584462604"/>
                  </a:ext>
                </a:extLst>
              </a:tr>
              <a:tr h="2306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4-Acetamidobutanoic acid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2366530.5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3561880.55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716035316"/>
                  </a:ext>
                </a:extLst>
              </a:tr>
              <a:tr h="230630"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cis-Aconitic acid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6366970.56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2846513.59</a:t>
                      </a:r>
                      <a:r>
                        <a:rPr kumimoji="0" lang="en-GB" sz="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012479169"/>
                  </a:ext>
                </a:extLst>
              </a:tr>
              <a:tr h="2306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N-</a:t>
                      </a:r>
                      <a:r>
                        <a:rPr lang="en-GB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Acetylputrescine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166190.48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342949.97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0.0089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621941902"/>
                  </a:ext>
                </a:extLst>
              </a:tr>
              <a:tr h="2306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Anhydrovitamin</a:t>
                      </a: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6871371.11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4447828.92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126315062"/>
                  </a:ext>
                </a:extLst>
              </a:tr>
              <a:tr h="230630"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L‑Citrulline</a:t>
                      </a:r>
                      <a:endParaRPr lang="en-GB" sz="8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6394042.88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3317466.56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323176676"/>
                  </a:ext>
                </a:extLst>
              </a:tr>
              <a:tr h="2306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Dihomomethionine</a:t>
                      </a:r>
                      <a:endParaRPr lang="en-GB" sz="8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319022.24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144658.35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807921570"/>
                  </a:ext>
                </a:extLst>
              </a:tr>
              <a:tr h="2306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1,3-Dimethyluric acid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795203.37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128132.17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509005376"/>
                  </a:ext>
                </a:extLst>
              </a:tr>
              <a:tr h="2306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6-Dehydrotestosterone glucuronide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23122949.2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5682305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213999870"/>
                  </a:ext>
                </a:extLst>
              </a:tr>
              <a:tr h="2306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2‑Eicosapentaenoyl‑glycerol</a:t>
                      </a:r>
                      <a:endParaRPr lang="en-GB" sz="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130420.33</a:t>
                      </a:r>
                      <a:endParaRPr lang="en-GB" sz="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642982.62</a:t>
                      </a:r>
                      <a:endParaRPr lang="en-GB" sz="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0.0342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322847090"/>
                  </a:ext>
                </a:extLst>
              </a:tr>
              <a:tr h="2306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3-Hydroxyhexanoylcarnitine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1746443.1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2761731.88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0.0046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693965814"/>
                  </a:ext>
                </a:extLst>
              </a:tr>
              <a:tr h="2306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Hexadecanedioic acid L-carnitine ester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1044202.92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342949.97 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807566404"/>
                  </a:ext>
                </a:extLst>
              </a:tr>
              <a:tr h="2306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Hydroxypropionylcarnitine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571863.93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2935321.68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0.0028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57458375"/>
                  </a:ext>
                </a:extLst>
              </a:tr>
              <a:tr h="294294"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4‑methoxyphenyl‑pent‑1‑en‑3‑yl hydrogen </a:t>
                      </a:r>
                      <a:r>
                        <a:rPr lang="en-GB" sz="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sulfate</a:t>
                      </a:r>
                      <a:endParaRPr lang="en-GB" sz="8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77909.42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567058.95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0.0017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616092649"/>
                  </a:ext>
                </a:extLst>
              </a:tr>
              <a:tr h="230630"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5-methyl-4-Isoxalepropionic acid </a:t>
                      </a:r>
                      <a:endParaRPr lang="en-GB" sz="8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7784428.47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45259440.5</a:t>
                      </a:r>
                      <a:r>
                        <a:rPr kumimoji="0" lang="en-GB" sz="8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0.0005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501249658"/>
                  </a:ext>
                </a:extLst>
              </a:tr>
              <a:tr h="2306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6-Hydroxy-3-oxo-8-tetradecenoic acid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12260125.73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60299.72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960029469"/>
                  </a:ext>
                </a:extLst>
              </a:tr>
              <a:tr h="2306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4-phenyl </a:t>
                      </a:r>
                      <a:r>
                        <a:rPr lang="en-GB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hexopyranosiduronic</a:t>
                      </a: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acid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1335299.4 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663207.65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231967221"/>
                  </a:ext>
                </a:extLst>
              </a:tr>
              <a:tr h="230630"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5-Hydantoinpropionic acid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99199.32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1850567.32 </a:t>
                      </a:r>
                      <a:endParaRPr lang="en-GB" sz="800" noProof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113933718"/>
                  </a:ext>
                </a:extLst>
              </a:tr>
              <a:tr h="230630"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Homocysteine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3296123.15</a:t>
                      </a:r>
                      <a:endParaRPr lang="en-GB" sz="800" noProof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984284.12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654556811"/>
                  </a:ext>
                </a:extLst>
              </a:tr>
              <a:tr h="2306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1-Methylinosine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1231804.15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2922769.88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0.0121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971658747"/>
                  </a:ext>
                </a:extLst>
              </a:tr>
              <a:tr h="230630"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Methylimidazoleacetic</a:t>
                      </a:r>
                      <a:r>
                        <a:rPr lang="en-GB" sz="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acid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186174.54</a:t>
                      </a:r>
                      <a:endParaRPr lang="en-GB" sz="800" noProof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1377619.68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0.0077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91945098"/>
                  </a:ext>
                </a:extLst>
              </a:tr>
              <a:tr h="216216"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11-Nitro-1-undecene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3910633.33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3120481.88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0.0249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400011686"/>
                  </a:ext>
                </a:extLst>
              </a:tr>
              <a:tr h="216216"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18-Oxocortisol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1298738.6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263670.76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0.0326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250536872"/>
                  </a:ext>
                </a:extLst>
              </a:tr>
              <a:tr h="216216"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3-Oxoglutaric acid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9628636.15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5291603.09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360387473"/>
                  </a:ext>
                </a:extLst>
              </a:tr>
              <a:tr h="216216"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Pyrraline</a:t>
                      </a:r>
                      <a:endParaRPr lang="en-GB" sz="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1397383.28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613522.72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0.0243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613380138"/>
                  </a:ext>
                </a:extLst>
              </a:tr>
              <a:tr h="216216"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LysoPE</a:t>
                      </a:r>
                      <a:r>
                        <a:rPr lang="en-GB" sz="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18:2 (linoleoyl‑LPE)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37698604.2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28077069.3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0.0049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343483181"/>
                  </a:ext>
                </a:extLst>
              </a:tr>
              <a:tr h="216216"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Leucyltryptophan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2038966.14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1154000.69 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0.0056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887755524"/>
                  </a:ext>
                </a:extLst>
              </a:tr>
              <a:tr h="216216"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L-Phenylalanine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2983964513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3918145322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0.0038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668324272"/>
                  </a:ext>
                </a:extLst>
              </a:tr>
              <a:tr h="216216"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Prolylaspartic</a:t>
                      </a:r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acid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441374.26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706383.07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849912596"/>
                  </a:ext>
                </a:extLst>
              </a:tr>
              <a:tr h="216216"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Propionylcarnitine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76177829.7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60226672.3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0.0039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083263586"/>
                  </a:ext>
                </a:extLst>
              </a:tr>
              <a:tr h="216216"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L-Tyrosine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1523929.21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25845839.7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853114263"/>
                  </a:ext>
                </a:extLst>
              </a:tr>
              <a:tr h="216216"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Tyramine-O-</a:t>
                      </a:r>
                      <a:r>
                        <a:rPr lang="en-GB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sulfate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93120.35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2678449.43 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0.0106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951186105"/>
                  </a:ext>
                </a:extLst>
              </a:tr>
              <a:tr h="216216"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Ubiquinones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147859.33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432860.31 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0.0374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349945781"/>
                  </a:ext>
                </a:extLst>
              </a:tr>
              <a:tr h="216216">
                <a:tc>
                  <a:txBody>
                    <a:bodyPr/>
                    <a:lstStyle/>
                    <a:p>
                      <a:pPr algn="ctr" fontAlgn="b"/>
                      <a:r>
                        <a:rPr lang="en-GB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Uric acid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672435918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498082258 </a:t>
                      </a:r>
                      <a:endParaRPr kumimoji="0" lang="en-GB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0.0059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155431322"/>
                  </a:ext>
                </a:extLst>
              </a:tr>
              <a:tr h="216216"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3-Ureidopropionic acid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373995.84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761852.73</a:t>
                      </a:r>
                      <a:endParaRPr lang="en-GB" sz="8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0.0001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81595426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7871958-86A9-D44C-9BE7-CADDEC9B2817}"/>
              </a:ext>
            </a:extLst>
          </p:cNvPr>
          <p:cNvSpPr txBox="1"/>
          <p:nvPr/>
        </p:nvSpPr>
        <p:spPr>
          <a:xfrm>
            <a:off x="146515" y="53560"/>
            <a:ext cx="6196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10: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Metabolites differentially expressed in serum of upper gastrointestinal (UGI) surgery patients at hospital discharge and healthy controls (mean expression).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FD39F2-C41E-FC40-99D6-BEEF30CB8573}"/>
              </a:ext>
            </a:extLst>
          </p:cNvPr>
          <p:cNvSpPr txBox="1"/>
          <p:nvPr/>
        </p:nvSpPr>
        <p:spPr>
          <a:xfrm>
            <a:off x="231258" y="8890092"/>
            <a:ext cx="58792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presented as mean expression. p&lt;0.05 statistically significant.</a:t>
            </a:r>
          </a:p>
        </p:txBody>
      </p:sp>
    </p:spTree>
    <p:extLst>
      <p:ext uri="{BB962C8B-B14F-4D97-AF65-F5344CB8AC3E}">
        <p14:creationId xmlns:p14="http://schemas.microsoft.com/office/powerpoint/2010/main" val="12830092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2E5AF2-2FCA-3A43-9B0D-4B20109A4317}"/>
              </a:ext>
            </a:extLst>
          </p:cNvPr>
          <p:cNvSpPr txBox="1"/>
          <p:nvPr/>
        </p:nvSpPr>
        <p:spPr>
          <a:xfrm>
            <a:off x="371060" y="275095"/>
            <a:ext cx="6486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11: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 of CD8 T cells subset distribution in upper gastrointestinal (UGI) surgery patients pre-operatively; with and without subsequent pneumonia.</a:t>
            </a:r>
          </a:p>
          <a:p>
            <a:endParaRPr lang="en-GB" sz="1600" i="1" dirty="0">
              <a:highlight>
                <a:srgbClr val="FFFF00"/>
              </a:highlight>
            </a:endParaRPr>
          </a:p>
        </p:txBody>
      </p:sp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BD12272D-BFFE-5240-BA4D-984C266E2D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882516"/>
              </p:ext>
            </p:extLst>
          </p:nvPr>
        </p:nvGraphicFramePr>
        <p:xfrm>
          <a:off x="373465" y="1105989"/>
          <a:ext cx="5879289" cy="51537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17672">
                  <a:extLst>
                    <a:ext uri="{9D8B030D-6E8A-4147-A177-3AD203B41FA5}">
                      <a16:colId xmlns:a16="http://schemas.microsoft.com/office/drawing/2014/main" val="3627992642"/>
                    </a:ext>
                  </a:extLst>
                </a:gridCol>
                <a:gridCol w="1295348">
                  <a:extLst>
                    <a:ext uri="{9D8B030D-6E8A-4147-A177-3AD203B41FA5}">
                      <a16:colId xmlns:a16="http://schemas.microsoft.com/office/drawing/2014/main" val="4257400082"/>
                    </a:ext>
                  </a:extLst>
                </a:gridCol>
                <a:gridCol w="1366816">
                  <a:extLst>
                    <a:ext uri="{9D8B030D-6E8A-4147-A177-3AD203B41FA5}">
                      <a16:colId xmlns:a16="http://schemas.microsoft.com/office/drawing/2014/main" val="4163691446"/>
                    </a:ext>
                  </a:extLst>
                </a:gridCol>
                <a:gridCol w="1099453">
                  <a:extLst>
                    <a:ext uri="{9D8B030D-6E8A-4147-A177-3AD203B41FA5}">
                      <a16:colId xmlns:a16="http://schemas.microsoft.com/office/drawing/2014/main" val="2490915605"/>
                    </a:ext>
                  </a:extLst>
                </a:gridCol>
              </a:tblGrid>
              <a:tr h="391370">
                <a:tc rowSpan="2">
                  <a:txBody>
                    <a:bodyPr/>
                    <a:lstStyle/>
                    <a:p>
                      <a:endParaRPr lang="en-GB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UGI Surgical Patients Pre-Operative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 n = 20 )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2752147"/>
                  </a:ext>
                </a:extLst>
              </a:tr>
              <a:tr h="36647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Pneumonia (n=13)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Pneumonia (n=7)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379196"/>
                  </a:ext>
                </a:extLst>
              </a:tr>
              <a:tr h="22904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CD8 T cells (%) </a:t>
                      </a:r>
                      <a:endParaRPr lang="en-GB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39.80 ± 10.91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44.57 ± 23.29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337915"/>
                  </a:ext>
                </a:extLst>
              </a:tr>
              <a:tr h="22904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CD8 T cell count (10</a:t>
                      </a:r>
                      <a:r>
                        <a:rPr lang="en-GB" sz="10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0.54 ± 0.34 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0.48 ± 0.43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136906"/>
                  </a:ext>
                </a:extLst>
              </a:tr>
              <a:tr h="22904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Naïve CD8 T cells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20.81 ± 5.90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21.64 ± 4.66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976974"/>
                  </a:ext>
                </a:extLst>
              </a:tr>
              <a:tr h="2412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Naive CD8 T cells (10</a:t>
                      </a:r>
                      <a:r>
                        <a:rPr lang="en-GB" sz="10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0.10 ± 0.07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0.09 ± 0.11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453474"/>
                  </a:ext>
                </a:extLst>
              </a:tr>
              <a:tr h="22904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CM CD8 T cells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16.48 ± 7.89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12.42 ± 4.15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852745"/>
                  </a:ext>
                </a:extLst>
              </a:tr>
              <a:tr h="22904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CM CD8 T cells (10</a:t>
                      </a:r>
                      <a:r>
                        <a:rPr lang="en-GB" sz="10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0.09 ± 0.10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0.06 ± 0.05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369727"/>
                  </a:ext>
                </a:extLst>
              </a:tr>
              <a:tr h="22904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 CD8 T cells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34.30 ± 19.53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35.32 ± 12.86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953282"/>
                  </a:ext>
                </a:extLst>
              </a:tr>
              <a:tr h="22904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 CD8  T cells (10</a:t>
                      </a:r>
                      <a:r>
                        <a:rPr lang="en-GB" sz="10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0.18 ± 0.19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0.15 ± 0.11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&gt;0.999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83074"/>
                  </a:ext>
                </a:extLst>
              </a:tr>
              <a:tr h="22904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EMRA CD8 T cells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30.28 ± 20.48 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33.47 ± 6.19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118424"/>
                  </a:ext>
                </a:extLst>
              </a:tr>
              <a:tr h="22904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EMRA CD8 T cell (10</a:t>
                      </a:r>
                      <a:r>
                        <a:rPr lang="en-GB" sz="10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0.15 ± 0.14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0.17 ± 0.19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&gt;0.999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232648"/>
                  </a:ext>
                </a:extLst>
              </a:tr>
              <a:tr h="22904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memory CD8 T cell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81.06 ± 7.03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83.07 ± 9.23 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139314"/>
                  </a:ext>
                </a:extLst>
              </a:tr>
              <a:tr h="22904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Memory CD8 T cell (10</a:t>
                      </a:r>
                      <a:r>
                        <a:rPr lang="en-GB" sz="10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0.44 ± 0.29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0.37 ± 0.29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847533"/>
                  </a:ext>
                </a:extLst>
              </a:tr>
              <a:tr h="22904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CD69</a:t>
                      </a:r>
                      <a:r>
                        <a:rPr lang="en-GB" sz="10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+ve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CD8 T cells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10.13 ± 4.91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12.58 ± 4.12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613220"/>
                  </a:ext>
                </a:extLst>
              </a:tr>
              <a:tr h="22904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CD28</a:t>
                      </a:r>
                      <a:r>
                        <a:rPr lang="en-GB" sz="10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-ve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CD8 T cells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53.69 ± 19.04 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43.48 ± 19.54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769197"/>
                  </a:ext>
                </a:extLst>
              </a:tr>
              <a:tr h="22904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CD28</a:t>
                      </a:r>
                      <a:r>
                        <a:rPr lang="en-GB" sz="10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-ve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CD8 T cells (10</a:t>
                      </a:r>
                      <a:r>
                        <a:rPr lang="en-GB" sz="10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0.29 ± 0.25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0.15 ± 0.16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301901"/>
                  </a:ext>
                </a:extLst>
              </a:tr>
              <a:tr h="22904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CD57</a:t>
                      </a:r>
                      <a:r>
                        <a:rPr lang="en-GB" sz="10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+ve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CD8 T cells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34.80 ± 17.12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34.20 ± 15.92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&gt;0.999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042133"/>
                  </a:ext>
                </a:extLst>
              </a:tr>
              <a:tr h="22904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CD57</a:t>
                      </a:r>
                      <a:r>
                        <a:rPr lang="en-GB" sz="10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+ve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CD8 T cells (10</a:t>
                      </a:r>
                      <a:r>
                        <a:rPr lang="en-GB" sz="10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0.17 ± 0.14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0.12 ± 0.12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015353"/>
                  </a:ext>
                </a:extLst>
              </a:tr>
              <a:tr h="24572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CD28</a:t>
                      </a:r>
                      <a:r>
                        <a:rPr lang="en-GB" sz="10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-ve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CD57</a:t>
                      </a:r>
                      <a:r>
                        <a:rPr lang="en-GB" sz="10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+ve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CD8 (10</a:t>
                      </a:r>
                      <a:r>
                        <a:rPr lang="en-GB" sz="10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0.11 ± 0.11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0.08 ± 0.09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29495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1A5C9BC-19A9-9F46-93E1-1B64070A3540}"/>
              </a:ext>
            </a:extLst>
          </p:cNvPr>
          <p:cNvSpPr txBox="1"/>
          <p:nvPr/>
        </p:nvSpPr>
        <p:spPr>
          <a:xfrm>
            <a:off x="275505" y="6373088"/>
            <a:ext cx="58792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presented as mean </a:t>
            </a:r>
            <a:r>
              <a:rPr lang="en-GB" sz="10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± standard deviation.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p&lt;0.05 statistically significant.</a:t>
            </a:r>
          </a:p>
        </p:txBody>
      </p:sp>
    </p:spTree>
    <p:extLst>
      <p:ext uri="{BB962C8B-B14F-4D97-AF65-F5344CB8AC3E}">
        <p14:creationId xmlns:p14="http://schemas.microsoft.com/office/powerpoint/2010/main" val="18536015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1F24F37F-335B-CD4F-A12E-0766809FC1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7740903"/>
              </p:ext>
            </p:extLst>
          </p:nvPr>
        </p:nvGraphicFramePr>
        <p:xfrm>
          <a:off x="371060" y="1160476"/>
          <a:ext cx="5968307" cy="61462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54900">
                  <a:extLst>
                    <a:ext uri="{9D8B030D-6E8A-4147-A177-3AD203B41FA5}">
                      <a16:colId xmlns:a16="http://schemas.microsoft.com/office/drawing/2014/main" val="3627992642"/>
                    </a:ext>
                  </a:extLst>
                </a:gridCol>
                <a:gridCol w="1324927">
                  <a:extLst>
                    <a:ext uri="{9D8B030D-6E8A-4147-A177-3AD203B41FA5}">
                      <a16:colId xmlns:a16="http://schemas.microsoft.com/office/drawing/2014/main" val="4257400082"/>
                    </a:ext>
                  </a:extLst>
                </a:gridCol>
                <a:gridCol w="1324927">
                  <a:extLst>
                    <a:ext uri="{9D8B030D-6E8A-4147-A177-3AD203B41FA5}">
                      <a16:colId xmlns:a16="http://schemas.microsoft.com/office/drawing/2014/main" val="4163691446"/>
                    </a:ext>
                  </a:extLst>
                </a:gridCol>
                <a:gridCol w="1063553">
                  <a:extLst>
                    <a:ext uri="{9D8B030D-6E8A-4147-A177-3AD203B41FA5}">
                      <a16:colId xmlns:a16="http://schemas.microsoft.com/office/drawing/2014/main" val="2490915605"/>
                    </a:ext>
                  </a:extLst>
                </a:gridCol>
              </a:tblGrid>
              <a:tr h="366704">
                <a:tc rowSpan="2">
                  <a:txBody>
                    <a:bodyPr/>
                    <a:lstStyle/>
                    <a:p>
                      <a:endParaRPr lang="en-GB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UGI Surgical Patients Pre-Operative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 n = 20 )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2752147"/>
                  </a:ext>
                </a:extLst>
              </a:tr>
              <a:tr h="36670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Pneumonia (n=13)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Pneumonia (n=7)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778359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CD4 T cells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59.85 ± 11.02 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56.99 ± 21.70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379196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CD4 T cell count (10</a:t>
                      </a:r>
                      <a:r>
                        <a:rPr lang="en-GB" sz="10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0.77 ± 0.36 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0.59 ± 0.34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136906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Naïve CD4 T cells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33.63 ± 13.92  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40.55 ± 15.14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976974"/>
                  </a:ext>
                </a:extLst>
              </a:tr>
              <a:tr h="24140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Naive CD4 T cells (10</a:t>
                      </a:r>
                      <a:r>
                        <a:rPr lang="en-GB" sz="10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0.26 ± 0.22 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0.24 ± 0.19 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453474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CM CD 4T cells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20.43 ± 4.79 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18.73 ± 7.85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852745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CM CD 4T cells (10</a:t>
                      </a:r>
                      <a:r>
                        <a:rPr lang="en-GB" sz="10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0.15 ± 0.05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0.09 ± 0.05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369727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 CD4 T cells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43.78 ± 16.67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38.00 ± 14.49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953282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 CD4 count (10</a:t>
                      </a:r>
                      <a:r>
                        <a:rPr lang="en-GB" sz="10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0.31 ± 0.14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0.20 ± 0.15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83074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EMRA CD4 T cells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7.84 ± 3.52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7.12 ± 3.83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118424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EMRA CD4 T cell (10</a:t>
                      </a:r>
                      <a:r>
                        <a:rPr lang="en-GB" sz="10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0.07 ± 0.05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0.05 ± 0.05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232648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memory CD4 T cell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72.05 ± 16.43 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63.85 ± 18.08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139314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memory C4 T cell(10</a:t>
                      </a:r>
                      <a:r>
                        <a:rPr lang="en-GB" sz="1000" b="1" i="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1000" b="1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0.52 ± 0.19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0.35 ± 0.22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847533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5.36 ± 1.29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5.91 ± 1.75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613220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CD28</a:t>
                      </a:r>
                      <a:r>
                        <a:rPr lang="en-GB" sz="10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-ve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CD4 T cells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4.80 ± 1.84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6.37 ± 6.77 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769197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CD28</a:t>
                      </a:r>
                      <a:r>
                        <a:rPr lang="en-GB" sz="10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-ve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CD4 T cells (10</a:t>
                      </a:r>
                      <a:r>
                        <a:rPr lang="en-GB" sz="10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0.03 ± 0.02 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0.02 ± 0.009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301901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CD57</a:t>
                      </a:r>
                      <a:r>
                        <a:rPr lang="en-GB" sz="10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+ve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CD4 T cells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3.77 ± 1.78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4.35 ± 3.42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042133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CD57</a:t>
                      </a:r>
                      <a:r>
                        <a:rPr lang="en-GB" sz="10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+ve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CD4 T cells (10</a:t>
                      </a:r>
                      <a:r>
                        <a:rPr lang="en-GB" sz="10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0.03 ± 0.02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0.02 ± 0.007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015353"/>
                  </a:ext>
                </a:extLst>
              </a:tr>
              <a:tr h="30950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CD28</a:t>
                      </a:r>
                      <a:r>
                        <a:rPr lang="en-GB" sz="10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-ve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CD57</a:t>
                      </a:r>
                      <a:r>
                        <a:rPr lang="en-GB" sz="10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+ve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CD4 (10</a:t>
                      </a:r>
                      <a:r>
                        <a:rPr lang="en-GB" sz="10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/L)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0.008 ± 0.009 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0.004 ± 0.002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4463671"/>
                  </a:ext>
                </a:extLst>
              </a:tr>
              <a:tr h="30950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FoxP3 </a:t>
                      </a:r>
                      <a:r>
                        <a:rPr lang="en-GB" sz="10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GB" sz="1000" b="1" baseline="30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CD4 T cells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4.54 ± 1.22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5.40 ± 1.80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4015756"/>
                  </a:ext>
                </a:extLst>
              </a:tr>
              <a:tr h="30950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CD45RA</a:t>
                      </a:r>
                      <a:r>
                        <a:rPr lang="en-GB" sz="10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GB" sz="1000" b="1" baseline="30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FoxP3</a:t>
                      </a:r>
                      <a:r>
                        <a:rPr lang="en-GB" sz="1000" b="1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+ve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CD4 T cells (%)</a:t>
                      </a:r>
                      <a:endParaRPr kumimoji="0" lang="en-GB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39.07 ± 20.09 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38.00 ± 23.82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64029314"/>
                  </a:ext>
                </a:extLst>
              </a:tr>
              <a:tr h="30950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RORy</a:t>
                      </a: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CD4 T cells (%)</a:t>
                      </a:r>
                      <a:endParaRPr kumimoji="0" lang="en-GB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32.76 ± 15.96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38.94 ± 18.20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4337966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E602A8B-1F6B-104B-B53F-10621FE9882F}"/>
              </a:ext>
            </a:extLst>
          </p:cNvPr>
          <p:cNvSpPr txBox="1"/>
          <p:nvPr/>
        </p:nvSpPr>
        <p:spPr>
          <a:xfrm>
            <a:off x="371060" y="306886"/>
            <a:ext cx="6486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12: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 of CD4 T cells subset distribution in upper gastrointestinal (UGI) surgery patients pre-operatively; with and without subsequent pneumonia.</a:t>
            </a:r>
          </a:p>
          <a:p>
            <a:endParaRPr lang="en-GB" sz="1600" i="1" dirty="0">
              <a:highlight>
                <a:srgbClr val="FFFF00"/>
              </a:highligh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703AE6-F073-2E4A-B015-52E84DC616E6}"/>
              </a:ext>
            </a:extLst>
          </p:cNvPr>
          <p:cNvSpPr txBox="1"/>
          <p:nvPr/>
        </p:nvSpPr>
        <p:spPr>
          <a:xfrm>
            <a:off x="297628" y="7383352"/>
            <a:ext cx="58792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presented as mean </a:t>
            </a:r>
            <a:r>
              <a:rPr lang="en-GB" sz="10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± standard deviation.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p&lt;0.05 statistically significant.</a:t>
            </a:r>
          </a:p>
        </p:txBody>
      </p:sp>
    </p:spTree>
    <p:extLst>
      <p:ext uri="{BB962C8B-B14F-4D97-AF65-F5344CB8AC3E}">
        <p14:creationId xmlns:p14="http://schemas.microsoft.com/office/powerpoint/2010/main" val="10106107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385DB585-1BE4-AB47-9B70-D47A118AB2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1850277"/>
              </p:ext>
            </p:extLst>
          </p:nvPr>
        </p:nvGraphicFramePr>
        <p:xfrm>
          <a:off x="382320" y="1210340"/>
          <a:ext cx="5809475" cy="37022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39231">
                  <a:extLst>
                    <a:ext uri="{9D8B030D-6E8A-4147-A177-3AD203B41FA5}">
                      <a16:colId xmlns:a16="http://schemas.microsoft.com/office/drawing/2014/main" val="3627992642"/>
                    </a:ext>
                  </a:extLst>
                </a:gridCol>
                <a:gridCol w="1274660">
                  <a:extLst>
                    <a:ext uri="{9D8B030D-6E8A-4147-A177-3AD203B41FA5}">
                      <a16:colId xmlns:a16="http://schemas.microsoft.com/office/drawing/2014/main" val="4257400082"/>
                    </a:ext>
                  </a:extLst>
                </a:gridCol>
                <a:gridCol w="1344986">
                  <a:extLst>
                    <a:ext uri="{9D8B030D-6E8A-4147-A177-3AD203B41FA5}">
                      <a16:colId xmlns:a16="http://schemas.microsoft.com/office/drawing/2014/main" val="4163691446"/>
                    </a:ext>
                  </a:extLst>
                </a:gridCol>
                <a:gridCol w="1050598">
                  <a:extLst>
                    <a:ext uri="{9D8B030D-6E8A-4147-A177-3AD203B41FA5}">
                      <a16:colId xmlns:a16="http://schemas.microsoft.com/office/drawing/2014/main" val="2490915605"/>
                    </a:ext>
                  </a:extLst>
                </a:gridCol>
              </a:tblGrid>
              <a:tr h="379934">
                <a:tc rowSpan="2">
                  <a:txBody>
                    <a:bodyPr/>
                    <a:lstStyle/>
                    <a:p>
                      <a:endParaRPr lang="en-GB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UGI Surgical Patients Pre-Operative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 n = 20 )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2752147"/>
                  </a:ext>
                </a:extLst>
              </a:tr>
              <a:tr h="37993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Pneumonia (n=13)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Pneumonia (n=7)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778359"/>
                  </a:ext>
                </a:extLst>
              </a:tr>
              <a:tr h="23745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IFN</a:t>
                      </a:r>
                      <a:r>
                        <a:rPr lang="el-GR" sz="8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</a:t>
                      </a:r>
                      <a:endParaRPr lang="en-GB" sz="8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4.42 ± 1.44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2.93 ± 0.68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 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139314"/>
                  </a:ext>
                </a:extLst>
              </a:tr>
              <a:tr h="23745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IL1RA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1180 ± 763.5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569.8 ± 272.2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 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847533"/>
                  </a:ext>
                </a:extLst>
              </a:tr>
              <a:tr h="23745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6.22 ± 3.88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3.86 ± 1.89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769197"/>
                  </a:ext>
                </a:extLst>
              </a:tr>
              <a:tr h="23745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TNF</a:t>
                      </a:r>
                      <a:r>
                        <a:rPr lang="el-GR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α</a:t>
                      </a:r>
                      <a:endParaRPr lang="en-GB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13.78 ± 9.28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9.77 ± 4.64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301901"/>
                  </a:ext>
                </a:extLst>
              </a:tr>
              <a:tr h="23745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9.47 ± 3.20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7.43 ± 3.63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042133"/>
                  </a:ext>
                </a:extLst>
              </a:tr>
              <a:tr h="23745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IFNg</a:t>
                      </a:r>
                      <a:endParaRPr lang="en-GB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5.11 ± 3.40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2.69 ± 1.41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015353"/>
                  </a:ext>
                </a:extLst>
              </a:tr>
              <a:tr h="23745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13.25 ± 4.62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9.78 ± 0.89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 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126081"/>
                  </a:ext>
                </a:extLst>
              </a:tr>
              <a:tr h="23745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GM-CSF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7.55 ± 3.30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5.67 ± 1.04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140249"/>
                  </a:ext>
                </a:extLst>
              </a:tr>
              <a:tr h="23745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IFN</a:t>
                      </a:r>
                      <a:r>
                        <a:rPr lang="el-GR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endParaRPr lang="en-GB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6.30 ± 0.80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5.69 ± 1.41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259699"/>
                  </a:ext>
                </a:extLst>
              </a:tr>
              <a:tr h="23745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IL1</a:t>
                      </a:r>
                      <a:r>
                        <a:rPr lang="el-GR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β</a:t>
                      </a:r>
                      <a:endParaRPr lang="en-GB" sz="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8.98 ± 3.44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6.66 ± 0.74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 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798279"/>
                  </a:ext>
                </a:extLst>
              </a:tr>
              <a:tr h="23745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10.19 ± 4.53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6.52 ± 0.77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0.007 **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695329"/>
                  </a:ext>
                </a:extLst>
              </a:tr>
              <a:tr h="237458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8.39 ± 2.62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7.32 ± 1.57</a:t>
                      </a:r>
                      <a:endParaRPr lang="en-GB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95167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6CE2496-CD51-4A48-BF1A-9EC1A51ADCAD}"/>
              </a:ext>
            </a:extLst>
          </p:cNvPr>
          <p:cNvSpPr txBox="1"/>
          <p:nvPr/>
        </p:nvSpPr>
        <p:spPr>
          <a:xfrm>
            <a:off x="185530" y="308919"/>
            <a:ext cx="64869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13: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 of serum cytokine levels in upper gastrointestinal (UGI) surgery patients pre-operatively; with and without subsequent pneumonia.</a:t>
            </a:r>
          </a:p>
          <a:p>
            <a:endParaRPr lang="en-GB" sz="1600" i="1" dirty="0">
              <a:highlight>
                <a:srgbClr val="FFFF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2A2F26-9076-2040-9588-EB6E0698484C}"/>
              </a:ext>
            </a:extLst>
          </p:cNvPr>
          <p:cNvSpPr txBox="1"/>
          <p:nvPr/>
        </p:nvSpPr>
        <p:spPr>
          <a:xfrm>
            <a:off x="312506" y="4979171"/>
            <a:ext cx="58792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presented as mean </a:t>
            </a:r>
            <a:r>
              <a:rPr lang="en-GB" sz="10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± standard deviation.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p&lt;0.05 statistically significant.</a:t>
            </a:r>
          </a:p>
        </p:txBody>
      </p:sp>
    </p:spTree>
    <p:extLst>
      <p:ext uri="{BB962C8B-B14F-4D97-AF65-F5344CB8AC3E}">
        <p14:creationId xmlns:p14="http://schemas.microsoft.com/office/powerpoint/2010/main" val="13474222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3859057-4A64-EE4B-85D3-EBA4EAE67B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422245"/>
              </p:ext>
            </p:extLst>
          </p:nvPr>
        </p:nvGraphicFramePr>
        <p:xfrm>
          <a:off x="471487" y="1295633"/>
          <a:ext cx="6032500" cy="2987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49690">
                  <a:extLst>
                    <a:ext uri="{9D8B030D-6E8A-4147-A177-3AD203B41FA5}">
                      <a16:colId xmlns:a16="http://schemas.microsoft.com/office/drawing/2014/main" val="3627992642"/>
                    </a:ext>
                  </a:extLst>
                </a:gridCol>
                <a:gridCol w="1501599">
                  <a:extLst>
                    <a:ext uri="{9D8B030D-6E8A-4147-A177-3AD203B41FA5}">
                      <a16:colId xmlns:a16="http://schemas.microsoft.com/office/drawing/2014/main" val="4257400082"/>
                    </a:ext>
                  </a:extLst>
                </a:gridCol>
                <a:gridCol w="1238571">
                  <a:extLst>
                    <a:ext uri="{9D8B030D-6E8A-4147-A177-3AD203B41FA5}">
                      <a16:colId xmlns:a16="http://schemas.microsoft.com/office/drawing/2014/main" val="4163691446"/>
                    </a:ext>
                  </a:extLst>
                </a:gridCol>
                <a:gridCol w="942640">
                  <a:extLst>
                    <a:ext uri="{9D8B030D-6E8A-4147-A177-3AD203B41FA5}">
                      <a16:colId xmlns:a16="http://schemas.microsoft.com/office/drawing/2014/main" val="2490915605"/>
                    </a:ext>
                  </a:extLst>
                </a:gridCol>
              </a:tblGrid>
              <a:tr h="366704">
                <a:tc rowSpan="2">
                  <a:txBody>
                    <a:bodyPr/>
                    <a:lstStyle/>
                    <a:p>
                      <a:endParaRPr lang="en-GB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UGI Surgical Patients Pre-Operative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 n = 20 )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2752147"/>
                  </a:ext>
                </a:extLst>
              </a:tr>
              <a:tr h="36670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Pneumonia (n=13)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Pneumonia (n=7)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778359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1,3-Dimethyluric acid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773418.10 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1084075.17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33914647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2-Hexenoylcarnitine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808447.74 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554014.09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608527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3-Hydroxyhexanoylcarnitine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2951746.9 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2066480.13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1486549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Corticosterone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835364.7 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579086.66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3460117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Hydroxypropionylcarnitine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518008.85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935020.47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44298465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L-Tyrosine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9079998.09 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3187372.48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8997729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Methionylphenylalanine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814366.38 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618388.204 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8480409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Methylimidazoleacetic</a:t>
                      </a:r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acid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249285.79 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176589.63 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782775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N-</a:t>
                      </a:r>
                      <a:r>
                        <a:rPr lang="en-GB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Acetylputrescine</a:t>
                      </a:r>
                      <a:endParaRPr lang="en-GB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245696.62 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167916.63 </a:t>
                      </a:r>
                      <a:endParaRPr kumimoji="0" lang="en-GB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945347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4896912-8399-E449-95E5-CF119556AA02}"/>
              </a:ext>
            </a:extLst>
          </p:cNvPr>
          <p:cNvSpPr txBox="1"/>
          <p:nvPr/>
        </p:nvSpPr>
        <p:spPr>
          <a:xfrm>
            <a:off x="244267" y="298277"/>
            <a:ext cx="64869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14: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 of metabolites differentially expressed in serum of upper gastrointestinal (UGI) surgery patients pre-operatively; with and without subsequent pneumonia (mean expression).</a:t>
            </a:r>
          </a:p>
          <a:p>
            <a:endParaRPr lang="en-GB" sz="1600" i="1" dirty="0">
              <a:highlight>
                <a:srgbClr val="FFFF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1D4C3E-07B2-304B-BFDB-5E3E788045D5}"/>
              </a:ext>
            </a:extLst>
          </p:cNvPr>
          <p:cNvSpPr txBox="1"/>
          <p:nvPr/>
        </p:nvSpPr>
        <p:spPr>
          <a:xfrm>
            <a:off x="393492" y="4387477"/>
            <a:ext cx="58792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presented as mean </a:t>
            </a:r>
            <a:r>
              <a:rPr lang="en-GB" sz="10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expression.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p&lt;0.05 statistically significant.</a:t>
            </a:r>
          </a:p>
        </p:txBody>
      </p:sp>
    </p:spTree>
    <p:extLst>
      <p:ext uri="{BB962C8B-B14F-4D97-AF65-F5344CB8AC3E}">
        <p14:creationId xmlns:p14="http://schemas.microsoft.com/office/powerpoint/2010/main" val="38805223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3859057-4A64-EE4B-85D3-EBA4EAE67B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715683"/>
              </p:ext>
            </p:extLst>
          </p:nvPr>
        </p:nvGraphicFramePr>
        <p:xfrm>
          <a:off x="471487" y="1295633"/>
          <a:ext cx="6032500" cy="75855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49690">
                  <a:extLst>
                    <a:ext uri="{9D8B030D-6E8A-4147-A177-3AD203B41FA5}">
                      <a16:colId xmlns:a16="http://schemas.microsoft.com/office/drawing/2014/main" val="3627992642"/>
                    </a:ext>
                  </a:extLst>
                </a:gridCol>
                <a:gridCol w="1501599">
                  <a:extLst>
                    <a:ext uri="{9D8B030D-6E8A-4147-A177-3AD203B41FA5}">
                      <a16:colId xmlns:a16="http://schemas.microsoft.com/office/drawing/2014/main" val="4257400082"/>
                    </a:ext>
                  </a:extLst>
                </a:gridCol>
                <a:gridCol w="1238571">
                  <a:extLst>
                    <a:ext uri="{9D8B030D-6E8A-4147-A177-3AD203B41FA5}">
                      <a16:colId xmlns:a16="http://schemas.microsoft.com/office/drawing/2014/main" val="4163691446"/>
                    </a:ext>
                  </a:extLst>
                </a:gridCol>
                <a:gridCol w="942640">
                  <a:extLst>
                    <a:ext uri="{9D8B030D-6E8A-4147-A177-3AD203B41FA5}">
                      <a16:colId xmlns:a16="http://schemas.microsoft.com/office/drawing/2014/main" val="2490915605"/>
                    </a:ext>
                  </a:extLst>
                </a:gridCol>
              </a:tblGrid>
              <a:tr h="366704">
                <a:tc rowSpan="2">
                  <a:txBody>
                    <a:bodyPr/>
                    <a:lstStyle/>
                    <a:p>
                      <a:endParaRPr lang="en-GB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UGI Surgical Patients Pre-Operative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 n = 20 )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2752147"/>
                  </a:ext>
                </a:extLst>
              </a:tr>
              <a:tr h="36670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Pneumonia (n=13)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Pneumonia (n=7)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778359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ACSL4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645.55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533914647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ADCY7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277.34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384.03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702481580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AIM2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142.69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185.78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725608527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AKT1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724.11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630.66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391486549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ATF4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6006.02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5434.86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993460117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BCL2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656.71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488.64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844298465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BIRC3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216.95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157.56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128997729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BRAF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539.72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464.24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8480409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CASP3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561.55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692.64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59782775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CD36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3104.09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3837.69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877452317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CD44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4360.11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3771.66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06601004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CD84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864.79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804.06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24233727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CD209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29.15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53.7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552053035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CDKN1A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429.92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366.47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93356101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CPT1A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784.72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621.62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583740548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CREBBP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1866.38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1693.16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30197018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CSNK2B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2765.43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2937.7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239296320"/>
                  </a:ext>
                </a:extLst>
              </a:tr>
              <a:tr h="24140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CTNND1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406.7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543.7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519453474"/>
                  </a:ext>
                </a:extLst>
              </a:tr>
              <a:tr h="24140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CTSL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251.9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320.98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387369902"/>
                  </a:ext>
                </a:extLst>
              </a:tr>
              <a:tr h="24140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CXCL10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43.46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58.28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32612142"/>
                  </a:ext>
                </a:extLst>
              </a:tr>
              <a:tr h="24140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CXCR6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93.68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137.82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82776315"/>
                  </a:ext>
                </a:extLst>
              </a:tr>
              <a:tr h="24140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CYBB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5641.65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6093.87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695064923"/>
                  </a:ext>
                </a:extLst>
              </a:tr>
              <a:tr h="24140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DAPK1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521.45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483.67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185457648"/>
                  </a:ext>
                </a:extLst>
              </a:tr>
              <a:tr h="24140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DUSP8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65.14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104.68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722082385"/>
                  </a:ext>
                </a:extLst>
              </a:tr>
              <a:tr h="24140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EGR1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155.54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63.13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7097994"/>
                  </a:ext>
                </a:extLst>
              </a:tr>
              <a:tr h="24140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FABP5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467.74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514.03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771539050"/>
                  </a:ext>
                </a:extLst>
              </a:tr>
              <a:tr h="24140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GATA3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875.01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768.56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690871665"/>
                  </a:ext>
                </a:extLst>
              </a:tr>
              <a:tr h="24140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GZMB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6139.02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7074.46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73331060"/>
                  </a:ext>
                </a:extLst>
              </a:tr>
              <a:tr h="24140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HSP90AB1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6332.68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5644.9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13127101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F924120-52F4-3D4B-9EA2-FE42C71F5C44}"/>
              </a:ext>
            </a:extLst>
          </p:cNvPr>
          <p:cNvSpPr txBox="1"/>
          <p:nvPr/>
        </p:nvSpPr>
        <p:spPr>
          <a:xfrm>
            <a:off x="306261" y="414514"/>
            <a:ext cx="64869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15a: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 of genes differentially expressed in PBMCs of upper gastrointestinal (UGI) surgery patients pre-operatively; with and without subsequent pneumonia (mean gene expression).</a:t>
            </a:r>
          </a:p>
          <a:p>
            <a:endParaRPr lang="en-GB" sz="1600" i="1" dirty="0">
              <a:highlight>
                <a:srgbClr val="FFFF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1E6F89-4E78-FA4A-B79C-435585F492C1}"/>
              </a:ext>
            </a:extLst>
          </p:cNvPr>
          <p:cNvSpPr txBox="1"/>
          <p:nvPr/>
        </p:nvSpPr>
        <p:spPr>
          <a:xfrm>
            <a:off x="386118" y="8890084"/>
            <a:ext cx="58792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presented as mean </a:t>
            </a:r>
            <a:r>
              <a:rPr lang="en-GB" sz="10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expression.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p&lt;0.05 statistically significant.</a:t>
            </a:r>
          </a:p>
        </p:txBody>
      </p:sp>
    </p:spTree>
    <p:extLst>
      <p:ext uri="{BB962C8B-B14F-4D97-AF65-F5344CB8AC3E}">
        <p14:creationId xmlns:p14="http://schemas.microsoft.com/office/powerpoint/2010/main" val="9648141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5AB820-E375-CA1C-D7EA-8F6CD9579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EFFB2D7-BEE5-2726-AE8A-21520CBEE1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573504"/>
              </p:ext>
            </p:extLst>
          </p:nvPr>
        </p:nvGraphicFramePr>
        <p:xfrm>
          <a:off x="471487" y="1295633"/>
          <a:ext cx="6032500" cy="4459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49690">
                  <a:extLst>
                    <a:ext uri="{9D8B030D-6E8A-4147-A177-3AD203B41FA5}">
                      <a16:colId xmlns:a16="http://schemas.microsoft.com/office/drawing/2014/main" val="3627992642"/>
                    </a:ext>
                  </a:extLst>
                </a:gridCol>
                <a:gridCol w="1501599">
                  <a:extLst>
                    <a:ext uri="{9D8B030D-6E8A-4147-A177-3AD203B41FA5}">
                      <a16:colId xmlns:a16="http://schemas.microsoft.com/office/drawing/2014/main" val="4257400082"/>
                    </a:ext>
                  </a:extLst>
                </a:gridCol>
                <a:gridCol w="1238571">
                  <a:extLst>
                    <a:ext uri="{9D8B030D-6E8A-4147-A177-3AD203B41FA5}">
                      <a16:colId xmlns:a16="http://schemas.microsoft.com/office/drawing/2014/main" val="4163691446"/>
                    </a:ext>
                  </a:extLst>
                </a:gridCol>
                <a:gridCol w="942640">
                  <a:extLst>
                    <a:ext uri="{9D8B030D-6E8A-4147-A177-3AD203B41FA5}">
                      <a16:colId xmlns:a16="http://schemas.microsoft.com/office/drawing/2014/main" val="2490915605"/>
                    </a:ext>
                  </a:extLst>
                </a:gridCol>
              </a:tblGrid>
              <a:tr h="366704">
                <a:tc rowSpan="2">
                  <a:txBody>
                    <a:bodyPr/>
                    <a:lstStyle/>
                    <a:p>
                      <a:endParaRPr lang="en-GB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UGI Surgical Patients Pre-Operative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 n = 20 )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2752147"/>
                  </a:ext>
                </a:extLst>
              </a:tr>
              <a:tr h="36670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Pneumonia (n=13)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Pneumonia (n=7)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778359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ICOS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194.86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126.98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533914647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IL1B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142.1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98.09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702481580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IFNGR1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4168.56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4768.9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725608527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IKBKB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676.34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614.05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391486549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IRAK3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367.08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434.66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993460117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ISG15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738.96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940.61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844298465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LAG3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332.97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259.07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128997729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LGMN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153.79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112.97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8480409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LTA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261.51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156.54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59782775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MTOR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507.17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460.43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877452317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NLRP3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434.24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319.48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06601004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PANX1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583.96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481.6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24233727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PIK3CA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565.95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507.9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552053035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RORA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966.22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825.85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93356101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SERPINF1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243.02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165.57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583740548"/>
                  </a:ext>
                </a:extLst>
              </a:tr>
              <a:tr h="22919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TNF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232.84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199.7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3019701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45658A0-2885-8CCE-F6D5-84BE8C0FB0F2}"/>
              </a:ext>
            </a:extLst>
          </p:cNvPr>
          <p:cNvSpPr txBox="1"/>
          <p:nvPr/>
        </p:nvSpPr>
        <p:spPr>
          <a:xfrm>
            <a:off x="306261" y="414514"/>
            <a:ext cx="64869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15b: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 of genes differentially expressed in PBMCs of upper gastrointestinal (UGI) surgery patients pre-operatively; with and without subsequent pneumonia (mean gene expression).</a:t>
            </a:r>
          </a:p>
          <a:p>
            <a:endParaRPr lang="en-GB" sz="1600" i="1" dirty="0">
              <a:highlight>
                <a:srgbClr val="FFFF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4505DD-B938-8943-94D8-92515D04DE5F}"/>
              </a:ext>
            </a:extLst>
          </p:cNvPr>
          <p:cNvSpPr txBox="1"/>
          <p:nvPr/>
        </p:nvSpPr>
        <p:spPr>
          <a:xfrm>
            <a:off x="393492" y="5825444"/>
            <a:ext cx="587928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 presented as mean </a:t>
            </a:r>
            <a:r>
              <a:rPr lang="en-GB" sz="105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expression. </a:t>
            </a:r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p&lt;0.05 statistically significant.</a:t>
            </a:r>
          </a:p>
        </p:txBody>
      </p:sp>
    </p:spTree>
    <p:extLst>
      <p:ext uri="{BB962C8B-B14F-4D97-AF65-F5344CB8AC3E}">
        <p14:creationId xmlns:p14="http://schemas.microsoft.com/office/powerpoint/2010/main" val="150147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C3DC1CA-3100-44F6-9029-791671D2A2D1}">
  <we:reference id="4567b711-9f2d-454d-b0d0-74708a29b461" version="1.0.0.0" store="EXCatalog" storeType="EXCatalog"/>
  <we:alternateReferences>
    <we:reference id="WA200001313" version="1.0.0.0" store="en-GB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157794</TotalTime>
  <Words>5477</Words>
  <Application>Microsoft Office PowerPoint</Application>
  <PresentationFormat>On-screen Show (4:3)</PresentationFormat>
  <Paragraphs>2383</Paragraphs>
  <Slides>24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Office Theme</vt:lpstr>
      <vt:lpstr>Prism 10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Sash Duggal</dc:creator>
  <cp:lastModifiedBy>Niharika Duggal (Inflammation and Ageing)</cp:lastModifiedBy>
  <cp:revision>1791</cp:revision>
  <dcterms:created xsi:type="dcterms:W3CDTF">2019-05-11T13:55:56Z</dcterms:created>
  <dcterms:modified xsi:type="dcterms:W3CDTF">2026-08-18T22:52:36Z</dcterms:modified>
</cp:coreProperties>
</file>