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C7DC"/>
    <a:srgbClr val="2CDCA1"/>
    <a:srgbClr val="32D2D6"/>
    <a:srgbClr val="D520E8"/>
    <a:srgbClr val="C341C3"/>
    <a:srgbClr val="EFEA1A"/>
    <a:srgbClr val="E8C11C"/>
    <a:srgbClr val="CD9037"/>
    <a:srgbClr val="F9710B"/>
    <a:srgbClr val="BB4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C6394-C37D-4F74-B5AE-5D9608A4AD32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94A2DC9-DDDC-4DEA-A47F-627CFE7FB125}">
      <dgm:prSet phldrT="[文本]" phldr="0" custT="1"/>
      <dgm:spPr>
        <a:solidFill>
          <a:srgbClr val="C341C3"/>
        </a:solidFill>
      </dgm:spPr>
      <dgm:t>
        <a:bodyPr/>
        <a:lstStyle/>
        <a:p>
          <a:r>
            <a:rPr lang="en-US" altLang="zh-CN" sz="12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WHO: Defeating meningitis by 2030</a:t>
          </a:r>
          <a:endParaRPr lang="zh-CN" altLang="en-US" sz="12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0783B1FC-C1F7-46A2-A199-DF1782ACA59F}" type="parTrans" cxnId="{F0A2DC36-2A76-424B-B29C-9275C4FE7F75}">
      <dgm:prSet/>
      <dgm:spPr/>
      <dgm:t>
        <a:bodyPr/>
        <a:lstStyle/>
        <a:p>
          <a:endParaRPr lang="zh-CN" altLang="en-US"/>
        </a:p>
      </dgm:t>
    </dgm:pt>
    <dgm:pt modelId="{1B498A49-09CF-46D6-A3D8-965EBA47AAE0}" type="sibTrans" cxnId="{F0A2DC36-2A76-424B-B29C-9275C4FE7F75}">
      <dgm:prSet/>
      <dgm:spPr/>
      <dgm:t>
        <a:bodyPr/>
        <a:lstStyle/>
        <a:p>
          <a:endParaRPr lang="zh-CN" altLang="en-US"/>
        </a:p>
      </dgm:t>
    </dgm:pt>
    <dgm:pt modelId="{4F1B1D6A-E326-4ADA-B3DA-43038165EAAB}">
      <dgm:prSet phldrT="[文本]" custT="1"/>
      <dgm:spPr>
        <a:solidFill>
          <a:srgbClr val="2CDCA1"/>
        </a:solidFill>
      </dgm:spPr>
      <dgm:t>
        <a:bodyPr/>
        <a:lstStyle/>
        <a:p>
          <a:pPr>
            <a:buNone/>
          </a:pPr>
          <a:r>
            <a:rPr lang="en-US" sz="1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elimination of bacterial meningitis epidemics</a:t>
          </a:r>
          <a:endParaRPr lang="zh-CN" altLang="en-US" sz="1200" kern="100" dirty="0">
            <a:solidFill>
              <a:schemeClr val="tx1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AC477994-52A5-44A8-B8BA-E3A8D5FCEFCD}" type="parTrans" cxnId="{B51A8D9F-67A0-4D2F-9D1E-8BDEC8E5440E}">
      <dgm:prSet/>
      <dgm:spPr/>
      <dgm:t>
        <a:bodyPr/>
        <a:lstStyle/>
        <a:p>
          <a:endParaRPr lang="zh-CN" altLang="en-US"/>
        </a:p>
      </dgm:t>
    </dgm:pt>
    <dgm:pt modelId="{CF39898C-3606-45D7-8144-AE7334E020F8}" type="sibTrans" cxnId="{B51A8D9F-67A0-4D2F-9D1E-8BDEC8E5440E}">
      <dgm:prSet/>
      <dgm:spPr/>
      <dgm:t>
        <a:bodyPr/>
        <a:lstStyle/>
        <a:p>
          <a:endParaRPr lang="zh-CN" altLang="en-US"/>
        </a:p>
      </dgm:t>
    </dgm:pt>
    <dgm:pt modelId="{940EE352-99C0-44E3-BD3A-14F57B18EC73}">
      <dgm:prSet phldrT="[文本]" custT="1"/>
      <dgm:spPr>
        <a:solidFill>
          <a:srgbClr val="2CC7DC"/>
        </a:solidFill>
      </dgm:spPr>
      <dgm:t>
        <a:bodyPr/>
        <a:lstStyle/>
        <a:p>
          <a:pPr algn="ctr">
            <a:buNone/>
          </a:pPr>
          <a:r>
            <a:rPr lang="en-US" sz="11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reduction of cases of vaccine-preventable bacterial meningitis by 50% and deaths by 70%</a:t>
          </a:r>
          <a:endParaRPr lang="zh-CN" altLang="en-US" sz="11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A4F9248E-0453-4300-8288-372B2DA3D7AE}" type="parTrans" cxnId="{3A0DC0FB-943E-4B6F-86FE-C89AEC1B0AA3}">
      <dgm:prSet/>
      <dgm:spPr/>
      <dgm:t>
        <a:bodyPr/>
        <a:lstStyle/>
        <a:p>
          <a:endParaRPr lang="zh-CN" altLang="en-US"/>
        </a:p>
      </dgm:t>
    </dgm:pt>
    <dgm:pt modelId="{ED699E7F-8A64-43ED-B152-3731BAC5B396}" type="sibTrans" cxnId="{3A0DC0FB-943E-4B6F-86FE-C89AEC1B0AA3}">
      <dgm:prSet/>
      <dgm:spPr/>
      <dgm:t>
        <a:bodyPr/>
        <a:lstStyle/>
        <a:p>
          <a:endParaRPr lang="zh-CN" altLang="en-US"/>
        </a:p>
      </dgm:t>
    </dgm:pt>
    <dgm:pt modelId="{6AE28FEA-6F64-465A-BFBC-3DA2EDAEAB5E}">
      <dgm:prSet phldrT="[文本]" custT="1"/>
      <dgm:spPr>
        <a:solidFill>
          <a:srgbClr val="FFC000"/>
        </a:solidFill>
      </dgm:spPr>
      <dgm:t>
        <a:bodyPr/>
        <a:lstStyle/>
        <a:p>
          <a:pPr>
            <a:buNone/>
          </a:pPr>
          <a:r>
            <a:rPr lang="en-US" sz="11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reduction of disability and improvement of quality of life after meningitis</a:t>
          </a:r>
          <a:endParaRPr lang="zh-CN" altLang="en-US" sz="11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7F52AA77-B799-49D7-BAE5-C20EF5F0E0C8}" type="parTrans" cxnId="{05A49AFD-7160-46B6-B462-9CFDA806DEDF}">
      <dgm:prSet/>
      <dgm:spPr/>
      <dgm:t>
        <a:bodyPr/>
        <a:lstStyle/>
        <a:p>
          <a:endParaRPr lang="zh-CN" altLang="en-US"/>
        </a:p>
      </dgm:t>
    </dgm:pt>
    <dgm:pt modelId="{E1746D97-B643-4FC6-94AF-78E239485443}" type="sibTrans" cxnId="{05A49AFD-7160-46B6-B462-9CFDA806DEDF}">
      <dgm:prSet/>
      <dgm:spPr/>
      <dgm:t>
        <a:bodyPr/>
        <a:lstStyle/>
        <a:p>
          <a:endParaRPr lang="zh-CN" altLang="en-US"/>
        </a:p>
      </dgm:t>
    </dgm:pt>
    <dgm:pt modelId="{0599EF40-E24B-485F-A9F7-AE36E8FCD32C}" type="pres">
      <dgm:prSet presAssocID="{406C6394-C37D-4F74-B5AE-5D9608A4AD3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086AF44-82A5-4281-A2F4-79E9E5D2B765}" type="pres">
      <dgm:prSet presAssocID="{994A2DC9-DDDC-4DEA-A47F-627CFE7FB125}" presName="centerShape" presStyleLbl="node0" presStyleIdx="0" presStyleCnt="1" custScaleX="89176" custScaleY="84000"/>
      <dgm:spPr/>
    </dgm:pt>
    <dgm:pt modelId="{6386459C-C209-4B63-8E28-BB2971485A02}" type="pres">
      <dgm:prSet presAssocID="{4F1B1D6A-E326-4ADA-B3DA-43038165EAAB}" presName="node" presStyleLbl="node1" presStyleIdx="0" presStyleCnt="3">
        <dgm:presLayoutVars>
          <dgm:bulletEnabled val="1"/>
        </dgm:presLayoutVars>
      </dgm:prSet>
      <dgm:spPr/>
    </dgm:pt>
    <dgm:pt modelId="{E98C3E28-842B-4A84-82B2-9BB0E2B89D15}" type="pres">
      <dgm:prSet presAssocID="{4F1B1D6A-E326-4ADA-B3DA-43038165EAAB}" presName="dummy" presStyleCnt="0"/>
      <dgm:spPr/>
    </dgm:pt>
    <dgm:pt modelId="{0C41ED25-E226-41F0-83B8-A918D963B027}" type="pres">
      <dgm:prSet presAssocID="{CF39898C-3606-45D7-8144-AE7334E020F8}" presName="sibTrans" presStyleLbl="sibTrans2D1" presStyleIdx="0" presStyleCnt="3"/>
      <dgm:spPr/>
    </dgm:pt>
    <dgm:pt modelId="{2745E29A-4252-418C-8909-8CB3D18AE994}" type="pres">
      <dgm:prSet presAssocID="{940EE352-99C0-44E3-BD3A-14F57B18EC73}" presName="node" presStyleLbl="node1" presStyleIdx="1" presStyleCnt="3" custScaleX="120575" custScaleY="125729">
        <dgm:presLayoutVars>
          <dgm:bulletEnabled val="1"/>
        </dgm:presLayoutVars>
      </dgm:prSet>
      <dgm:spPr/>
    </dgm:pt>
    <dgm:pt modelId="{C29C5897-C31C-4557-9331-A5195EFF900D}" type="pres">
      <dgm:prSet presAssocID="{940EE352-99C0-44E3-BD3A-14F57B18EC73}" presName="dummy" presStyleCnt="0"/>
      <dgm:spPr/>
    </dgm:pt>
    <dgm:pt modelId="{D6F4DA3B-2F62-48B1-A19F-ACE4B929937B}" type="pres">
      <dgm:prSet presAssocID="{ED699E7F-8A64-43ED-B152-3731BAC5B396}" presName="sibTrans" presStyleLbl="sibTrans2D1" presStyleIdx="1" presStyleCnt="3"/>
      <dgm:spPr/>
    </dgm:pt>
    <dgm:pt modelId="{6EFCE40D-E9FC-44F6-AF84-A4CFF1BEFA5D}" type="pres">
      <dgm:prSet presAssocID="{6AE28FEA-6F64-465A-BFBC-3DA2EDAEAB5E}" presName="node" presStyleLbl="node1" presStyleIdx="2" presStyleCnt="3" custScaleX="117996" custScaleY="117041">
        <dgm:presLayoutVars>
          <dgm:bulletEnabled val="1"/>
        </dgm:presLayoutVars>
      </dgm:prSet>
      <dgm:spPr/>
    </dgm:pt>
    <dgm:pt modelId="{A6544A10-72B8-4BBB-A85B-A007B08AA665}" type="pres">
      <dgm:prSet presAssocID="{6AE28FEA-6F64-465A-BFBC-3DA2EDAEAB5E}" presName="dummy" presStyleCnt="0"/>
      <dgm:spPr/>
    </dgm:pt>
    <dgm:pt modelId="{68CBF461-1E7E-4BB1-BFDB-DE7C18F19A77}" type="pres">
      <dgm:prSet presAssocID="{E1746D97-B643-4FC6-94AF-78E239485443}" presName="sibTrans" presStyleLbl="sibTrans2D1" presStyleIdx="2" presStyleCnt="3"/>
      <dgm:spPr/>
    </dgm:pt>
  </dgm:ptLst>
  <dgm:cxnLst>
    <dgm:cxn modelId="{572C7B1A-EAD3-4957-AA17-4C870DB0767D}" type="presOf" srcId="{ED699E7F-8A64-43ED-B152-3731BAC5B396}" destId="{D6F4DA3B-2F62-48B1-A19F-ACE4B929937B}" srcOrd="0" destOrd="0" presId="urn:microsoft.com/office/officeart/2005/8/layout/radial6"/>
    <dgm:cxn modelId="{F0A2DC36-2A76-424B-B29C-9275C4FE7F75}" srcId="{406C6394-C37D-4F74-B5AE-5D9608A4AD32}" destId="{994A2DC9-DDDC-4DEA-A47F-627CFE7FB125}" srcOrd="0" destOrd="0" parTransId="{0783B1FC-C1F7-46A2-A199-DF1782ACA59F}" sibTransId="{1B498A49-09CF-46D6-A3D8-965EBA47AAE0}"/>
    <dgm:cxn modelId="{0F53BE43-2113-45FA-86CA-83E5A6C2B19B}" type="presOf" srcId="{4F1B1D6A-E326-4ADA-B3DA-43038165EAAB}" destId="{6386459C-C209-4B63-8E28-BB2971485A02}" srcOrd="0" destOrd="0" presId="urn:microsoft.com/office/officeart/2005/8/layout/radial6"/>
    <dgm:cxn modelId="{F7220244-06C5-4875-9745-14D3ADBEDAAC}" type="presOf" srcId="{406C6394-C37D-4F74-B5AE-5D9608A4AD32}" destId="{0599EF40-E24B-485F-A9F7-AE36E8FCD32C}" srcOrd="0" destOrd="0" presId="urn:microsoft.com/office/officeart/2005/8/layout/radial6"/>
    <dgm:cxn modelId="{1BDF016E-2345-422D-8984-AA76F0881F5D}" type="presOf" srcId="{940EE352-99C0-44E3-BD3A-14F57B18EC73}" destId="{2745E29A-4252-418C-8909-8CB3D18AE994}" srcOrd="0" destOrd="0" presId="urn:microsoft.com/office/officeart/2005/8/layout/radial6"/>
    <dgm:cxn modelId="{B51A8D9F-67A0-4D2F-9D1E-8BDEC8E5440E}" srcId="{994A2DC9-DDDC-4DEA-A47F-627CFE7FB125}" destId="{4F1B1D6A-E326-4ADA-B3DA-43038165EAAB}" srcOrd="0" destOrd="0" parTransId="{AC477994-52A5-44A8-B8BA-E3A8D5FCEFCD}" sibTransId="{CF39898C-3606-45D7-8144-AE7334E020F8}"/>
    <dgm:cxn modelId="{5871F7A2-C9FA-4382-811F-F234504A581F}" type="presOf" srcId="{CF39898C-3606-45D7-8144-AE7334E020F8}" destId="{0C41ED25-E226-41F0-83B8-A918D963B027}" srcOrd="0" destOrd="0" presId="urn:microsoft.com/office/officeart/2005/8/layout/radial6"/>
    <dgm:cxn modelId="{BF84AEA3-0BC9-472C-9D6B-12AEFF3E1345}" type="presOf" srcId="{6AE28FEA-6F64-465A-BFBC-3DA2EDAEAB5E}" destId="{6EFCE40D-E9FC-44F6-AF84-A4CFF1BEFA5D}" srcOrd="0" destOrd="0" presId="urn:microsoft.com/office/officeart/2005/8/layout/radial6"/>
    <dgm:cxn modelId="{FF68EAB5-7BB9-40FD-8ECD-7F6530575E98}" type="presOf" srcId="{994A2DC9-DDDC-4DEA-A47F-627CFE7FB125}" destId="{B086AF44-82A5-4281-A2F4-79E9E5D2B765}" srcOrd="0" destOrd="0" presId="urn:microsoft.com/office/officeart/2005/8/layout/radial6"/>
    <dgm:cxn modelId="{D6CB74D8-B2BD-4B4A-9BE7-6C18CBEC9F11}" type="presOf" srcId="{E1746D97-B643-4FC6-94AF-78E239485443}" destId="{68CBF461-1E7E-4BB1-BFDB-DE7C18F19A77}" srcOrd="0" destOrd="0" presId="urn:microsoft.com/office/officeart/2005/8/layout/radial6"/>
    <dgm:cxn modelId="{3A0DC0FB-943E-4B6F-86FE-C89AEC1B0AA3}" srcId="{994A2DC9-DDDC-4DEA-A47F-627CFE7FB125}" destId="{940EE352-99C0-44E3-BD3A-14F57B18EC73}" srcOrd="1" destOrd="0" parTransId="{A4F9248E-0453-4300-8288-372B2DA3D7AE}" sibTransId="{ED699E7F-8A64-43ED-B152-3731BAC5B396}"/>
    <dgm:cxn modelId="{05A49AFD-7160-46B6-B462-9CFDA806DEDF}" srcId="{994A2DC9-DDDC-4DEA-A47F-627CFE7FB125}" destId="{6AE28FEA-6F64-465A-BFBC-3DA2EDAEAB5E}" srcOrd="2" destOrd="0" parTransId="{7F52AA77-B799-49D7-BAE5-C20EF5F0E0C8}" sibTransId="{E1746D97-B643-4FC6-94AF-78E239485443}"/>
    <dgm:cxn modelId="{1E13CDA8-94A6-4543-8DAD-D0BB3D900B10}" type="presParOf" srcId="{0599EF40-E24B-485F-A9F7-AE36E8FCD32C}" destId="{B086AF44-82A5-4281-A2F4-79E9E5D2B765}" srcOrd="0" destOrd="0" presId="urn:microsoft.com/office/officeart/2005/8/layout/radial6"/>
    <dgm:cxn modelId="{62A18BAC-3847-4645-89D8-6AD1DB856130}" type="presParOf" srcId="{0599EF40-E24B-485F-A9F7-AE36E8FCD32C}" destId="{6386459C-C209-4B63-8E28-BB2971485A02}" srcOrd="1" destOrd="0" presId="urn:microsoft.com/office/officeart/2005/8/layout/radial6"/>
    <dgm:cxn modelId="{91337F83-EFF3-4A0E-A950-AF55A1E1009A}" type="presParOf" srcId="{0599EF40-E24B-485F-A9F7-AE36E8FCD32C}" destId="{E98C3E28-842B-4A84-82B2-9BB0E2B89D15}" srcOrd="2" destOrd="0" presId="urn:microsoft.com/office/officeart/2005/8/layout/radial6"/>
    <dgm:cxn modelId="{CF966111-43DA-44DE-804C-6604E9E35441}" type="presParOf" srcId="{0599EF40-E24B-485F-A9F7-AE36E8FCD32C}" destId="{0C41ED25-E226-41F0-83B8-A918D963B027}" srcOrd="3" destOrd="0" presId="urn:microsoft.com/office/officeart/2005/8/layout/radial6"/>
    <dgm:cxn modelId="{A03A9900-2734-4E1F-950E-F6E75CE3AD96}" type="presParOf" srcId="{0599EF40-E24B-485F-A9F7-AE36E8FCD32C}" destId="{2745E29A-4252-418C-8909-8CB3D18AE994}" srcOrd="4" destOrd="0" presId="urn:microsoft.com/office/officeart/2005/8/layout/radial6"/>
    <dgm:cxn modelId="{FA9D4391-F0D8-4BCD-8218-B44310896B67}" type="presParOf" srcId="{0599EF40-E24B-485F-A9F7-AE36E8FCD32C}" destId="{C29C5897-C31C-4557-9331-A5195EFF900D}" srcOrd="5" destOrd="0" presId="urn:microsoft.com/office/officeart/2005/8/layout/radial6"/>
    <dgm:cxn modelId="{E990D8B2-EA40-4E56-B439-A9FD6D66E836}" type="presParOf" srcId="{0599EF40-E24B-485F-A9F7-AE36E8FCD32C}" destId="{D6F4DA3B-2F62-48B1-A19F-ACE4B929937B}" srcOrd="6" destOrd="0" presId="urn:microsoft.com/office/officeart/2005/8/layout/radial6"/>
    <dgm:cxn modelId="{EA30C234-BCFC-461B-BAB3-45CED60CD105}" type="presParOf" srcId="{0599EF40-E24B-485F-A9F7-AE36E8FCD32C}" destId="{6EFCE40D-E9FC-44F6-AF84-A4CFF1BEFA5D}" srcOrd="7" destOrd="0" presId="urn:microsoft.com/office/officeart/2005/8/layout/radial6"/>
    <dgm:cxn modelId="{4373EE15-D83E-48F0-B136-0F392819A18C}" type="presParOf" srcId="{0599EF40-E24B-485F-A9F7-AE36E8FCD32C}" destId="{A6544A10-72B8-4BBB-A85B-A007B08AA665}" srcOrd="8" destOrd="0" presId="urn:microsoft.com/office/officeart/2005/8/layout/radial6"/>
    <dgm:cxn modelId="{96DC35DF-A167-4D70-BAC7-8B8BF9632094}" type="presParOf" srcId="{0599EF40-E24B-485F-A9F7-AE36E8FCD32C}" destId="{68CBF461-1E7E-4BB1-BFDB-DE7C18F19A77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BF461-1E7E-4BB1-BFDB-DE7C18F19A77}">
      <dsp:nvSpPr>
        <dsp:cNvPr id="0" name=""/>
        <dsp:cNvSpPr/>
      </dsp:nvSpPr>
      <dsp:spPr>
        <a:xfrm>
          <a:off x="325660" y="497091"/>
          <a:ext cx="3309830" cy="3309830"/>
        </a:xfrm>
        <a:prstGeom prst="blockArc">
          <a:avLst>
            <a:gd name="adj1" fmla="val 90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4DA3B-2F62-48B1-A19F-ACE4B929937B}">
      <dsp:nvSpPr>
        <dsp:cNvPr id="0" name=""/>
        <dsp:cNvSpPr/>
      </dsp:nvSpPr>
      <dsp:spPr>
        <a:xfrm>
          <a:off x="325660" y="497091"/>
          <a:ext cx="3309830" cy="3309830"/>
        </a:xfrm>
        <a:prstGeom prst="blockArc">
          <a:avLst>
            <a:gd name="adj1" fmla="val 1800000"/>
            <a:gd name="adj2" fmla="val 90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1ED25-E226-41F0-83B8-A918D963B027}">
      <dsp:nvSpPr>
        <dsp:cNvPr id="0" name=""/>
        <dsp:cNvSpPr/>
      </dsp:nvSpPr>
      <dsp:spPr>
        <a:xfrm>
          <a:off x="325660" y="497091"/>
          <a:ext cx="3309830" cy="3309830"/>
        </a:xfrm>
        <a:prstGeom prst="blockArc">
          <a:avLst>
            <a:gd name="adj1" fmla="val 16200000"/>
            <a:gd name="adj2" fmla="val 1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6AF44-82A5-4281-A2F4-79E9E5D2B765}">
      <dsp:nvSpPr>
        <dsp:cNvPr id="0" name=""/>
        <dsp:cNvSpPr/>
      </dsp:nvSpPr>
      <dsp:spPr>
        <a:xfrm>
          <a:off x="1301240" y="1512101"/>
          <a:ext cx="1358671" cy="1279810"/>
        </a:xfrm>
        <a:prstGeom prst="ellipse">
          <a:avLst/>
        </a:prstGeom>
        <a:solidFill>
          <a:srgbClr val="C341C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WHO: Defeating meningitis by 2030</a:t>
          </a:r>
          <a:endParaRPr lang="zh-CN" altLang="en-US" sz="12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1500213" y="1699525"/>
        <a:ext cx="960725" cy="904962"/>
      </dsp:txXfrm>
    </dsp:sp>
    <dsp:sp modelId="{6386459C-C209-4B63-8E28-BB2971485A02}">
      <dsp:nvSpPr>
        <dsp:cNvPr id="0" name=""/>
        <dsp:cNvSpPr/>
      </dsp:nvSpPr>
      <dsp:spPr>
        <a:xfrm>
          <a:off x="1447321" y="2231"/>
          <a:ext cx="1066508" cy="1066508"/>
        </a:xfrm>
        <a:prstGeom prst="ellipse">
          <a:avLst/>
        </a:prstGeom>
        <a:solidFill>
          <a:srgbClr val="2CDCA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elimination of bacterial meningitis epidemics</a:t>
          </a:r>
          <a:endParaRPr lang="zh-CN" altLang="en-US" sz="1200" kern="100" dirty="0">
            <a:solidFill>
              <a:schemeClr val="tx1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1603507" y="158417"/>
        <a:ext cx="754136" cy="754136"/>
      </dsp:txXfrm>
    </dsp:sp>
    <dsp:sp modelId="{2745E29A-4252-418C-8909-8CB3D18AE994}">
      <dsp:nvSpPr>
        <dsp:cNvPr id="0" name=""/>
        <dsp:cNvSpPr/>
      </dsp:nvSpPr>
      <dsp:spPr>
        <a:xfrm>
          <a:off x="2737552" y="2289811"/>
          <a:ext cx="1285942" cy="1340910"/>
        </a:xfrm>
        <a:prstGeom prst="ellipse">
          <a:avLst/>
        </a:prstGeom>
        <a:solidFill>
          <a:srgbClr val="2CC7D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reduction of cases of vaccine-preventable bacterial meningitis by 50% and deaths by 70%</a:t>
          </a:r>
          <a:endParaRPr lang="zh-CN" altLang="en-US" sz="11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2925874" y="2486183"/>
        <a:ext cx="909298" cy="948166"/>
      </dsp:txXfrm>
    </dsp:sp>
    <dsp:sp modelId="{6EFCE40D-E9FC-44F6-AF84-A4CFF1BEFA5D}">
      <dsp:nvSpPr>
        <dsp:cNvPr id="0" name=""/>
        <dsp:cNvSpPr/>
      </dsp:nvSpPr>
      <dsp:spPr>
        <a:xfrm>
          <a:off x="-48591" y="2336141"/>
          <a:ext cx="1258437" cy="1248252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00" dirty="0">
              <a:solidFill>
                <a:prstClr val="black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reduction of disability and improvement of quality of life after meningitis</a:t>
          </a:r>
          <a:endParaRPr lang="zh-CN" altLang="en-US" sz="1100" kern="100" dirty="0">
            <a:solidFill>
              <a:prstClr val="black"/>
            </a:solidFill>
            <a:effectLst/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135703" y="2518943"/>
        <a:ext cx="889849" cy="882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D954AF-B2B0-2F31-1FE4-6316F6E6E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20E9154-0F0C-E623-395B-543FC0C63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E1AEFB-D806-622D-597C-8C9AC13C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6AF6F6-4D88-10E7-30EC-6AEB7E57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F6BCEB-232D-C381-6658-B0C62FEA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34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5FC28-3A46-4955-1194-95A9253C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7359AF-638B-8230-2FF9-756E35813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31A8FE-3E14-AD45-5D58-13831AB9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2DFD0D-791B-DA40-2CD1-3536EF18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2CFD74-386A-DA87-A513-4F9879AD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4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39AA0-910A-0739-850B-18152A98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E3A385-B886-AF0A-1243-F3364F5E3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C8A3C3-725E-D249-2564-0E4FAAF3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89B05C-6B82-BF04-BECF-083E5E49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417FFF-6BAF-06DB-56F5-85AA8374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48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47B8F-9BE4-C0DE-A822-D5737485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24E1E0-8244-5C3F-A6F5-BF206C16B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2EBB826-7F92-8635-62FF-AF6A86BA4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5A35E4-9919-5F8C-9CB2-4BF6860A3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FC8809-CBAA-61E8-2334-C87D33B2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E35A60-2A58-5988-9D41-5BA05C68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08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E711C-7CF6-ACA6-2092-357E8190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45DACF-4739-DD5A-907C-A2C05C7EF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6F917B-87DE-4044-3767-FB6A0545E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3DECE16-3FFE-8909-36AA-84533FE90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906034-274E-B7D7-6942-6DA9414F9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4530E8F-1537-C779-E441-DCCD3598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475A293-1C36-79C1-EB37-55103870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D5FB6FF-E90C-CCC1-29EC-DA56B4D4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93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76854-8AB0-9EE6-23C5-A8832A31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8640912-01EF-95AC-2557-FDFCD74D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4130FAC-5257-FE7E-098F-4C86057A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C937B2-CAE7-5DC9-3411-C6AF56247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32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5FA2498-C0B8-50EB-1FA7-48074FF82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B93AFA-C577-ED4A-A0B5-EC9702DD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E8699-A83C-13EF-5C7A-172535E4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17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B67E5-990B-5233-59FE-086081A2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FEA6C-E60E-6638-2B2F-47B960176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CEBDD4-CB97-E659-5306-E0E6F6205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038017-1A3B-CBE6-993F-9C6335D3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23CF6F-2A79-6DED-E667-684BD4CC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DDD30F-CF25-9789-96B6-654AFBBEE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0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EE68F6-F092-6B52-4265-6E6B2502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F3E555C-8522-3DE7-BA34-7D39D6020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F832D2-F5CC-1B61-4E98-0E8B21F93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74BC02-0038-92EA-4A7A-793536390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C740C0-04B4-8C1D-A54D-96B0AEE76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7DFEF7-B6F9-5A66-A1C8-5BC38C96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76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F824E-3735-68B7-8BF4-0B1F3452B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06CF7C-EC2C-51CB-8F10-FD8D008B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13A79F-347E-66D4-8C24-AF7C64369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5AA90B-5377-877E-4B56-CEBCB1C1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0A3C3F-3C09-AE69-5819-C9FA696DD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24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7181770-C366-45F9-399A-B174AEA0F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1CC224-489E-4729-62CA-08DE2993F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CEDCC1-B936-9A47-A26B-5FEBFB2D1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2B3375-E295-30A3-D1F6-C549D15D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32F174-6DBB-6A04-CF7A-08BB894A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68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F6121FE-81A3-E4ED-85AA-839A8C77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B1A881D-0CF3-B434-CA8F-4FA7D540E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454D07-29B6-62DB-68D5-37A0B0424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2525E-6271-45DB-8ED2-498532C0C59A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5B88B3-F694-9099-88B6-F01A907D1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D8C48B-3550-BB8A-401A-F4DAC1B20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9418D-2EE0-4F4F-9C10-4831C6DD18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04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示 14">
            <a:extLst>
              <a:ext uri="{FF2B5EF4-FFF2-40B4-BE49-F238E27FC236}">
                <a16:creationId xmlns:a16="http://schemas.microsoft.com/office/drawing/2014/main" id="{F38BFF2D-DBB5-5F2E-C928-CF8FE02572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026997"/>
              </p:ext>
            </p:extLst>
          </p:nvPr>
        </p:nvGraphicFramePr>
        <p:xfrm>
          <a:off x="597096" y="1057275"/>
          <a:ext cx="3974904" cy="4019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图片">
            <a:extLst>
              <a:ext uri="{FF2B5EF4-FFF2-40B4-BE49-F238E27FC236}">
                <a16:creationId xmlns:a16="http://schemas.microsoft.com/office/drawing/2014/main" id="{7A66F7A4-AEF0-19BD-4A9B-CAA75311A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186" y="1236630"/>
            <a:ext cx="6644718" cy="364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02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A79400F-62A8-2182-A6FA-7C59959BD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071" y="1690688"/>
            <a:ext cx="4857811" cy="4661986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3451474-86F0-9E61-8DDC-4F6DEFCFD641}"/>
              </a:ext>
            </a:extLst>
          </p:cNvPr>
          <p:cNvSpPr txBox="1"/>
          <p:nvPr/>
        </p:nvSpPr>
        <p:spPr>
          <a:xfrm>
            <a:off x="2212968" y="1279937"/>
            <a:ext cx="1684656" cy="312135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Collecting cases 260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92A87144-9164-0B6A-FAA5-1E25F597D838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1765680" y="1592072"/>
            <a:ext cx="1289616" cy="360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BEEFF10E-0157-DD44-757F-8E63FB0884BE}"/>
              </a:ext>
            </a:extLst>
          </p:cNvPr>
          <p:cNvCxnSpPr>
            <a:cxnSpLocks/>
            <a:stCxn id="49" idx="2"/>
          </p:cNvCxnSpPr>
          <p:nvPr/>
        </p:nvCxnSpPr>
        <p:spPr>
          <a:xfrm>
            <a:off x="3055296" y="1592072"/>
            <a:ext cx="1441219" cy="360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5315DCEC-A60F-ED0F-2613-1E127DE88AD9}"/>
              </a:ext>
            </a:extLst>
          </p:cNvPr>
          <p:cNvSpPr txBox="1"/>
          <p:nvPr/>
        </p:nvSpPr>
        <p:spPr>
          <a:xfrm>
            <a:off x="964881" y="1959843"/>
            <a:ext cx="1601597" cy="249876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Disease</a:t>
            </a: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group </a:t>
            </a: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160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7FBD208-D57B-DAC4-FC7D-3765C166489B}"/>
              </a:ext>
            </a:extLst>
          </p:cNvPr>
          <p:cNvSpPr txBox="1"/>
          <p:nvPr/>
        </p:nvSpPr>
        <p:spPr>
          <a:xfrm>
            <a:off x="3611356" y="1964010"/>
            <a:ext cx="1571576" cy="249877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Control group </a:t>
            </a: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F437EF6B-5D18-8871-6F75-7AB385F31D39}"/>
              </a:ext>
            </a:extLst>
          </p:cNvPr>
          <p:cNvCxnSpPr>
            <a:cxnSpLocks/>
            <a:stCxn id="62" idx="2"/>
            <a:endCxn id="70" idx="0"/>
          </p:cNvCxnSpPr>
          <p:nvPr/>
        </p:nvCxnSpPr>
        <p:spPr>
          <a:xfrm flipH="1">
            <a:off x="1271500" y="2209719"/>
            <a:ext cx="494180" cy="505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156DDA89-BD67-2C0A-18AB-0587F6D15706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1765680" y="2209719"/>
            <a:ext cx="955051" cy="474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FE6A08F4-F945-D4FD-663F-B0148B0C9A70}"/>
              </a:ext>
            </a:extLst>
          </p:cNvPr>
          <p:cNvSpPr txBox="1"/>
          <p:nvPr/>
        </p:nvSpPr>
        <p:spPr>
          <a:xfrm>
            <a:off x="447071" y="2715498"/>
            <a:ext cx="1648858" cy="451406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Bacterial Meningitis group </a:t>
            </a: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70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309709D-585B-98EC-CBA4-C0DF43D86147}"/>
              </a:ext>
            </a:extLst>
          </p:cNvPr>
          <p:cNvSpPr txBox="1"/>
          <p:nvPr/>
        </p:nvSpPr>
        <p:spPr>
          <a:xfrm>
            <a:off x="2300673" y="2706591"/>
            <a:ext cx="1441218" cy="451406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Viral Meningitis group </a:t>
            </a: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90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566BDDEF-0C4A-181E-5F2A-C0A712EA6313}"/>
              </a:ext>
            </a:extLst>
          </p:cNvPr>
          <p:cNvSpPr txBox="1"/>
          <p:nvPr/>
        </p:nvSpPr>
        <p:spPr>
          <a:xfrm>
            <a:off x="3027029" y="3542249"/>
            <a:ext cx="1804175" cy="990015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Using flow cytometry to test 12 cytokines of CSF, retrospect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Routine biochemical indexes in CSF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68ACAC1D-1623-DC0D-D4FE-C8034710F860}"/>
              </a:ext>
            </a:extLst>
          </p:cNvPr>
          <p:cNvSpPr txBox="1"/>
          <p:nvPr/>
        </p:nvSpPr>
        <p:spPr>
          <a:xfrm>
            <a:off x="447071" y="3616442"/>
            <a:ext cx="1804175" cy="810478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Analyzing difference among these groups and establish ROC to estimate utilization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3AE6DB4A-3A48-B308-9ABF-708F7ED249E8}"/>
              </a:ext>
            </a:extLst>
          </p:cNvPr>
          <p:cNvSpPr txBox="1"/>
          <p:nvPr/>
        </p:nvSpPr>
        <p:spPr>
          <a:xfrm>
            <a:off x="5144815" y="2531318"/>
            <a:ext cx="638705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marR="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00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3950A48-85EF-55FF-4F26-12BA391F53E0}"/>
              </a:ext>
            </a:extLst>
          </p:cNvPr>
          <p:cNvCxnSpPr>
            <a:cxnSpLocks/>
            <a:stCxn id="70" idx="2"/>
            <a:endCxn id="84" idx="0"/>
          </p:cNvCxnSpPr>
          <p:nvPr/>
        </p:nvCxnSpPr>
        <p:spPr>
          <a:xfrm>
            <a:off x="1271500" y="3166904"/>
            <a:ext cx="2657617" cy="375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D333460-6B58-9E79-7D02-E3E317FAF123}"/>
              </a:ext>
            </a:extLst>
          </p:cNvPr>
          <p:cNvCxnSpPr>
            <a:cxnSpLocks/>
            <a:stCxn id="73" idx="2"/>
            <a:endCxn id="84" idx="0"/>
          </p:cNvCxnSpPr>
          <p:nvPr/>
        </p:nvCxnSpPr>
        <p:spPr>
          <a:xfrm>
            <a:off x="3021282" y="3157997"/>
            <a:ext cx="907835" cy="384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2C3A3D19-52AC-0C81-5DD0-45C43947AE14}"/>
              </a:ext>
            </a:extLst>
          </p:cNvPr>
          <p:cNvCxnSpPr>
            <a:cxnSpLocks/>
          </p:cNvCxnSpPr>
          <p:nvPr/>
        </p:nvCxnSpPr>
        <p:spPr>
          <a:xfrm flipH="1">
            <a:off x="3914959" y="2213887"/>
            <a:ext cx="468027" cy="1328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4EB6669E-5933-C3F9-1EF6-D455FF96F32D}"/>
              </a:ext>
            </a:extLst>
          </p:cNvPr>
          <p:cNvCxnSpPr/>
          <p:nvPr/>
        </p:nvCxnSpPr>
        <p:spPr>
          <a:xfrm flipH="1">
            <a:off x="2251246" y="4012097"/>
            <a:ext cx="744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738ACDC5-1F0B-F3CE-A923-C0823D071FA8}"/>
              </a:ext>
            </a:extLst>
          </p:cNvPr>
          <p:cNvSpPr txBox="1"/>
          <p:nvPr/>
        </p:nvSpPr>
        <p:spPr>
          <a:xfrm>
            <a:off x="447071" y="4970810"/>
            <a:ext cx="2119407" cy="810478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models based on screening indicators and comparing their discriminatory efficacy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43FE965-2559-732A-9EDF-1A85A2002F26}"/>
              </a:ext>
            </a:extLst>
          </p:cNvPr>
          <p:cNvSpPr txBox="1"/>
          <p:nvPr/>
        </p:nvSpPr>
        <p:spPr>
          <a:xfrm>
            <a:off x="3208507" y="5150346"/>
            <a:ext cx="1441218" cy="451406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Validate the optimal model</a:t>
            </a:r>
            <a:endParaRPr lang="zh-CN" altLang="zh-CN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644B51B5-6D4B-C413-C854-BCD4BF27A47C}"/>
              </a:ext>
            </a:extLst>
          </p:cNvPr>
          <p:cNvCxnSpPr>
            <a:stCxn id="92" idx="2"/>
          </p:cNvCxnSpPr>
          <p:nvPr/>
        </p:nvCxnSpPr>
        <p:spPr>
          <a:xfrm flipH="1">
            <a:off x="1349158" y="4426920"/>
            <a:ext cx="1" cy="543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37130307-3900-44C1-5A80-913A88EB74CF}"/>
              </a:ext>
            </a:extLst>
          </p:cNvPr>
          <p:cNvCxnSpPr>
            <a:stCxn id="26" idx="3"/>
            <a:endCxn id="41" idx="1"/>
          </p:cNvCxnSpPr>
          <p:nvPr/>
        </p:nvCxnSpPr>
        <p:spPr>
          <a:xfrm>
            <a:off x="2566478" y="5376049"/>
            <a:ext cx="6420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3C9EA835-0EA3-BF3F-120A-BFB6783AD825}"/>
              </a:ext>
            </a:extLst>
          </p:cNvPr>
          <p:cNvGrpSpPr/>
          <p:nvPr/>
        </p:nvGrpSpPr>
        <p:grpSpPr>
          <a:xfrm>
            <a:off x="5485468" y="2347977"/>
            <a:ext cx="6175563" cy="2776129"/>
            <a:chOff x="381001" y="1581289"/>
            <a:chExt cx="6257442" cy="3056108"/>
          </a:xfrm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grpSpPr>
        <p:grpSp>
          <p:nvGrpSpPr>
            <p:cNvPr id="3" name="Group 48">
              <a:extLst>
                <a:ext uri="{FF2B5EF4-FFF2-40B4-BE49-F238E27FC236}">
                  <a16:creationId xmlns:a16="http://schemas.microsoft.com/office/drawing/2014/main" id="{8DCCD347-4A27-6FD1-4A83-1B0627015E29}"/>
                </a:ext>
              </a:extLst>
            </p:cNvPr>
            <p:cNvGrpSpPr/>
            <p:nvPr/>
          </p:nvGrpSpPr>
          <p:grpSpPr>
            <a:xfrm>
              <a:off x="381001" y="1581289"/>
              <a:ext cx="1847850" cy="3011151"/>
              <a:chOff x="508001" y="2108385"/>
              <a:chExt cx="2463800" cy="4014868"/>
            </a:xfrm>
          </p:grpSpPr>
          <p:sp>
            <p:nvSpPr>
              <p:cNvPr id="38" name="Rounded Rectangle 2">
                <a:extLst>
                  <a:ext uri="{FF2B5EF4-FFF2-40B4-BE49-F238E27FC236}">
                    <a16:creationId xmlns:a16="http://schemas.microsoft.com/office/drawing/2014/main" id="{DC555C33-8EFA-46F5-8319-F38BA8BAA580}"/>
                  </a:ext>
                </a:extLst>
              </p:cNvPr>
              <p:cNvSpPr/>
              <p:nvPr/>
            </p:nvSpPr>
            <p:spPr>
              <a:xfrm>
                <a:off x="508001" y="2108385"/>
                <a:ext cx="2463800" cy="4014868"/>
              </a:xfrm>
              <a:prstGeom prst="roundRect">
                <a:avLst>
                  <a:gd name="adj" fmla="val 4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9" name="Round Same Side Corner Rectangle 3">
                <a:extLst>
                  <a:ext uri="{FF2B5EF4-FFF2-40B4-BE49-F238E27FC236}">
                    <a16:creationId xmlns:a16="http://schemas.microsoft.com/office/drawing/2014/main" id="{D8E57EFE-F2E6-982C-1758-DBECE3C58CE9}"/>
                  </a:ext>
                </a:extLst>
              </p:cNvPr>
              <p:cNvSpPr/>
              <p:nvPr/>
            </p:nvSpPr>
            <p:spPr>
              <a:xfrm>
                <a:off x="508001" y="2108385"/>
                <a:ext cx="2463800" cy="1113825"/>
              </a:xfrm>
              <a:prstGeom prst="round2SameRect">
                <a:avLst>
                  <a:gd name="adj1" fmla="val 10686"/>
                  <a:gd name="adj2" fmla="val 0"/>
                </a:avLst>
              </a:prstGeom>
              <a:solidFill>
                <a:srgbClr val="C341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D7DA7E20-CA4A-CD77-8E8E-9D16D66D1365}"/>
                </a:ext>
              </a:extLst>
            </p:cNvPr>
            <p:cNvGrpSpPr/>
            <p:nvPr/>
          </p:nvGrpSpPr>
          <p:grpSpPr>
            <a:xfrm>
              <a:off x="834799" y="1935590"/>
              <a:ext cx="940254" cy="940254"/>
              <a:chOff x="1119415" y="2580786"/>
              <a:chExt cx="1253672" cy="1253672"/>
            </a:xfrm>
          </p:grpSpPr>
          <p:sp>
            <p:nvSpPr>
              <p:cNvPr id="36" name="Oval 4">
                <a:extLst>
                  <a:ext uri="{FF2B5EF4-FFF2-40B4-BE49-F238E27FC236}">
                    <a16:creationId xmlns:a16="http://schemas.microsoft.com/office/drawing/2014/main" id="{6E7C8DFF-DDA8-0FC8-2E03-A9AEFDF9D1BB}"/>
                  </a:ext>
                </a:extLst>
              </p:cNvPr>
              <p:cNvSpPr/>
              <p:nvPr/>
            </p:nvSpPr>
            <p:spPr>
              <a:xfrm>
                <a:off x="1119415" y="2580786"/>
                <a:ext cx="1253672" cy="1253672"/>
              </a:xfrm>
              <a:prstGeom prst="ellipse">
                <a:avLst/>
              </a:prstGeom>
              <a:solidFill>
                <a:srgbClr val="C341C3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7" name="Oval 5">
                <a:extLst>
                  <a:ext uri="{FF2B5EF4-FFF2-40B4-BE49-F238E27FC236}">
                    <a16:creationId xmlns:a16="http://schemas.microsoft.com/office/drawing/2014/main" id="{40EE6667-22C6-3BD8-31C6-01336D57661E}"/>
                  </a:ext>
                </a:extLst>
              </p:cNvPr>
              <p:cNvSpPr/>
              <p:nvPr/>
            </p:nvSpPr>
            <p:spPr>
              <a:xfrm>
                <a:off x="1250047" y="2711418"/>
                <a:ext cx="992408" cy="9924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7" name="Group 49">
              <a:extLst>
                <a:ext uri="{FF2B5EF4-FFF2-40B4-BE49-F238E27FC236}">
                  <a16:creationId xmlns:a16="http://schemas.microsoft.com/office/drawing/2014/main" id="{A387F939-02CF-EBC7-DBCC-73351D9434BC}"/>
                </a:ext>
              </a:extLst>
            </p:cNvPr>
            <p:cNvGrpSpPr/>
            <p:nvPr/>
          </p:nvGrpSpPr>
          <p:grpSpPr>
            <a:xfrm>
              <a:off x="2449008" y="1617020"/>
              <a:ext cx="1938448" cy="3020377"/>
              <a:chOff x="3265345" y="2156026"/>
              <a:chExt cx="2584598" cy="4027168"/>
            </a:xfrm>
          </p:grpSpPr>
          <p:sp>
            <p:nvSpPr>
              <p:cNvPr id="34" name="Rounded Rectangle 13">
                <a:extLst>
                  <a:ext uri="{FF2B5EF4-FFF2-40B4-BE49-F238E27FC236}">
                    <a16:creationId xmlns:a16="http://schemas.microsoft.com/office/drawing/2014/main" id="{14B2A219-C168-7285-B777-0E51AA1A40B1}"/>
                  </a:ext>
                </a:extLst>
              </p:cNvPr>
              <p:cNvSpPr/>
              <p:nvPr/>
            </p:nvSpPr>
            <p:spPr>
              <a:xfrm>
                <a:off x="3265345" y="2215968"/>
                <a:ext cx="2584598" cy="3967226"/>
              </a:xfrm>
              <a:prstGeom prst="roundRect">
                <a:avLst>
                  <a:gd name="adj" fmla="val 4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5" name="Round Same Side Corner Rectangle 14">
                <a:extLst>
                  <a:ext uri="{FF2B5EF4-FFF2-40B4-BE49-F238E27FC236}">
                    <a16:creationId xmlns:a16="http://schemas.microsoft.com/office/drawing/2014/main" id="{11F9CC0B-7E73-63B4-3CFB-1795962FD89E}"/>
                  </a:ext>
                </a:extLst>
              </p:cNvPr>
              <p:cNvSpPr/>
              <p:nvPr/>
            </p:nvSpPr>
            <p:spPr>
              <a:xfrm>
                <a:off x="3265346" y="2156026"/>
                <a:ext cx="2580177" cy="1066184"/>
              </a:xfrm>
              <a:prstGeom prst="round2SameRect">
                <a:avLst>
                  <a:gd name="adj1" fmla="val 10686"/>
                  <a:gd name="adj2" fmla="val 0"/>
                </a:avLst>
              </a:prstGeom>
              <a:solidFill>
                <a:srgbClr val="22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73E04C37-CE59-DA69-E227-CFF49DF1FDEC}"/>
                </a:ext>
              </a:extLst>
            </p:cNvPr>
            <p:cNvGrpSpPr/>
            <p:nvPr/>
          </p:nvGrpSpPr>
          <p:grpSpPr>
            <a:xfrm>
              <a:off x="2938463" y="1935590"/>
              <a:ext cx="940254" cy="940254"/>
              <a:chOff x="3924301" y="2580786"/>
              <a:chExt cx="1253672" cy="1253672"/>
            </a:xfrm>
          </p:grpSpPr>
          <p:sp>
            <p:nvSpPr>
              <p:cNvPr id="32" name="Oval 15">
                <a:extLst>
                  <a:ext uri="{FF2B5EF4-FFF2-40B4-BE49-F238E27FC236}">
                    <a16:creationId xmlns:a16="http://schemas.microsoft.com/office/drawing/2014/main" id="{D3D50110-C20F-492E-FA68-F640613DF5F4}"/>
                  </a:ext>
                </a:extLst>
              </p:cNvPr>
              <p:cNvSpPr/>
              <p:nvPr/>
            </p:nvSpPr>
            <p:spPr>
              <a:xfrm>
                <a:off x="3924301" y="2580786"/>
                <a:ext cx="1253672" cy="1253672"/>
              </a:xfrm>
              <a:prstGeom prst="ellipse">
                <a:avLst/>
              </a:prstGeom>
              <a:solidFill>
                <a:srgbClr val="229876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3" name="Oval 16">
                <a:extLst>
                  <a:ext uri="{FF2B5EF4-FFF2-40B4-BE49-F238E27FC236}">
                    <a16:creationId xmlns:a16="http://schemas.microsoft.com/office/drawing/2014/main" id="{1065E848-427F-6792-9350-1AE357E6B73A}"/>
                  </a:ext>
                </a:extLst>
              </p:cNvPr>
              <p:cNvSpPr/>
              <p:nvPr/>
            </p:nvSpPr>
            <p:spPr>
              <a:xfrm>
                <a:off x="4054933" y="2711418"/>
                <a:ext cx="992408" cy="9924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9" name="Group 50">
              <a:extLst>
                <a:ext uri="{FF2B5EF4-FFF2-40B4-BE49-F238E27FC236}">
                  <a16:creationId xmlns:a16="http://schemas.microsoft.com/office/drawing/2014/main" id="{079E8D7F-01C9-1A29-AFC2-15FA477FF864}"/>
                </a:ext>
              </a:extLst>
            </p:cNvPr>
            <p:cNvGrpSpPr/>
            <p:nvPr/>
          </p:nvGrpSpPr>
          <p:grpSpPr>
            <a:xfrm>
              <a:off x="4621852" y="1648115"/>
              <a:ext cx="1941662" cy="2944326"/>
              <a:chOff x="6162463" y="2197485"/>
              <a:chExt cx="2588880" cy="3925768"/>
            </a:xfrm>
          </p:grpSpPr>
          <p:sp>
            <p:nvSpPr>
              <p:cNvPr id="30" name="Rounded Rectangle 18">
                <a:extLst>
                  <a:ext uri="{FF2B5EF4-FFF2-40B4-BE49-F238E27FC236}">
                    <a16:creationId xmlns:a16="http://schemas.microsoft.com/office/drawing/2014/main" id="{CB6C4C73-FB3C-E06D-FEC8-59B90F34D2A7}"/>
                  </a:ext>
                </a:extLst>
              </p:cNvPr>
              <p:cNvSpPr/>
              <p:nvPr/>
            </p:nvSpPr>
            <p:spPr>
              <a:xfrm>
                <a:off x="6166747" y="2275907"/>
                <a:ext cx="2584596" cy="3847346"/>
              </a:xfrm>
              <a:prstGeom prst="roundRect">
                <a:avLst>
                  <a:gd name="adj" fmla="val 481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1" name="Round Same Side Corner Rectangle 19">
                <a:extLst>
                  <a:ext uri="{FF2B5EF4-FFF2-40B4-BE49-F238E27FC236}">
                    <a16:creationId xmlns:a16="http://schemas.microsoft.com/office/drawing/2014/main" id="{2E4D5B9C-B2BA-292B-71DA-00FB6FBD938B}"/>
                  </a:ext>
                </a:extLst>
              </p:cNvPr>
              <p:cNvSpPr/>
              <p:nvPr/>
            </p:nvSpPr>
            <p:spPr>
              <a:xfrm>
                <a:off x="6162463" y="2197485"/>
                <a:ext cx="2584594" cy="1022166"/>
              </a:xfrm>
              <a:prstGeom prst="round2SameRect">
                <a:avLst>
                  <a:gd name="adj1" fmla="val 10686"/>
                  <a:gd name="adj2" fmla="val 0"/>
                </a:avLst>
              </a:prstGeom>
              <a:solidFill>
                <a:srgbClr val="EFEA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30D5AD85-BE63-60FD-DF5F-B4EED2FD017F}"/>
                </a:ext>
              </a:extLst>
            </p:cNvPr>
            <p:cNvGrpSpPr/>
            <p:nvPr/>
          </p:nvGrpSpPr>
          <p:grpSpPr>
            <a:xfrm>
              <a:off x="5169556" y="1964761"/>
              <a:ext cx="940254" cy="940254"/>
              <a:chOff x="6899090" y="2619681"/>
              <a:chExt cx="1253672" cy="1253672"/>
            </a:xfrm>
          </p:grpSpPr>
          <p:sp>
            <p:nvSpPr>
              <p:cNvPr id="28" name="Oval 20">
                <a:extLst>
                  <a:ext uri="{FF2B5EF4-FFF2-40B4-BE49-F238E27FC236}">
                    <a16:creationId xmlns:a16="http://schemas.microsoft.com/office/drawing/2014/main" id="{53011E78-5087-0337-BF35-2D6C05E51874}"/>
                  </a:ext>
                </a:extLst>
              </p:cNvPr>
              <p:cNvSpPr/>
              <p:nvPr/>
            </p:nvSpPr>
            <p:spPr>
              <a:xfrm>
                <a:off x="6899090" y="2619681"/>
                <a:ext cx="1253672" cy="1253672"/>
              </a:xfrm>
              <a:prstGeom prst="ellipse">
                <a:avLst/>
              </a:prstGeom>
              <a:solidFill>
                <a:srgbClr val="EFEA1A"/>
              </a:solidFill>
              <a:ln>
                <a:noFill/>
              </a:ln>
              <a:effectLst>
                <a:outerShdw blurRad="101600" dist="381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9" name="Oval 21">
                <a:extLst>
                  <a:ext uri="{FF2B5EF4-FFF2-40B4-BE49-F238E27FC236}">
                    <a16:creationId xmlns:a16="http://schemas.microsoft.com/office/drawing/2014/main" id="{5F685997-B3D7-91E8-4200-7878F8797B53}"/>
                  </a:ext>
                </a:extLst>
              </p:cNvPr>
              <p:cNvSpPr/>
              <p:nvPr/>
            </p:nvSpPr>
            <p:spPr>
              <a:xfrm>
                <a:off x="7029721" y="2725024"/>
                <a:ext cx="992408" cy="9924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6898054-1109-BCA1-CC1F-46722054FCD7}"/>
                </a:ext>
              </a:extLst>
            </p:cNvPr>
            <p:cNvGrpSpPr/>
            <p:nvPr/>
          </p:nvGrpSpPr>
          <p:grpSpPr>
            <a:xfrm>
              <a:off x="539628" y="2265564"/>
              <a:ext cx="1530594" cy="1982107"/>
              <a:chOff x="527596" y="2265564"/>
              <a:chExt cx="1530594" cy="1982107"/>
            </a:xfrm>
          </p:grpSpPr>
          <p:sp>
            <p:nvSpPr>
              <p:cNvPr id="23" name="TextBox 25">
                <a:extLst>
                  <a:ext uri="{FF2B5EF4-FFF2-40B4-BE49-F238E27FC236}">
                    <a16:creationId xmlns:a16="http://schemas.microsoft.com/office/drawing/2014/main" id="{548B3747-4F4D-A8A0-0186-429E7BA9D2D0}"/>
                  </a:ext>
                </a:extLst>
              </p:cNvPr>
              <p:cNvSpPr txBox="1"/>
              <p:nvPr/>
            </p:nvSpPr>
            <p:spPr>
              <a:xfrm>
                <a:off x="527596" y="3949936"/>
                <a:ext cx="1530594" cy="2977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A2652CA-8FB5-59A6-791C-22F5222FA7B3}"/>
                  </a:ext>
                </a:extLst>
              </p:cNvPr>
              <p:cNvSpPr txBox="1"/>
              <p:nvPr/>
            </p:nvSpPr>
            <p:spPr>
              <a:xfrm>
                <a:off x="1207689" y="2870617"/>
                <a:ext cx="187179" cy="372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CAC7E5B-5923-151A-E9F6-454C8FF29A35}"/>
                  </a:ext>
                </a:extLst>
              </p:cNvPr>
              <p:cNvSpPr txBox="1"/>
              <p:nvPr/>
            </p:nvSpPr>
            <p:spPr>
              <a:xfrm>
                <a:off x="1167762" y="2265564"/>
                <a:ext cx="267036" cy="342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1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0382C2F-A2C8-E6FC-A408-3172327D39CD}"/>
                </a:ext>
              </a:extLst>
            </p:cNvPr>
            <p:cNvGrpSpPr/>
            <p:nvPr/>
          </p:nvGrpSpPr>
          <p:grpSpPr>
            <a:xfrm>
              <a:off x="2694614" y="2249558"/>
              <a:ext cx="1530594" cy="1926338"/>
              <a:chOff x="567120" y="2249558"/>
              <a:chExt cx="1530594" cy="1926338"/>
            </a:xfrm>
          </p:grpSpPr>
          <p:sp>
            <p:nvSpPr>
              <p:cNvPr id="20" name="TextBox 25">
                <a:extLst>
                  <a:ext uri="{FF2B5EF4-FFF2-40B4-BE49-F238E27FC236}">
                    <a16:creationId xmlns:a16="http://schemas.microsoft.com/office/drawing/2014/main" id="{39CD218F-A5A7-1D4E-0363-F4E1B78CF7BE}"/>
                  </a:ext>
                </a:extLst>
              </p:cNvPr>
              <p:cNvSpPr txBox="1"/>
              <p:nvPr/>
            </p:nvSpPr>
            <p:spPr>
              <a:xfrm>
                <a:off x="567120" y="3993322"/>
                <a:ext cx="1530594" cy="1825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D4C999E-CE0C-1DFD-4E84-C7EB1B0D7FFA}"/>
                  </a:ext>
                </a:extLst>
              </p:cNvPr>
              <p:cNvSpPr txBox="1"/>
              <p:nvPr/>
            </p:nvSpPr>
            <p:spPr>
              <a:xfrm>
                <a:off x="1238827" y="2881340"/>
                <a:ext cx="187179" cy="372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BA1BCEB-23B9-AB8D-F051-4D3AA78D7377}"/>
                  </a:ext>
                </a:extLst>
              </p:cNvPr>
              <p:cNvSpPr txBox="1"/>
              <p:nvPr/>
            </p:nvSpPr>
            <p:spPr>
              <a:xfrm>
                <a:off x="1146553" y="2249558"/>
                <a:ext cx="267036" cy="342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2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8DFC56F-609E-84A5-54E8-5F22212A9680}"/>
                </a:ext>
              </a:extLst>
            </p:cNvPr>
            <p:cNvGrpSpPr/>
            <p:nvPr/>
          </p:nvGrpSpPr>
          <p:grpSpPr>
            <a:xfrm>
              <a:off x="4649802" y="2263768"/>
              <a:ext cx="1988641" cy="1320784"/>
              <a:chOff x="418880" y="2263768"/>
              <a:chExt cx="1988641" cy="1320784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CE509A6-B5B9-53B8-0580-6844B2F8D445}"/>
                  </a:ext>
                </a:extLst>
              </p:cNvPr>
              <p:cNvSpPr txBox="1"/>
              <p:nvPr/>
            </p:nvSpPr>
            <p:spPr>
              <a:xfrm>
                <a:off x="418880" y="3008564"/>
                <a:ext cx="1988641" cy="575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kern="1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High-Throughput Sequencing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786CE8C-EFB2-7EDD-8EE6-E9F638A98EA9}"/>
                  </a:ext>
                </a:extLst>
              </p:cNvPr>
              <p:cNvSpPr txBox="1"/>
              <p:nvPr/>
            </p:nvSpPr>
            <p:spPr>
              <a:xfrm>
                <a:off x="1280070" y="2263768"/>
                <a:ext cx="267036" cy="3422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3</a:t>
                </a:r>
              </a:p>
            </p:txBody>
          </p:sp>
        </p:grp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F84DC3F4-B42C-A925-6319-BA2501F9B82B}"/>
              </a:ext>
            </a:extLst>
          </p:cNvPr>
          <p:cNvSpPr txBox="1"/>
          <p:nvPr/>
        </p:nvSpPr>
        <p:spPr>
          <a:xfrm>
            <a:off x="5401574" y="3638653"/>
            <a:ext cx="20002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Bacterial or Viral culture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FBC26F3-BBC7-F612-D5A4-958A456E71B1}"/>
              </a:ext>
            </a:extLst>
          </p:cNvPr>
          <p:cNvSpPr txBox="1"/>
          <p:nvPr/>
        </p:nvSpPr>
        <p:spPr>
          <a:xfrm>
            <a:off x="5562677" y="4206542"/>
            <a:ext cx="1706206" cy="583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positivity rate is about 25.6% -33.6%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2A46BE4-315A-5FBD-A24A-EC27E57F8CC1}"/>
              </a:ext>
            </a:extLst>
          </p:cNvPr>
          <p:cNvSpPr txBox="1"/>
          <p:nvPr/>
        </p:nvSpPr>
        <p:spPr>
          <a:xfrm>
            <a:off x="7381899" y="3621995"/>
            <a:ext cx="22437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Polymerase Chain Reaction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46481EC-AEB4-ED2B-2D5E-3B9642C66B9E}"/>
              </a:ext>
            </a:extLst>
          </p:cNvPr>
          <p:cNvSpPr txBox="1"/>
          <p:nvPr/>
        </p:nvSpPr>
        <p:spPr>
          <a:xfrm>
            <a:off x="7502197" y="4253030"/>
            <a:ext cx="20978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False positives caused by contamination bacteria or viral interference   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9B7F3D1-ECDE-BE52-646E-B99882AA06FC}"/>
              </a:ext>
            </a:extLst>
          </p:cNvPr>
          <p:cNvSpPr txBox="1"/>
          <p:nvPr/>
        </p:nvSpPr>
        <p:spPr>
          <a:xfrm>
            <a:off x="9698412" y="4198710"/>
            <a:ext cx="19370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Positive results must exclude interference, negative results cannot exclude infection</a:t>
            </a:r>
            <a:endParaRPr lang="zh-CN" altLang="en-US" sz="14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9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138</Words>
  <Application>Microsoft Office PowerPoint</Application>
  <PresentationFormat>宽屏</PresentationFormat>
  <Paragraphs>24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等线 Light</vt:lpstr>
      <vt:lpstr>思源黑体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Utility in Children with Common Infectious Meningitis by using Flow Cytometry to test cytokines of Cerebrospinal Fluid</dc:title>
  <dc:creator>王 平</dc:creator>
  <cp:lastModifiedBy>平 王</cp:lastModifiedBy>
  <cp:revision>9</cp:revision>
  <dcterms:created xsi:type="dcterms:W3CDTF">2023-04-27T10:11:39Z</dcterms:created>
  <dcterms:modified xsi:type="dcterms:W3CDTF">2025-12-08T10:01:24Z</dcterms:modified>
</cp:coreProperties>
</file>