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1" r:id="rId3"/>
    <p:sldId id="262" r:id="rId4"/>
    <p:sldId id="257" r:id="rId5"/>
    <p:sldId id="258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/>
    <p:restoredTop sz="94580"/>
  </p:normalViewPr>
  <p:slideViewPr>
    <p:cSldViewPr snapToGrid="0">
      <p:cViewPr varScale="1">
        <p:scale>
          <a:sx n="107" d="100"/>
          <a:sy n="107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FA64-513A-654C-ACA2-7260875B0E98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B1329-BCDF-1E42-8413-A1DCD3D4ED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693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AB1329-BCDF-1E42-8413-A1DCD3D4ED1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8243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818814-8211-256C-F5FE-7AEE74D2A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F0CEFF4-EE6B-B657-C0D1-357603E2D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71ADC5-B669-00EA-4C7A-0309AD9B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942223-EF83-85B6-CB56-B790C933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27038F-8257-59ED-9264-C398FB918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61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EC5629-38B7-F7EA-6768-B6DBF3F8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F426A13-0A43-AB11-CA40-A9CAC71FB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0736F2-27E3-2219-A397-809F217C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73759C-91E1-CE3F-8065-558FD8349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5EF656-7173-9B51-8457-8A643309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34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F0A576-29F8-141F-979F-072C2D92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36F46F-698A-142E-19BA-C3A7EB32C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05FFD5-A769-F727-4401-52BB471EC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618477-090A-DEDE-3B59-E9325F9E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82CD75-0B45-7A91-520D-C1D1AEF4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88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7462AC-04F8-3AE6-11A4-FB90597B8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2D0FB9-6D83-070D-3C16-3448F1B8D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C47475F-EF37-CAB2-4603-B956A8139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8DFAD9-6FF6-F924-A1EB-FAA1CA94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9AA823-3A56-B6B7-FE08-6ACEC644D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8D5AA1-11D6-F384-F311-FD1D84438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59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7FB60C-2BDD-32A0-7696-206876A4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3DE3EA-A6CB-149F-93A5-3831A566C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41FA6C-A714-9640-43F5-01DD24BC7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C7C8E1-8682-1AC0-C1D2-3F2CC14A8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6E63453-8F73-AA29-3E5F-8F04486C2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AF6910D-9A1F-2217-879A-D65F503FF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A2DF353-E29B-58C3-39FF-CFB1086A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065A4F0-FE6F-44C0-269F-A77D8982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591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A751B2-EDBD-7069-98AF-5443DAA7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2A31C65-FC73-DF8E-F7A6-7D32C1777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C481C3-78B3-B344-4637-82A3E6F6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4971B04-57EA-90D3-EEDA-C0EBE1C2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18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1ABD883-F732-A910-229B-4EE60AE17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A8347D9-812B-FB67-FD47-265A7CAB2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E5AA68-E871-F920-0995-C0EBB435A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64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C218F4-A19E-F920-C8B1-5E0269F05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979002D-A9D1-F78D-2AF4-848CFC563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9912139-6845-5C30-3ED7-E539E8566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6EEC1B-C495-48F8-32A1-F7FF93EC0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E8DE0EA-891C-7462-E283-C2E59BE7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24B024-A5CF-B018-AFF3-596A1EDCF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74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3D43D1-D6E9-FB58-3D42-ED5DDFB34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8AF308-4D26-911D-70E3-486810AB72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969ADF-1AE0-AD3F-7D64-CB3A174FC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215964-E627-DC91-AF38-AD74861A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DE1E6CB-43D2-34D6-2C80-52A4A4AA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CD9B86-8188-B7F2-A570-D4C2C5DFF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39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5BE739-490B-8AED-7686-F2E9F6D0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7082762-25DE-1C44-1DEE-8B01230BD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183744-B252-203F-06D1-30504894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F8F218-A8AA-4062-20D0-22C9439E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315572-4E8E-1783-4B98-3B256513E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79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6E12A2-FB83-9B1A-9D8F-3D034A8063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DC631B-3511-BFB0-97AE-9C6C52297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DB8C52-A235-6CB4-2438-430D632B6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720322-8A5F-6635-83DC-8ACE6095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024FFB-0E2E-FA63-7738-19C722BA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29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57469CE-0FC5-4408-3A51-8FCA7B6D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199A050-91BD-AEAB-4E62-DDFE206F3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BCCA72-694B-EBDB-879D-98D9302E2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1D638B-7F63-1744-BF7A-9EF819C53ED9}" type="datetimeFigureOut">
              <a:rPr kumimoji="1" lang="ja-JP" altLang="en-US" smtClean="0"/>
              <a:t>2026/7/10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F8924D-F0F5-2A2A-58EC-8C699A4F3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238A8C-015F-79C0-730E-7C22DB9B1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BCD4FC-D965-5A45-B023-623A146324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979A620-C077-819D-D6AF-BA5F5513F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102387"/>
              </p:ext>
            </p:extLst>
          </p:nvPr>
        </p:nvGraphicFramePr>
        <p:xfrm>
          <a:off x="3599045" y="352613"/>
          <a:ext cx="6800000" cy="47391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00000">
                  <a:extLst>
                    <a:ext uri="{9D8B030D-6E8A-4147-A177-3AD203B41FA5}">
                      <a16:colId xmlns:a16="http://schemas.microsoft.com/office/drawing/2014/main" val="3983594030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4230343505"/>
                    </a:ext>
                  </a:extLst>
                </a:gridCol>
              </a:tblGrid>
              <a:tr h="1502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Characteristic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22847" marB="2284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Value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22847" marB="22847" anchor="ctr"/>
                </a:tc>
                <a:extLst>
                  <a:ext uri="{0D108BD9-81ED-4DB2-BD59-A6C34878D82A}">
                    <a16:rowId xmlns:a16="http://schemas.microsoft.com/office/drawing/2014/main" val="963217380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Median age, years (range)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71.0 (52–83)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112841568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Median iPSA, ng/mL (range)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18.7 (4.4–234.67)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658673965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Median follow-up, months (range)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44.6 (6–85)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118788098"/>
                  </a:ext>
                </a:extLst>
              </a:tr>
              <a:tr h="173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Preoperative Grade Group, n (%)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1226549676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GG 3 or lower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5 (5.7%)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1886967558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GG 4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23 (26.1%)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023474661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GG 5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60 (68.2%)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174808858"/>
                  </a:ext>
                </a:extLst>
              </a:tr>
              <a:tr h="173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Clinical T stage, n (%)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336842076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T1c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 (1.1%)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1972243790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  T2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15 (17.0%)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244230737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T3a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56 (63.6%)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94538350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T3b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14 (15.9%)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121568551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T4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2 (2.3%)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313996671"/>
                  </a:ext>
                </a:extLst>
              </a:tr>
              <a:tr h="173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Neoadjuvant therapy (NAT), n (%)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767827679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None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23 (26.1%)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235751804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Bicalutamide monotherapy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30 (34.1%)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003886895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Combined androgen blockade (CAB)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32 (36.4%)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1095831351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ARSI or other agents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3 (3.4%)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048036589"/>
                  </a:ext>
                </a:extLst>
              </a:tr>
              <a:tr h="1737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Adjuvant therapy (AT), n (%)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097115005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  None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52 (59.1%)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2993974977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Bicalutamide monotherapy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 (1.1%)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10723825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Combined androgen blockade (CAB)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18 (20.5%)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971012458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ARSI or other agents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11 (12.5%)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928246139"/>
                  </a:ext>
                </a:extLst>
              </a:tr>
              <a:tr h="1388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  Adjuvant radiation therapy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5 (5.7%)</a:t>
                      </a:r>
                      <a:endParaRPr lang="ja-JP" sz="11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34270" marR="34270" marT="17135" marB="17135" anchor="ctr"/>
                </a:tc>
                <a:extLst>
                  <a:ext uri="{0D108BD9-81ED-4DB2-BD59-A6C34878D82A}">
                    <a16:rowId xmlns:a16="http://schemas.microsoft.com/office/drawing/2014/main" val="325734010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1C5D28-8786-CEDA-A360-CA4551D2B192}"/>
              </a:ext>
            </a:extLst>
          </p:cNvPr>
          <p:cNvSpPr txBox="1"/>
          <p:nvPr/>
        </p:nvSpPr>
        <p:spPr>
          <a:xfrm>
            <a:off x="449438" y="120443"/>
            <a:ext cx="2908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Table 1. Patient Characteristics (n=88)</a:t>
            </a:r>
            <a:endParaRPr lang="ja-JP" altLang="ja-JP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2F0A63-1606-B7D7-EA45-091D1F8D0B19}"/>
              </a:ext>
            </a:extLst>
          </p:cNvPr>
          <p:cNvSpPr txBox="1"/>
          <p:nvPr/>
        </p:nvSpPr>
        <p:spPr>
          <a:xfrm>
            <a:off x="544642" y="6090704"/>
            <a:ext cx="11647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i="1" dirty="0"/>
              <a:t>Abbreviations: ARSI, androgen receptor signaling inhibitor; CAB, combined androgen blockade; GG, Grade Group; </a:t>
            </a:r>
            <a:r>
              <a:rPr lang="en-US" altLang="ja-JP" i="1" dirty="0" err="1"/>
              <a:t>iPSA</a:t>
            </a:r>
            <a:r>
              <a:rPr lang="en-US" altLang="ja-JP" i="1" dirty="0"/>
              <a:t>, initial prostate-specific antigen; NAT, neoadjuvant therapy; AT, adjuvant therapy.</a:t>
            </a:r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465506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283F92DE-437D-BE45-6DF4-1859567972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816073"/>
              </p:ext>
            </p:extLst>
          </p:nvPr>
        </p:nvGraphicFramePr>
        <p:xfrm>
          <a:off x="1298397" y="1318781"/>
          <a:ext cx="8822961" cy="4220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8037">
                  <a:extLst>
                    <a:ext uri="{9D8B030D-6E8A-4147-A177-3AD203B41FA5}">
                      <a16:colId xmlns:a16="http://schemas.microsoft.com/office/drawing/2014/main" val="3466200610"/>
                    </a:ext>
                  </a:extLst>
                </a:gridCol>
                <a:gridCol w="1870166">
                  <a:extLst>
                    <a:ext uri="{9D8B030D-6E8A-4147-A177-3AD203B41FA5}">
                      <a16:colId xmlns:a16="http://schemas.microsoft.com/office/drawing/2014/main" val="222725770"/>
                    </a:ext>
                  </a:extLst>
                </a:gridCol>
                <a:gridCol w="1870166">
                  <a:extLst>
                    <a:ext uri="{9D8B030D-6E8A-4147-A177-3AD203B41FA5}">
                      <a16:colId xmlns:a16="http://schemas.microsoft.com/office/drawing/2014/main" val="4113530077"/>
                    </a:ext>
                  </a:extLst>
                </a:gridCol>
                <a:gridCol w="1074592">
                  <a:extLst>
                    <a:ext uri="{9D8B030D-6E8A-4147-A177-3AD203B41FA5}">
                      <a16:colId xmlns:a16="http://schemas.microsoft.com/office/drawing/2014/main" val="988032519"/>
                    </a:ext>
                  </a:extLst>
                </a:gridCol>
              </a:tblGrid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 dirty="0">
                          <a:effectLst/>
                        </a:rPr>
                        <a:t>Variable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NAT on (n=65)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NAT off (n=23)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p-value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1728387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Age, median (range), years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71.0 (57–83)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72.0 (52–79)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0.725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2621082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Median iPSA, ng/mL (range)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24.2 (4.4–234.7)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12.4 (4.4–44.7)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8433469"/>
                  </a:ext>
                </a:extLst>
              </a:tr>
              <a:tr h="324649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Biopsy Grade Group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221540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GG ≤3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 (4.6%)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 (8.7%)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0.603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765282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GG 4 (GS 8)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14 (21.5%)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9 (39.1%)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0.108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0310614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GG 5 (GS 9–10)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48 (73.8%)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12 (52.2%)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0.070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6315472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GG4/5 positive biopsy cores, median (range)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5 (0–14)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 (0–13)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&lt;0.001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7959191"/>
                  </a:ext>
                </a:extLst>
              </a:tr>
              <a:tr h="324649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Clinical T stage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45680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cT1c–T2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9 (13.8%)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7 (30.4%)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0.113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8081280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cT3a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40 (61.5%)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16 (69.6%)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0.616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724726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cT3b–T4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16 (24.6%)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 (0.0%)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0.009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275233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cN1,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4 (6.2%)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 (0.0%)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0.569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5451570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1740B3-CD21-5CD6-BE56-A915BD754633}"/>
              </a:ext>
            </a:extLst>
          </p:cNvPr>
          <p:cNvSpPr txBox="1"/>
          <p:nvPr/>
        </p:nvSpPr>
        <p:spPr>
          <a:xfrm>
            <a:off x="676604" y="506782"/>
            <a:ext cx="119786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altLang="ja-JP" sz="24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Table 2. Preoperative Patient Characteristics by Neoadjuvant Therapy (NAT) Status</a:t>
            </a:r>
            <a:endParaRPr lang="ja-JP" altLang="ja-JP" sz="3600">
              <a:effectLst/>
              <a:latin typeface="Times New Roman" panose="02020603050405020304" pitchFamily="18" charset="0"/>
              <a:ea typeface="游明朝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881F21-E738-930F-FA99-A7951EDE02D8}"/>
              </a:ext>
            </a:extLst>
          </p:cNvPr>
          <p:cNvSpPr txBox="1"/>
          <p:nvPr/>
        </p:nvSpPr>
        <p:spPr>
          <a:xfrm>
            <a:off x="5745352" y="5581775"/>
            <a:ext cx="4376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 dirty="0">
                <a:latin typeface="Times New Roman" panose="02020603050405020304" pitchFamily="18" charset="0"/>
                <a:ea typeface="游明朝" panose="02020400000000000000" pitchFamily="18" charset="-128"/>
              </a:rPr>
              <a:t>GG: Grade Group; </a:t>
            </a:r>
            <a:r>
              <a:rPr lang="en-US" altLang="ja-JP" sz="1400" i="1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iPSA</a:t>
            </a:r>
            <a:r>
              <a:rPr lang="en-US" altLang="ja-JP" sz="1400" i="1" dirty="0">
                <a:latin typeface="Times New Roman" panose="02020603050405020304" pitchFamily="18" charset="0"/>
                <a:ea typeface="游明朝" panose="02020400000000000000" pitchFamily="18" charset="-128"/>
              </a:rPr>
              <a:t>: initial prostate-specific antigen.</a:t>
            </a:r>
            <a:endParaRPr lang="ja-JP" altLang="ja-JP" sz="2800">
              <a:latin typeface="Times New Roman" panose="02020603050405020304" pitchFamily="18" charset="0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436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317745C-8678-D1ED-C783-A8AEB87E0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918913"/>
              </p:ext>
            </p:extLst>
          </p:nvPr>
        </p:nvGraphicFramePr>
        <p:xfrm>
          <a:off x="1682296" y="922188"/>
          <a:ext cx="8358117" cy="3351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6871">
                  <a:extLst>
                    <a:ext uri="{9D8B030D-6E8A-4147-A177-3AD203B41FA5}">
                      <a16:colId xmlns:a16="http://schemas.microsoft.com/office/drawing/2014/main" val="3431118618"/>
                    </a:ext>
                  </a:extLst>
                </a:gridCol>
                <a:gridCol w="1771635">
                  <a:extLst>
                    <a:ext uri="{9D8B030D-6E8A-4147-A177-3AD203B41FA5}">
                      <a16:colId xmlns:a16="http://schemas.microsoft.com/office/drawing/2014/main" val="2187934635"/>
                    </a:ext>
                  </a:extLst>
                </a:gridCol>
                <a:gridCol w="1771635">
                  <a:extLst>
                    <a:ext uri="{9D8B030D-6E8A-4147-A177-3AD203B41FA5}">
                      <a16:colId xmlns:a16="http://schemas.microsoft.com/office/drawing/2014/main" val="1152375311"/>
                    </a:ext>
                  </a:extLst>
                </a:gridCol>
                <a:gridCol w="1017976">
                  <a:extLst>
                    <a:ext uri="{9D8B030D-6E8A-4147-A177-3AD203B41FA5}">
                      <a16:colId xmlns:a16="http://schemas.microsoft.com/office/drawing/2014/main" val="3654838451"/>
                    </a:ext>
                  </a:extLst>
                </a:gridCol>
              </a:tblGrid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Variable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AT on (n=36)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AT off (n=52)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p-value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3342224"/>
                  </a:ext>
                </a:extLst>
              </a:tr>
              <a:tr h="257770"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 dirty="0">
                          <a:effectLst/>
                        </a:rPr>
                        <a:t>Pathological T stage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961375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pT2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9 (25.0%)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39 (75.0%)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&lt;0.001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6408165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pT3a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5 (13.9%)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4 (7.7%)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0.478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3490437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   pT3b–T4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22 (61.1%)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9 (17.3%)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&lt;0.001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9213136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Lymph node positive (pN1),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10 (27.8%)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5 (9.6%)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0.042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5356657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Extraprostatic extension (EPE),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15 (41.7%)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7 (13.5%)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0.005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8793875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Positive surgical margin (PSM),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23 (63.9%)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12 (23.1%)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&lt;0.001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8010824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Pathological treatment response (rim),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27 (75.0%)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34 (65.4%)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0.359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2014782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Pathological downstaging (pT&lt;cT),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9 (25.0%)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35 (67.3%)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&lt;0.001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3515567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NAT administered,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27 (75.0%)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38 (73.1%)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1.000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6987448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BCR (biochemical recurrence),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21 (58.3%)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22 (42.3%)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0.193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7421822"/>
                  </a:ext>
                </a:extLst>
              </a:tr>
              <a:tr h="25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900">
                          <a:effectLst/>
                        </a:rPr>
                        <a:t>Adjuvant radiation therapy (ART), n (%)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5 (13.9%)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>
                          <a:effectLst/>
                        </a:rPr>
                        <a:t>0 (0.0%)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dirty="0">
                          <a:effectLst/>
                        </a:rPr>
                        <a:t>0.010</a:t>
                      </a:r>
                      <a:endParaRPr lang="ja-JP" sz="12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046204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513B96-32E0-3E10-405C-7DB424F9C958}"/>
              </a:ext>
            </a:extLst>
          </p:cNvPr>
          <p:cNvSpPr txBox="1"/>
          <p:nvPr/>
        </p:nvSpPr>
        <p:spPr>
          <a:xfrm>
            <a:off x="377752" y="117704"/>
            <a:ext cx="11643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400"/>
              </a:spcAft>
              <a:buNone/>
            </a:pPr>
            <a:r>
              <a:rPr lang="en-US" altLang="ja-JP" sz="24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Table 3. Postoperative Pathological Characteristics by Adjuvant Therapy (AT) Status</a:t>
            </a:r>
            <a:endParaRPr lang="ja-JP" altLang="ja-JP" sz="3600">
              <a:effectLst/>
              <a:latin typeface="Times New Roman" panose="02020603050405020304" pitchFamily="18" charset="0"/>
              <a:ea typeface="游明朝" panose="020204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795868-C9DD-0002-1AC3-2B7EB1EF75D5}"/>
              </a:ext>
            </a:extLst>
          </p:cNvPr>
          <p:cNvSpPr txBox="1"/>
          <p:nvPr/>
        </p:nvSpPr>
        <p:spPr>
          <a:xfrm>
            <a:off x="4069392" y="4477517"/>
            <a:ext cx="8122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i="1" dirty="0">
                <a:latin typeface="Times New Roman" panose="02020603050405020304" pitchFamily="18" charset="0"/>
                <a:ea typeface="游明朝" panose="02020400000000000000" pitchFamily="18" charset="-128"/>
              </a:rPr>
              <a:t>EPE: </a:t>
            </a:r>
            <a:r>
              <a:rPr lang="en-US" altLang="ja-JP" sz="1200" i="1" dirty="0" err="1">
                <a:latin typeface="Times New Roman" panose="02020603050405020304" pitchFamily="18" charset="0"/>
                <a:ea typeface="游明朝" panose="02020400000000000000" pitchFamily="18" charset="-128"/>
              </a:rPr>
              <a:t>extraprostatic</a:t>
            </a:r>
            <a:r>
              <a:rPr lang="en-US" altLang="ja-JP" sz="1200" i="1" dirty="0">
                <a:latin typeface="Times New Roman" panose="02020603050405020304" pitchFamily="18" charset="0"/>
                <a:ea typeface="游明朝" panose="02020400000000000000" pitchFamily="18" charset="-128"/>
              </a:rPr>
              <a:t> extension; PSM: positive surgical margin; BCR: biochemical recurrence; ART: adjuvant radiation therapy.</a:t>
            </a:r>
            <a:r>
              <a:rPr lang="ja-JP" altLang="ja-JP" sz="1200"/>
              <a:t> </a:t>
            </a:r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882454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739955-31D2-C11F-5AB4-F56C2ABA6272}"/>
              </a:ext>
            </a:extLst>
          </p:cNvPr>
          <p:cNvSpPr txBox="1"/>
          <p:nvPr/>
        </p:nvSpPr>
        <p:spPr>
          <a:xfrm>
            <a:off x="179883" y="239842"/>
            <a:ext cx="2683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Table 4. Perioperative and Urinary Continence Outcomes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BEFC5AC7-EC30-AC2B-A963-02EADA356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999710"/>
              </p:ext>
            </p:extLst>
          </p:nvPr>
        </p:nvGraphicFramePr>
        <p:xfrm>
          <a:off x="3050000" y="650000"/>
          <a:ext cx="8450000" cy="43874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50000">
                  <a:extLst>
                    <a:ext uri="{9D8B030D-6E8A-4147-A177-3AD203B41FA5}">
                      <a16:colId xmlns:a16="http://schemas.microsoft.com/office/drawing/2014/main" val="1152625951"/>
                    </a:ext>
                  </a:extLst>
                </a:gridCol>
                <a:gridCol w="3400000">
                  <a:extLst>
                    <a:ext uri="{9D8B030D-6E8A-4147-A177-3AD203B41FA5}">
                      <a16:colId xmlns:a16="http://schemas.microsoft.com/office/drawing/2014/main" val="3463731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Outcome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Value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extLst>
                  <a:ext uri="{0D108BD9-81ED-4DB2-BD59-A6C34878D82A}">
                    <a16:rowId xmlns:a16="http://schemas.microsoft.com/office/drawing/2014/main" val="4143296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Median operative time, minutes (range)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247.5 (151–396)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80608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Median estimated blood loss, mL (range)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60 (5–600)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568028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Positive surgical margin, n (%)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35 (39.7%)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773160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Lymph node metastasis, n (%)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15 (17.0%)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941184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Urinary continence at final assessment, n (%)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957301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  Pad-free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28 (31.8%)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4004173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  Safety pad (prophylactic, dry)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17 (19.3%)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248834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  1 pad/day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20 (22.7%)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792437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  2 or more pads/day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23 (26.1%)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66500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  Functional continence (&lt;1 pad/day)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65 (73.8%)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651546915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66A6DE-CABF-9BDE-35FF-571EE42626A7}"/>
              </a:ext>
            </a:extLst>
          </p:cNvPr>
          <p:cNvSpPr txBox="1"/>
          <p:nvPr/>
        </p:nvSpPr>
        <p:spPr>
          <a:xfrm>
            <a:off x="3572333" y="5177836"/>
            <a:ext cx="8619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/>
              <a:t>Note: Functional continence was defined as use of fewer than one pad per day.</a:t>
            </a:r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638159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7DEEE7-8AE4-B183-D8FF-40B9D26BD48B}"/>
              </a:ext>
            </a:extLst>
          </p:cNvPr>
          <p:cNvSpPr txBox="1"/>
          <p:nvPr/>
        </p:nvSpPr>
        <p:spPr>
          <a:xfrm>
            <a:off x="134912" y="254833"/>
            <a:ext cx="3912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Table 5. Oncological Outcomes by NAT and AT Status</a:t>
            </a:r>
            <a:endParaRPr lang="ja-JP" altLang="ja-JP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2B0149A-0679-45DE-9523-EEE47BC2A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287539"/>
              </p:ext>
            </p:extLst>
          </p:nvPr>
        </p:nvGraphicFramePr>
        <p:xfrm>
          <a:off x="3450000" y="800000"/>
          <a:ext cx="8250000" cy="3890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0000">
                  <a:extLst>
                    <a:ext uri="{9D8B030D-6E8A-4147-A177-3AD203B41FA5}">
                      <a16:colId xmlns:a16="http://schemas.microsoft.com/office/drawing/2014/main" val="3880064368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1712462953"/>
                    </a:ext>
                  </a:extLst>
                </a:gridCol>
                <a:gridCol w="1680000">
                  <a:extLst>
                    <a:ext uri="{9D8B030D-6E8A-4147-A177-3AD203B41FA5}">
                      <a16:colId xmlns:a16="http://schemas.microsoft.com/office/drawing/2014/main" val="2189792354"/>
                    </a:ext>
                  </a:extLst>
                </a:gridCol>
                <a:gridCol w="1930000">
                  <a:extLst>
                    <a:ext uri="{9D8B030D-6E8A-4147-A177-3AD203B41FA5}">
                      <a16:colId xmlns:a16="http://schemas.microsoft.com/office/drawing/2014/main" val="26972846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Comparison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3-Year (%)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5-Year (%)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p-value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50800" marB="50800" anchor="ctr"/>
                </a:tc>
                <a:extLst>
                  <a:ext uri="{0D108BD9-81ED-4DB2-BD59-A6C34878D82A}">
                    <a16:rowId xmlns:a16="http://schemas.microsoft.com/office/drawing/2014/main" val="939225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Overall Survival (all patients)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97.6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97.6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—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123922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Cancer-Specific Survival (all patients)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—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100.0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—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440399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Progression-Free Survival (all patients)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62.4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37.1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—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526492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OS: NAT+ vs. NAT–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98.3 vs. 95.7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98.3 vs. 95.7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0.436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463539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PFS: NAT+ vs. NAT–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65.5 vs. 53.4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41.0 vs. 26.7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0.345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3316919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OS: AT+ vs. AT–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97.1 vs. 98.1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97.1 vs. 98.1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0.824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1423842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PFS: AT+ vs. AT–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53.9 vs. 68.2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36.6 vs. 34.9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buNone/>
                      </a:pPr>
                      <a:r>
                        <a:rPr lang="en-US" sz="1200">
                          <a:effectLst/>
                        </a:rPr>
                        <a:t>0.239</a:t>
                      </a:r>
                      <a:endParaRPr lang="ja-JP" sz="1400">
                        <a:effectLst/>
                        <a:latin typeface="Times New Roman" panose="02020603050405020304" pitchFamily="18" charset="0"/>
                        <a:ea typeface="游明朝" panose="02020400000000000000" pitchFamily="18" charset="-128"/>
                      </a:endParaRPr>
                    </a:p>
                  </a:txBody>
                  <a:tcPr marL="76200" marR="76200" marT="38100" marB="38100" anchor="ctr"/>
                </a:tc>
                <a:extLst>
                  <a:ext uri="{0D108BD9-81ED-4DB2-BD59-A6C34878D82A}">
                    <a16:rowId xmlns:a16="http://schemas.microsoft.com/office/drawing/2014/main" val="2454094846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9B58-E7DA-AF62-F097-AB85BB43B0BA}"/>
              </a:ext>
            </a:extLst>
          </p:cNvPr>
          <p:cNvSpPr txBox="1"/>
          <p:nvPr/>
        </p:nvSpPr>
        <p:spPr>
          <a:xfrm>
            <a:off x="780462" y="5034566"/>
            <a:ext cx="11652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i="1" dirty="0"/>
              <a:t>Abbreviations: OS, overall survival; PFS, progression-free survival; NAT, neoadjuvant therapy; AT, adjuvant therapy. Estimates were calculated using the Kaplan-Meier method; p-values were obtained using the log-rank test.</a:t>
            </a:r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112777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940</Words>
  <Application>Microsoft Macintosh PowerPoint</Application>
  <PresentationFormat>ワイド画面</PresentationFormat>
  <Paragraphs>210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Takanobu Motoshima</dc:creator>
  <cp:lastModifiedBy>Takanobu Motoshima</cp:lastModifiedBy>
  <cp:revision>6</cp:revision>
  <dcterms:created xsi:type="dcterms:W3CDTF">2026-06-29T10:31:02Z</dcterms:created>
  <dcterms:modified xsi:type="dcterms:W3CDTF">2026-07-10T01:15:09Z</dcterms:modified>
</cp:coreProperties>
</file>