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96" y="4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312399355877626E-2"/>
          <c:y val="3.4762994831831588E-2"/>
          <c:w val="0.88597423510466988"/>
          <c:h val="0.809438644911654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Sheet1!$B$22</c:f>
              <c:strCache>
                <c:ptCount val="1"/>
                <c:pt idx="0">
                  <c:v>Week 8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ko-K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Sheet1!$A$23:$A$24</c:f>
              <c:strCache>
                <c:ptCount val="2"/>
                <c:pt idx="0">
                  <c:v>Clinical response</c:v>
                </c:pt>
                <c:pt idx="1">
                  <c:v>Clinical remission</c:v>
                </c:pt>
              </c:strCache>
            </c:strRef>
          </c:cat>
          <c:val>
            <c:numRef>
              <c:f>Sheet1!$B$23:$B$24</c:f>
              <c:numCache>
                <c:formatCode>General</c:formatCode>
                <c:ptCount val="2"/>
                <c:pt idx="0">
                  <c:v>71.2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FD-4A9B-91A9-E94B0EC59888}"/>
            </c:ext>
          </c:extLst>
        </c:ser>
        <c:ser>
          <c:idx val="1"/>
          <c:order val="1"/>
          <c:tx>
            <c:strRef>
              <c:f>Sheet1!$C$22</c:f>
              <c:strCache>
                <c:ptCount val="1"/>
                <c:pt idx="0">
                  <c:v>Week 56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ko-K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Sheet1!$A$23:$A$24</c:f>
              <c:strCache>
                <c:ptCount val="2"/>
                <c:pt idx="0">
                  <c:v>Clinical response</c:v>
                </c:pt>
                <c:pt idx="1">
                  <c:v>Clinical remission</c:v>
                </c:pt>
              </c:strCache>
            </c:strRef>
          </c:cat>
          <c:val>
            <c:numRef>
              <c:f>Sheet1!$C$23:$C$24</c:f>
              <c:numCache>
                <c:formatCode>General</c:formatCode>
                <c:ptCount val="2"/>
                <c:pt idx="0">
                  <c:v>52.1</c:v>
                </c:pt>
                <c:pt idx="1">
                  <c:v>41.8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FD-4A9B-91A9-E94B0EC5988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3447680"/>
        <c:axId val="133449216"/>
      </c:barChart>
      <c:catAx>
        <c:axId val="133447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ko-KR"/>
          </a:p>
        </c:txPr>
        <c:crossAx val="133449216"/>
        <c:crosses val="autoZero"/>
        <c:auto val="1"/>
        <c:lblAlgn val="ctr"/>
        <c:lblOffset val="100"/>
        <c:noMultiLvlLbl val="0"/>
      </c:catAx>
      <c:valAx>
        <c:axId val="133449216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600" b="1" i="0" dirty="0"/>
                  <a:t>Proportion of patients (%)</a:t>
                </a:r>
                <a:endParaRPr lang="ko-KR" sz="1600" b="1" i="0" dirty="0"/>
              </a:p>
            </c:rich>
          </c:tx>
          <c:layout>
            <c:manualLayout>
              <c:xMode val="edge"/>
              <c:yMode val="edge"/>
              <c:x val="1.932367149758454E-2"/>
              <c:y val="0.1885200638579971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ko-KR"/>
          </a:p>
        </c:txPr>
        <c:crossAx val="133447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618750554731383"/>
          <c:y val="0.93252872256947261"/>
          <c:w val="0.2676248621096276"/>
          <c:h val="6.47221365370565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ko-K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0E55B-9918-4650-8823-1D533FE54287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A4E-A20C-45A2-BFC3-5EF6F78270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594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0E55B-9918-4650-8823-1D533FE54287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A4E-A20C-45A2-BFC3-5EF6F78270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949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0E55B-9918-4650-8823-1D533FE54287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A4E-A20C-45A2-BFC3-5EF6F78270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08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0E55B-9918-4650-8823-1D533FE54287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A4E-A20C-45A2-BFC3-5EF6F78270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6193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0E55B-9918-4650-8823-1D533FE54287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A4E-A20C-45A2-BFC3-5EF6F78270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7531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0E55B-9918-4650-8823-1D533FE54287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A4E-A20C-45A2-BFC3-5EF6F78270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804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0E55B-9918-4650-8823-1D533FE54287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A4E-A20C-45A2-BFC3-5EF6F78270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218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0E55B-9918-4650-8823-1D533FE54287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A4E-A20C-45A2-BFC3-5EF6F78270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1651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0E55B-9918-4650-8823-1D533FE54287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A4E-A20C-45A2-BFC3-5EF6F78270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6578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0E55B-9918-4650-8823-1D533FE54287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A4E-A20C-45A2-BFC3-5EF6F78270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83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0E55B-9918-4650-8823-1D533FE54287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A4E-A20C-45A2-BFC3-5EF6F78270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9202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0E55B-9918-4650-8823-1D533FE54287}" type="datetimeFigureOut">
              <a:rPr lang="ko-KR" altLang="en-US" smtClean="0"/>
              <a:t>2020-11-04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1EA4E-A20C-45A2-BFC3-5EF6F78270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36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3699" y="457200"/>
            <a:ext cx="3138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 S1</a:t>
            </a:r>
            <a:endParaRPr lang="en-US" altLang="ko-K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B316B615-F51C-44BE-B215-BF26A47C3EE2}"/>
              </a:ext>
            </a:extLst>
          </p:cNvPr>
          <p:cNvGrpSpPr/>
          <p:nvPr/>
        </p:nvGrpSpPr>
        <p:grpSpPr>
          <a:xfrm>
            <a:off x="1319448" y="5588609"/>
            <a:ext cx="9038909" cy="1025038"/>
            <a:chOff x="1517306" y="4928154"/>
            <a:chExt cx="9038909" cy="1025038"/>
          </a:xfrm>
        </p:grpSpPr>
        <p:sp>
          <p:nvSpPr>
            <p:cNvPr id="22" name="TextBox 21"/>
            <p:cNvSpPr txBox="1"/>
            <p:nvPr/>
          </p:nvSpPr>
          <p:spPr>
            <a:xfrm>
              <a:off x="5084258" y="4928154"/>
              <a:ext cx="171210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Time (weeks)</a:t>
              </a:r>
              <a:endParaRPr lang="ko-KR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76982" y="5487266"/>
              <a:ext cx="7479233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146            129             114             105               96                92            88                   84</a:t>
              </a:r>
              <a:endParaRPr lang="ko-KR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517306" y="5368417"/>
              <a:ext cx="1197209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Number of patients</a:t>
              </a:r>
              <a:endParaRPr lang="ko-KR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115911" y="5003526"/>
              <a:ext cx="1197209" cy="2308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9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그룹 2">
            <a:extLst>
              <a:ext uri="{FF2B5EF4-FFF2-40B4-BE49-F238E27FC236}">
                <a16:creationId xmlns:a16="http://schemas.microsoft.com/office/drawing/2014/main" id="{E42CD75F-368A-444E-865C-C8B3033B0105}"/>
              </a:ext>
            </a:extLst>
          </p:cNvPr>
          <p:cNvGrpSpPr/>
          <p:nvPr/>
        </p:nvGrpSpPr>
        <p:grpSpPr>
          <a:xfrm>
            <a:off x="1702741" y="921168"/>
            <a:ext cx="8632368" cy="4693746"/>
            <a:chOff x="2291754" y="1511389"/>
            <a:chExt cx="6417782" cy="3441253"/>
          </a:xfrm>
        </p:grpSpPr>
        <p:sp>
          <p:nvSpPr>
            <p:cNvPr id="26" name="TextBox 25"/>
            <p:cNvSpPr txBox="1"/>
            <p:nvPr/>
          </p:nvSpPr>
          <p:spPr>
            <a:xfrm rot="10800000">
              <a:off x="2291754" y="1761490"/>
              <a:ext cx="320345" cy="2178175"/>
            </a:xfrm>
            <a:prstGeom prst="rect">
              <a:avLst/>
            </a:prstGeom>
            <a:solidFill>
              <a:schemeClr val="bg1"/>
            </a:solidFill>
          </p:spPr>
          <p:txBody>
            <a:bodyPr vert="eaVert" wrap="square" rtlCol="0">
              <a:spAutoFit/>
            </a:bodyPr>
            <a:lstStyle/>
            <a:p>
              <a:r>
                <a:rPr lang="en-US" altLang="ko-K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Proportion on Adalimumab</a:t>
              </a:r>
              <a:endParaRPr lang="ko-KR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403389" y="1511389"/>
              <a:ext cx="592904" cy="22564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100%</a:t>
              </a:r>
              <a:endParaRPr lang="ko-KR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506435" y="2084249"/>
              <a:ext cx="489858" cy="22564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80%</a:t>
              </a:r>
              <a:endParaRPr lang="ko-KR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506435" y="2657109"/>
              <a:ext cx="489858" cy="22564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60%</a:t>
              </a:r>
              <a:endParaRPr lang="ko-KR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506435" y="3280308"/>
              <a:ext cx="489858" cy="22564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40%</a:t>
              </a:r>
              <a:endParaRPr lang="ko-KR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06435" y="3903507"/>
              <a:ext cx="489858" cy="22564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20%</a:t>
              </a:r>
              <a:endParaRPr lang="ko-KR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498270" y="4526706"/>
              <a:ext cx="489858" cy="22564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0%</a:t>
              </a:r>
              <a:endParaRPr lang="ko-KR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046110" y="4726993"/>
              <a:ext cx="583745" cy="22564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Week 0</a:t>
              </a:r>
              <a:endParaRPr lang="ko-KR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742796" y="4726993"/>
              <a:ext cx="583745" cy="22564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Week 8</a:t>
              </a:r>
              <a:endParaRPr lang="ko-KR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1" name="그룹 20"/>
            <p:cNvGrpSpPr/>
            <p:nvPr/>
          </p:nvGrpSpPr>
          <p:grpSpPr>
            <a:xfrm>
              <a:off x="4456209" y="4726993"/>
              <a:ext cx="4253327" cy="225649"/>
              <a:chOff x="3909202" y="4718494"/>
              <a:chExt cx="4253327" cy="225649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3909202" y="4718494"/>
                <a:ext cx="635452" cy="22564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Week 16</a:t>
                </a:r>
                <a:endParaRPr lang="ko-KR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4592324" y="4718494"/>
                <a:ext cx="635452" cy="22564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Week 24</a:t>
                </a:r>
                <a:endParaRPr lang="ko-KR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315878" y="4718494"/>
                <a:ext cx="635452" cy="22564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Week 32</a:t>
                </a:r>
                <a:endParaRPr lang="ko-KR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056290" y="4718494"/>
                <a:ext cx="635452" cy="22564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Week 40</a:t>
                </a:r>
                <a:endParaRPr lang="ko-KR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6722284" y="4718494"/>
                <a:ext cx="635452" cy="22564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Week 48</a:t>
                </a:r>
                <a:endParaRPr lang="ko-KR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7527077" y="4718494"/>
                <a:ext cx="635452" cy="22564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Week 56</a:t>
                </a:r>
                <a:endParaRPr lang="ko-KR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" name="그룹 1">
              <a:extLst>
                <a:ext uri="{FF2B5EF4-FFF2-40B4-BE49-F238E27FC236}">
                  <a16:creationId xmlns:a16="http://schemas.microsoft.com/office/drawing/2014/main" id="{A8AA497A-804B-4F64-9E66-B0946BB002D6}"/>
                </a:ext>
              </a:extLst>
            </p:cNvPr>
            <p:cNvGrpSpPr/>
            <p:nvPr/>
          </p:nvGrpSpPr>
          <p:grpSpPr>
            <a:xfrm>
              <a:off x="3042049" y="1511389"/>
              <a:ext cx="5326335" cy="3130733"/>
              <a:chOff x="3042049" y="1511389"/>
              <a:chExt cx="5326335" cy="3130733"/>
            </a:xfrm>
          </p:grpSpPr>
          <p:cxnSp>
            <p:nvCxnSpPr>
              <p:cNvPr id="13" name="직선 연결선 12"/>
              <p:cNvCxnSpPr/>
              <p:nvPr/>
            </p:nvCxnSpPr>
            <p:spPr>
              <a:xfrm>
                <a:off x="4056972" y="1602911"/>
                <a:ext cx="678" cy="617775"/>
              </a:xfrm>
              <a:prstGeom prst="line">
                <a:avLst/>
              </a:prstGeom>
              <a:ln w="190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직선 연결선 27"/>
              <p:cNvCxnSpPr/>
              <p:nvPr/>
            </p:nvCxnSpPr>
            <p:spPr>
              <a:xfrm>
                <a:off x="4048510" y="2216603"/>
                <a:ext cx="735761" cy="0"/>
              </a:xfrm>
              <a:prstGeom prst="line">
                <a:avLst/>
              </a:prstGeom>
              <a:ln w="190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직선 연결선 31"/>
              <p:cNvCxnSpPr/>
              <p:nvPr/>
            </p:nvCxnSpPr>
            <p:spPr>
              <a:xfrm flipH="1">
                <a:off x="4772237" y="2217752"/>
                <a:ext cx="386" cy="214993"/>
              </a:xfrm>
              <a:prstGeom prst="line">
                <a:avLst/>
              </a:prstGeom>
              <a:ln w="190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직선 연결선 34"/>
              <p:cNvCxnSpPr/>
              <p:nvPr/>
            </p:nvCxnSpPr>
            <p:spPr>
              <a:xfrm>
                <a:off x="4765984" y="2424793"/>
                <a:ext cx="700219" cy="0"/>
              </a:xfrm>
              <a:prstGeom prst="line">
                <a:avLst/>
              </a:prstGeom>
              <a:ln w="190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직선 연결선 36"/>
              <p:cNvCxnSpPr/>
              <p:nvPr/>
            </p:nvCxnSpPr>
            <p:spPr>
              <a:xfrm>
                <a:off x="5459293" y="2416112"/>
                <a:ext cx="1137" cy="206705"/>
              </a:xfrm>
              <a:prstGeom prst="line">
                <a:avLst/>
              </a:prstGeom>
              <a:ln w="190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직선 연결선 37"/>
              <p:cNvCxnSpPr/>
              <p:nvPr/>
            </p:nvCxnSpPr>
            <p:spPr>
              <a:xfrm flipV="1">
                <a:off x="5457226" y="2607271"/>
                <a:ext cx="719268" cy="5444"/>
              </a:xfrm>
              <a:prstGeom prst="line">
                <a:avLst/>
              </a:prstGeom>
              <a:ln w="190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직선 연결선 43"/>
              <p:cNvCxnSpPr/>
              <p:nvPr/>
            </p:nvCxnSpPr>
            <p:spPr>
              <a:xfrm>
                <a:off x="6183264" y="2599497"/>
                <a:ext cx="0" cy="120384"/>
              </a:xfrm>
              <a:prstGeom prst="line">
                <a:avLst/>
              </a:prstGeom>
              <a:ln w="190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직선 연결선 45"/>
              <p:cNvCxnSpPr/>
              <p:nvPr/>
            </p:nvCxnSpPr>
            <p:spPr>
              <a:xfrm flipV="1">
                <a:off x="6175513" y="2705821"/>
                <a:ext cx="736354" cy="2923"/>
              </a:xfrm>
              <a:prstGeom prst="line">
                <a:avLst/>
              </a:prstGeom>
              <a:ln w="190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직선 연결선 48"/>
              <p:cNvCxnSpPr/>
              <p:nvPr/>
            </p:nvCxnSpPr>
            <p:spPr>
              <a:xfrm>
                <a:off x="6902823" y="2697096"/>
                <a:ext cx="0" cy="107546"/>
              </a:xfrm>
              <a:prstGeom prst="line">
                <a:avLst/>
              </a:prstGeom>
              <a:ln w="190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직선 연결선 49"/>
              <p:cNvCxnSpPr/>
              <p:nvPr/>
            </p:nvCxnSpPr>
            <p:spPr>
              <a:xfrm flipV="1">
                <a:off x="6902823" y="2790824"/>
                <a:ext cx="737587" cy="3764"/>
              </a:xfrm>
              <a:prstGeom prst="line">
                <a:avLst/>
              </a:prstGeom>
              <a:ln w="190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직선 연결선 50"/>
              <p:cNvCxnSpPr/>
              <p:nvPr/>
            </p:nvCxnSpPr>
            <p:spPr>
              <a:xfrm>
                <a:off x="7633252" y="2784764"/>
                <a:ext cx="1807" cy="97584"/>
              </a:xfrm>
              <a:prstGeom prst="line">
                <a:avLst/>
              </a:prstGeom>
              <a:ln w="190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직선 연결선 51"/>
              <p:cNvCxnSpPr/>
              <p:nvPr/>
            </p:nvCxnSpPr>
            <p:spPr>
              <a:xfrm flipV="1">
                <a:off x="7625123" y="2867188"/>
                <a:ext cx="743261" cy="9202"/>
              </a:xfrm>
              <a:prstGeom prst="line">
                <a:avLst/>
              </a:prstGeom>
              <a:ln w="190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직사각형 55"/>
              <p:cNvSpPr/>
              <p:nvPr/>
            </p:nvSpPr>
            <p:spPr>
              <a:xfrm>
                <a:off x="3046110" y="1511389"/>
                <a:ext cx="5322274" cy="3130733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68" name="직선 연결선 67"/>
              <p:cNvCxnSpPr/>
              <p:nvPr/>
            </p:nvCxnSpPr>
            <p:spPr>
              <a:xfrm flipV="1">
                <a:off x="3042049" y="1611946"/>
                <a:ext cx="1023959" cy="1698"/>
              </a:xfrm>
              <a:prstGeom prst="line">
                <a:avLst/>
              </a:prstGeom>
              <a:ln w="190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897119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3700" y="457200"/>
            <a:ext cx="3949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 </a:t>
            </a:r>
            <a:r>
              <a:rPr lang="en-US" altLang="ko-K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S2</a:t>
            </a:r>
            <a:endParaRPr lang="en-US" altLang="ko-K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차트 5">
            <a:extLst>
              <a:ext uri="{FF2B5EF4-FFF2-40B4-BE49-F238E27FC236}">
                <a16:creationId xmlns:a16="http://schemas.microsoft.com/office/drawing/2014/main" id="{BBE1A710-9B1D-403B-B3F3-97DC2C885CB3}"/>
              </a:ext>
            </a:extLst>
          </p:cNvPr>
          <p:cNvGraphicFramePr/>
          <p:nvPr>
            <p:extLst/>
          </p:nvPr>
        </p:nvGraphicFramePr>
        <p:xfrm>
          <a:off x="1711678" y="1193800"/>
          <a:ext cx="9029700" cy="50672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5080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56</Words>
  <Application>Microsoft Office PowerPoint</Application>
  <PresentationFormat>와이드스크린</PresentationFormat>
  <Paragraphs>21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맑은 고딕</vt:lpstr>
      <vt:lpstr>Arial</vt:lpstr>
      <vt:lpstr>Times New Roman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신 승용</dc:creator>
  <cp:lastModifiedBy>신 승용</cp:lastModifiedBy>
  <cp:revision>1</cp:revision>
  <dcterms:created xsi:type="dcterms:W3CDTF">2020-11-03T23:47:09Z</dcterms:created>
  <dcterms:modified xsi:type="dcterms:W3CDTF">2020-11-03T23:52:15Z</dcterms:modified>
</cp:coreProperties>
</file>