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 userDrawn="1">
          <p15:clr>
            <a:srgbClr val="A4A3A4"/>
          </p15:clr>
        </p15:guide>
        <p15:guide id="2" pos="3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D41"/>
    <a:srgbClr val="B2B2B2"/>
    <a:srgbClr val="202020"/>
    <a:srgbClr val="323232"/>
    <a:srgbClr val="CC3300"/>
    <a:srgbClr val="CC0000"/>
    <a:srgbClr val="FF3300"/>
    <a:srgbClr val="9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9"/>
        <p:guide pos="38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14475" y="52705"/>
            <a:ext cx="8705215" cy="408305"/>
            <a:chOff x="3755" y="177"/>
            <a:chExt cx="10994" cy="643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" name="圆角矩形 2"/>
            <p:cNvSpPr/>
            <p:nvPr/>
          </p:nvSpPr>
          <p:spPr>
            <a:xfrm>
              <a:off x="3755" y="177"/>
              <a:ext cx="10994" cy="64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975" y="177"/>
              <a:ext cx="4553" cy="64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p>
              <a:pPr algn="ctr"/>
              <a:r>
                <a:rPr lang="en-US" altLang="zh-CN" b="1">
                  <a:latin typeface="Times New Roman Bold" panose="02020503050405090304" charset="0"/>
                  <a:cs typeface="Times New Roman Bold" panose="02020503050405090304" charset="0"/>
                </a:rPr>
                <a:t>Abstract</a:t>
              </a:r>
              <a:endParaRPr lang="en-US" altLang="zh-CN" b="1">
                <a:latin typeface="Times New Roman Bold" panose="02020503050405090304" charset="0"/>
                <a:cs typeface="Times New Roman Bold" panose="0202050305040509030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14475" y="553720"/>
            <a:ext cx="4098925" cy="334645"/>
            <a:chOff x="3755" y="177"/>
            <a:chExt cx="10994" cy="643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8" name="圆角矩形 7"/>
            <p:cNvSpPr/>
            <p:nvPr>
              <p:custDataLst>
                <p:tags r:id="rId1"/>
              </p:custDataLst>
            </p:nvPr>
          </p:nvSpPr>
          <p:spPr>
            <a:xfrm>
              <a:off x="3755" y="177"/>
              <a:ext cx="10994" cy="64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4568" y="177"/>
              <a:ext cx="9513" cy="643"/>
            </a:xfrm>
            <a:prstGeom prst="roundRect">
              <a:avLst/>
            </a:prstGeom>
            <a:grp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rtlCol="0">
              <a:noAutofit/>
            </a:bodyPr>
            <a:p>
              <a:pPr algn="ctr"/>
              <a:r>
                <a:rPr lang="en-US" altLang="zh-CN" b="1">
                  <a:latin typeface="Times New Roman Bold" panose="02020503050405090304" charset="0"/>
                  <a:cs typeface="Times New Roman Bold" panose="02020503050405090304" charset="0"/>
                </a:rPr>
                <a:t>Research </a:t>
              </a:r>
              <a:r>
                <a:rPr lang="en-US" altLang="zh-CN" b="1">
                  <a:latin typeface="Times New Roman Bold" panose="02020503050405090304" charset="0"/>
                  <a:cs typeface="Times New Roman Bold" panose="02020503050405090304" charset="0"/>
                </a:rPr>
                <a:t>Methodology</a:t>
              </a:r>
              <a:endParaRPr lang="en-US" altLang="zh-CN" b="1">
                <a:latin typeface="Times New Roman Bold" panose="02020503050405090304" charset="0"/>
                <a:cs typeface="Times New Roman Bold" panose="0202050305040509030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17285" y="553720"/>
            <a:ext cx="4003040" cy="334645"/>
            <a:chOff x="3755" y="177"/>
            <a:chExt cx="10994" cy="643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1" name="圆角矩形 10"/>
            <p:cNvSpPr/>
            <p:nvPr>
              <p:custDataLst>
                <p:tags r:id="rId3"/>
              </p:custDataLst>
            </p:nvPr>
          </p:nvSpPr>
          <p:spPr>
            <a:xfrm>
              <a:off x="3755" y="177"/>
              <a:ext cx="10994" cy="64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5569" y="177"/>
              <a:ext cx="7200" cy="643"/>
            </a:xfrm>
            <a:prstGeom prst="roundRect">
              <a:avLst/>
            </a:prstGeom>
            <a:grpFill/>
          </p:spPr>
          <p:txBody>
            <a:bodyPr wrap="square" rtlCol="0">
              <a:noAutofit/>
            </a:bodyPr>
            <a:p>
              <a:pPr algn="ctr"/>
              <a:r>
                <a:rPr lang="en-US" altLang="zh-CN" b="1">
                  <a:latin typeface="Times New Roman Bold" panose="02020503050405090304" charset="0"/>
                  <a:cs typeface="Times New Roman Bold" panose="02020503050405090304" charset="0"/>
                  <a:sym typeface="+mn-ea"/>
                </a:rPr>
                <a:t>Research </a:t>
              </a:r>
              <a:r>
                <a:rPr lang="en-US" altLang="zh-CN" b="1">
                  <a:latin typeface="Times New Roman Bold" panose="02020503050405090304" charset="0"/>
                  <a:cs typeface="Times New Roman Bold" panose="02020503050405090304" charset="0"/>
                  <a:sym typeface="+mn-ea"/>
                </a:rPr>
                <a:t>Object</a:t>
              </a:r>
              <a:endParaRPr lang="en-US" altLang="zh-CN" b="1">
                <a:latin typeface="Times New Roman Bold" panose="02020503050405090304" charset="0"/>
                <a:cs typeface="Times New Roman Bold" panose="02020503050405090304" charset="0"/>
                <a:sym typeface="+mn-ea"/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1514475" y="993775"/>
            <a:ext cx="4156075" cy="1644015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>
            <p:custDataLst>
              <p:tags r:id="rId5"/>
            </p:custDataLst>
          </p:nvPr>
        </p:nvSpPr>
        <p:spPr>
          <a:xfrm>
            <a:off x="6121400" y="981075"/>
            <a:ext cx="4098290" cy="1644015"/>
          </a:xfrm>
          <a:prstGeom prst="round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514475" y="2760345"/>
            <a:ext cx="8705215" cy="40208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6217920" y="1102360"/>
            <a:ext cx="400240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buClrTx/>
              <a:buSzTx/>
              <a:buFont typeface="Arial" panose="020B0604020202090204" pitchFamily="34" charset="0"/>
              <a:buChar char="•"/>
            </a:pPr>
            <a:r>
              <a:rPr lang="zh-CN" altLang="en-US" sz="1400" b="1">
                <a:latin typeface="Times New Roman" panose="02020503050405090304" charset="0"/>
                <a:cs typeface="Times New Roman" panose="02020503050405090304" charset="0"/>
              </a:rPr>
              <a:t>Populatio</a:t>
            </a:r>
            <a:r>
              <a:rPr lang="zh-CN" altLang="en-US" sz="1400" b="1">
                <a:latin typeface="Times New Roman Regular" panose="02020503050405090304" charset="0"/>
                <a:cs typeface="Times New Roman Regular" panose="02020503050405090304" charset="0"/>
              </a:rPr>
              <a:t>n</a:t>
            </a:r>
            <a:r>
              <a:rPr lang="zh-CN" altLang="en-US" sz="1400">
                <a:latin typeface="Times New Roman Regular" panose="02020503050405090304" charset="0"/>
                <a:cs typeface="Times New Roman Regular" panose="02020503050405090304" charset="0"/>
              </a:rPr>
              <a:t>: 11 Studies (10 Advanced/Metastatic, 1 Neoadjuvant; N=326)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.</a:t>
            </a:r>
            <a:endParaRPr lang="en-US" altLang="zh-CN" sz="1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285750" indent="-285750" algn="l">
              <a:buClrTx/>
              <a:buSzTx/>
              <a:buFont typeface="Arial" panose="020B0604020202090204" pitchFamily="34" charset="0"/>
              <a:buChar char="•"/>
            </a:pPr>
            <a:r>
              <a:rPr lang="zh-CN" altLang="en-US" sz="1400" b="1">
                <a:latin typeface="Times New Roman Bold" panose="02020503050405090304" charset="0"/>
                <a:cs typeface="Times New Roman Bold" panose="02020503050405090304" charset="0"/>
              </a:rPr>
              <a:t>Target</a:t>
            </a:r>
            <a:r>
              <a:rPr lang="zh-CN" altLang="en-US" sz="1400">
                <a:latin typeface="Times New Roman Regular" panose="02020503050405090304" charset="0"/>
                <a:cs typeface="Times New Roman Regular" panose="02020503050405090304" charset="0"/>
              </a:rPr>
              <a:t>: Androgen Receptor-Positive Triple-Negative Breast Cancer (AR+ TNBC)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.</a:t>
            </a:r>
            <a:endParaRPr lang="zh-CN" altLang="en-US" sz="1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285750" indent="-285750" algn="l">
              <a:buClrTx/>
              <a:buSzTx/>
              <a:buFont typeface="Arial" panose="020B0604020202090204" pitchFamily="34" charset="0"/>
              <a:buChar char="•"/>
            </a:pPr>
            <a:r>
              <a:rPr lang="zh-CN" altLang="en-US" sz="1400" b="1">
                <a:latin typeface="Times New Roman Bold" panose="02020503050405090304" charset="0"/>
                <a:cs typeface="Times New Roman Bold" panose="02020503050405090304" charset="0"/>
              </a:rPr>
              <a:t>Interventions</a:t>
            </a:r>
            <a:r>
              <a:rPr lang="zh-CN" altLang="en-US" sz="1400">
                <a:latin typeface="Times New Roman Regular" panose="02020503050405090304" charset="0"/>
                <a:cs typeface="Times New Roman Regular" panose="02020503050405090304" charset="0"/>
              </a:rPr>
              <a:t>: Direct AR Antagonists, CYP17 Inhibitors, SARMs±Combinations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.</a:t>
            </a:r>
            <a:endParaRPr lang="en-US" altLang="zh-CN" sz="14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66875" y="1102360"/>
            <a:ext cx="4003675" cy="1644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400" b="1">
                <a:latin typeface="Times New Roman Bold" panose="02020503050405090304" charset="0"/>
                <a:cs typeface="Times New Roman Bold" panose="02020503050405090304" charset="0"/>
              </a:rPr>
              <a:t>Systematic Search</a:t>
            </a:r>
            <a:r>
              <a:rPr lang="zh-CN" altLang="en-US" sz="1400">
                <a:latin typeface="Times New Roman Regular" panose="02020503050405090304" charset="0"/>
                <a:cs typeface="Times New Roman Regular" panose="02020503050405090304" charset="0"/>
              </a:rPr>
              <a:t>: PubMed, Embase, WoS, Cochrane, ClinicalTrials.gov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.</a:t>
            </a:r>
            <a:endParaRPr lang="zh-CN" altLang="en-US" sz="1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400" b="1">
                <a:latin typeface="Times New Roman Bold" panose="02020503050405090304" charset="0"/>
                <a:cs typeface="Times New Roman Bold" panose="02020503050405090304" charset="0"/>
              </a:rPr>
              <a:t>Statistical Model</a:t>
            </a:r>
            <a:r>
              <a:rPr lang="zh-CN" altLang="en-US" sz="1400">
                <a:latin typeface="Times New Roman Regular" panose="02020503050405090304" charset="0"/>
                <a:cs typeface="Times New Roman Regular" panose="02020503050405090304" charset="0"/>
              </a:rPr>
              <a:t>: Random-effects Generalized Linear Mixed Model (GLMM)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.</a:t>
            </a:r>
            <a:endParaRPr lang="en-US" altLang="zh-CN" sz="1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sz="1400" b="1">
                <a:latin typeface="Times New Roman Bold" panose="02020503050405090304" charset="0"/>
                <a:cs typeface="Times New Roman Bold" panose="02020503050405090304" charset="0"/>
              </a:rPr>
              <a:t>Standardized Endpoints</a:t>
            </a:r>
            <a:r>
              <a:rPr lang="zh-CN" altLang="en-US" sz="1400">
                <a:latin typeface="Times New Roman Regular" panose="02020503050405090304" charset="0"/>
                <a:cs typeface="Times New Roman Regular" panose="02020503050405090304" charset="0"/>
              </a:rPr>
              <a:t>: ORR (RECIST) &amp; Standardized CBR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 (16 weeks and 6 months).</a:t>
            </a:r>
            <a:endParaRPr lang="en-US" altLang="zh-CN" sz="14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069465" y="2896870"/>
            <a:ext cx="7582535" cy="408305"/>
            <a:chOff x="3755" y="177"/>
            <a:chExt cx="10994" cy="64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6" name="圆角矩形 15"/>
            <p:cNvSpPr/>
            <p:nvPr>
              <p:custDataLst>
                <p:tags r:id="rId7"/>
              </p:custDataLst>
            </p:nvPr>
          </p:nvSpPr>
          <p:spPr>
            <a:xfrm>
              <a:off x="3755" y="177"/>
              <a:ext cx="10994" cy="64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8"/>
              </p:custDataLst>
            </p:nvPr>
          </p:nvSpPr>
          <p:spPr>
            <a:xfrm>
              <a:off x="6975" y="177"/>
              <a:ext cx="4553" cy="643"/>
            </a:xfrm>
            <a:prstGeom prst="roundRect">
              <a:avLst/>
            </a:prstGeom>
            <a:grpFill/>
          </p:spPr>
          <p:txBody>
            <a:bodyPr wrap="square" rtlCol="0">
              <a:spAutoFit/>
            </a:bodyPr>
            <a:p>
              <a:pPr algn="ctr"/>
              <a:r>
                <a:rPr lang="en-US" altLang="zh-CN" b="1">
                  <a:latin typeface="Times New Roman Bold" panose="02020503050405090304" charset="0"/>
                  <a:cs typeface="Times New Roman Bold" panose="02020503050405090304" charset="0"/>
                </a:rPr>
                <a:t>Finding</a:t>
              </a:r>
              <a:endParaRPr lang="en-US" altLang="zh-CN" b="1">
                <a:latin typeface="Times New Roman Bold" panose="02020503050405090304" charset="0"/>
                <a:cs typeface="Times New Roman Bold" panose="02020503050405090304" charset="0"/>
              </a:endParaRPr>
            </a:p>
          </p:txBody>
        </p:sp>
      </p:grpSp>
      <p:sp>
        <p:nvSpPr>
          <p:cNvPr id="28" name="圆角矩形 27"/>
          <p:cNvSpPr/>
          <p:nvPr>
            <p:custDataLst>
              <p:tags r:id="rId9"/>
            </p:custDataLst>
          </p:nvPr>
        </p:nvSpPr>
        <p:spPr>
          <a:xfrm>
            <a:off x="2034540" y="3388360"/>
            <a:ext cx="2255520" cy="977900"/>
          </a:xfrm>
          <a:prstGeom prst="round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2019300" y="3515360"/>
            <a:ext cx="2289175" cy="71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rtlCol="0">
            <a:noAutofit/>
          </a:bodyPr>
          <a:p>
            <a:pPr algn="ctr"/>
            <a:r>
              <a:rPr lang="zh-CN" altLang="en-US" sz="1400">
                <a:latin typeface="Times New Roman" panose="02020503050405090304" charset="0"/>
                <a:cs typeface="Times New Roman" panose="02020503050405090304" charset="0"/>
              </a:rPr>
              <a:t>Pooled ORR </a:t>
            </a:r>
            <a:endParaRPr lang="zh-CN" altLang="en-US" sz="1400"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zh-CN" altLang="en-US" sz="2000">
                <a:solidFill>
                  <a:schemeClr val="accent2"/>
                </a:solidFill>
                <a:latin typeface="微软雅黑" charset="0"/>
                <a:ea typeface="微软雅黑" charset="0"/>
                <a:cs typeface="Times New Roman" panose="02020503050405090304" charset="0"/>
              </a:rPr>
              <a:t>5.4%</a:t>
            </a:r>
            <a:r>
              <a:rPr lang="zh-CN" altLang="en-US" sz="1200">
                <a:solidFill>
                  <a:srgbClr val="FF8D41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endParaRPr lang="zh-CN" altLang="en-US" sz="1200"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</a:rPr>
              <a:t>(95% CI: 3.3%–8.6%, I</a:t>
            </a:r>
            <a:r>
              <a:rPr lang="zh-CN" altLang="en-US" sz="1200" baseline="30000">
                <a:latin typeface="Times New Roman" panose="02020503050405090304" charset="0"/>
                <a:cs typeface="Times New Roman" panose="02020503050405090304" charset="0"/>
              </a:rPr>
              <a:t>2</a:t>
            </a:r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</a:rPr>
              <a:t>=0.0%)</a:t>
            </a:r>
            <a:endParaRPr lang="zh-CN" altLang="en-US" sz="120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0" name="圆角矩形 29"/>
          <p:cNvSpPr/>
          <p:nvPr>
            <p:custDataLst>
              <p:tags r:id="rId11"/>
            </p:custDataLst>
          </p:nvPr>
        </p:nvSpPr>
        <p:spPr>
          <a:xfrm>
            <a:off x="4719955" y="3388360"/>
            <a:ext cx="2303145" cy="977900"/>
          </a:xfrm>
          <a:prstGeom prst="round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12"/>
            </p:custDataLst>
          </p:nvPr>
        </p:nvSpPr>
        <p:spPr>
          <a:xfrm>
            <a:off x="4719955" y="3448050"/>
            <a:ext cx="226250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rtlCol="0">
            <a:noAutofit/>
          </a:bodyPr>
          <a:p>
            <a:pPr algn="ctr"/>
            <a:r>
              <a:rPr lang="zh-CN" altLang="en-US" sz="1400">
                <a:latin typeface="Times New Roman" panose="02020503050405090304" charset="0"/>
                <a:cs typeface="Times New Roman" panose="02020503050405090304" charset="0"/>
              </a:rPr>
              <a:t>16-Week CBR</a:t>
            </a:r>
            <a:endParaRPr lang="zh-CN" altLang="en-US" sz="1400"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zh-CN" altLang="en-US" sz="2000">
                <a:solidFill>
                  <a:schemeClr val="accent4">
                    <a:lumMod val="75000"/>
                  </a:schemeClr>
                </a:solidFill>
                <a:latin typeface="微软雅黑" charset="0"/>
                <a:ea typeface="微软雅黑" charset="0"/>
                <a:cs typeface="Times New Roman" panose="02020503050405090304" charset="0"/>
              </a:rPr>
              <a:t>30.7%</a:t>
            </a:r>
            <a:r>
              <a:rPr lang="zh-CN" altLang="en-US" sz="2000">
                <a:latin typeface="微软雅黑" charset="0"/>
                <a:ea typeface="微软雅黑" charset="0"/>
                <a:cs typeface="Times New Roman" panose="02020503050405090304" charset="0"/>
              </a:rPr>
              <a:t> </a:t>
            </a:r>
            <a:endParaRPr lang="zh-CN" altLang="en-US" sz="2000"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</a:rPr>
              <a:t>(95% CI: 24.3%–37.9%, </a:t>
            </a:r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  <a:sym typeface="+mn-ea"/>
              </a:rPr>
              <a:t>I</a:t>
            </a:r>
            <a:r>
              <a:rPr lang="zh-CN" altLang="en-US" sz="1200" baseline="30000">
                <a:latin typeface="Times New Roman" panose="02020503050405090304" charset="0"/>
                <a:cs typeface="Times New Roman" panose="02020503050405090304" charset="0"/>
                <a:sym typeface="+mn-ea"/>
              </a:rPr>
              <a:t>2</a:t>
            </a:r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  <a:sym typeface="+mn-ea"/>
              </a:rPr>
              <a:t>=0.0%</a:t>
            </a:r>
            <a:r>
              <a:rPr lang="en-US" altLang="zh-CN" sz="1200">
                <a:latin typeface="Times New Roman" panose="02020503050405090304" charset="0"/>
                <a:cs typeface="Times New Roman" panose="02020503050405090304" charset="0"/>
                <a:sym typeface="+mn-ea"/>
              </a:rPr>
              <a:t>)</a:t>
            </a:r>
            <a:endParaRPr lang="en-US" altLang="zh-CN" sz="1200"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3"/>
            </p:custDataLst>
          </p:nvPr>
        </p:nvSpPr>
        <p:spPr>
          <a:xfrm>
            <a:off x="7393940" y="3383915"/>
            <a:ext cx="2289175" cy="977900"/>
          </a:xfrm>
          <a:prstGeom prst="round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7416800" y="3455035"/>
            <a:ext cx="2289175" cy="72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rtlCol="0">
            <a:noAutofit/>
          </a:bodyPr>
          <a:p>
            <a:pPr algn="ctr"/>
            <a:r>
              <a:rPr lang="zh-CN" altLang="en-US" sz="1400">
                <a:latin typeface="Times New Roman" panose="02020503050405090304" charset="0"/>
                <a:cs typeface="Times New Roman" panose="02020503050405090304" charset="0"/>
              </a:rPr>
              <a:t>6-Month CBR</a:t>
            </a:r>
            <a:endParaRPr lang="zh-CN" altLang="en-US" sz="1400"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zh-CN" altLang="en-US" sz="2000">
                <a:solidFill>
                  <a:schemeClr val="tx2">
                    <a:lumMod val="50000"/>
                    <a:lumOff val="50000"/>
                  </a:schemeClr>
                </a:solidFill>
                <a:latin typeface="微软雅黑" charset="0"/>
                <a:ea typeface="微软雅黑" charset="0"/>
                <a:cs typeface="Times New Roman" panose="02020503050405090304" charset="0"/>
              </a:rPr>
              <a:t>19.6%</a:t>
            </a:r>
            <a:endParaRPr lang="zh-CN" altLang="en-US" sz="1200">
              <a:solidFill>
                <a:schemeClr val="tx2">
                  <a:lumMod val="50000"/>
                  <a:lumOff val="50000"/>
                </a:schemeClr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</a:rPr>
              <a:t> (95% CI: 11.2%–32.1%,</a:t>
            </a:r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  <a:sym typeface="+mn-ea"/>
              </a:rPr>
              <a:t> I</a:t>
            </a:r>
            <a:r>
              <a:rPr lang="zh-CN" altLang="en-US" sz="1200" baseline="30000">
                <a:latin typeface="Times New Roman" panose="02020503050405090304" charset="0"/>
                <a:cs typeface="Times New Roman" panose="02020503050405090304" charset="0"/>
                <a:sym typeface="+mn-ea"/>
              </a:rPr>
              <a:t>2</a:t>
            </a:r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  <a:sym typeface="+mn-ea"/>
              </a:rPr>
              <a:t>=0.0%</a:t>
            </a:r>
            <a:r>
              <a:rPr lang="zh-CN" altLang="en-US" sz="1200">
                <a:latin typeface="Times New Roman" panose="02020503050405090304" charset="0"/>
                <a:cs typeface="Times New Roman" panose="02020503050405090304" charset="0"/>
              </a:rPr>
              <a:t>) </a:t>
            </a:r>
            <a:endParaRPr lang="zh-CN" altLang="en-US" sz="1200">
              <a:latin typeface="Times New Roman" panose="02020503050405090304" charset="0"/>
              <a:cs typeface="Times New Roman" panose="0202050305040509030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996257" y="4441896"/>
            <a:ext cx="7686679" cy="534495"/>
            <a:chOff x="3682" y="-1"/>
            <a:chExt cx="11145" cy="102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6" name="圆角矩形 35"/>
            <p:cNvSpPr/>
            <p:nvPr>
              <p:custDataLst>
                <p:tags r:id="rId15"/>
              </p:custDataLst>
            </p:nvPr>
          </p:nvSpPr>
          <p:spPr>
            <a:xfrm>
              <a:off x="3682" y="35"/>
              <a:ext cx="11145" cy="991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>
              <p:custDataLst>
                <p:tags r:id="rId16"/>
              </p:custDataLst>
            </p:nvPr>
          </p:nvSpPr>
          <p:spPr>
            <a:xfrm>
              <a:off x="3738" y="-1"/>
              <a:ext cx="10992" cy="914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rtlCol="0">
              <a:noAutofit/>
            </a:bodyPr>
            <a:p>
              <a:pPr algn="ctr"/>
              <a:r>
                <a:rPr lang="en-US" altLang="zh-CN" sz="1400">
                  <a:latin typeface="Times New Roman" panose="02020503050405090304" charset="0"/>
                  <a:cs typeface="Times New Roman" panose="02020503050405090304" charset="0"/>
                  <a:sym typeface="+mn-ea"/>
                </a:rPr>
                <a:t>AR-targeted therapies may induce disease stabilization (30.7% CBR</a:t>
              </a:r>
              <a:r>
                <a:rPr lang="en-US" altLang="zh-CN" sz="1400" baseline="-25000">
                  <a:latin typeface="Times New Roman" panose="02020503050405090304" charset="0"/>
                  <a:cs typeface="Times New Roman" panose="02020503050405090304" charset="0"/>
                  <a:sym typeface="+mn-ea"/>
                </a:rPr>
                <a:t>16</a:t>
              </a:r>
              <a:r>
                <a:rPr lang="en-US" altLang="zh-CN" sz="1400">
                  <a:latin typeface="Times New Roman" panose="02020503050405090304" charset="0"/>
                  <a:cs typeface="Times New Roman" panose="02020503050405090304" charset="0"/>
                  <a:sym typeface="+mn-ea"/>
                </a:rPr>
                <a:t>) rather than rapid tumor shrinkage (5.4% ORR), matching LAR subtype biology.</a:t>
              </a:r>
              <a:endParaRPr lang="en-US" altLang="zh-CN" sz="1400">
                <a:latin typeface="Times New Roman" panose="02020503050405090304" charset="0"/>
                <a:cs typeface="Times New Roman" panose="02020503050405090304" charset="0"/>
                <a:sym typeface="+mn-ea"/>
              </a:endParaRPr>
            </a:p>
            <a:p>
              <a:pPr algn="ctr"/>
              <a:endParaRPr lang="en-US" altLang="zh-CN" sz="1400">
                <a:latin typeface="Times New Roman" panose="02020503050405090304" charset="0"/>
                <a:cs typeface="Times New Roman" panose="02020503050405090304" charset="0"/>
                <a:sym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901825" y="5373370"/>
            <a:ext cx="2162233" cy="334645"/>
            <a:chOff x="3755" y="177"/>
            <a:chExt cx="15736" cy="643"/>
          </a:xfrm>
          <a:solidFill>
            <a:schemeClr val="bg2">
              <a:lumMod val="85000"/>
            </a:schemeClr>
          </a:solidFill>
        </p:grpSpPr>
        <p:sp>
          <p:nvSpPr>
            <p:cNvPr id="42" name="圆角矩形 41"/>
            <p:cNvSpPr/>
            <p:nvPr>
              <p:custDataLst>
                <p:tags r:id="rId17"/>
              </p:custDataLst>
            </p:nvPr>
          </p:nvSpPr>
          <p:spPr>
            <a:xfrm>
              <a:off x="3755" y="177"/>
              <a:ext cx="10994" cy="64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>
              <p:custDataLst>
                <p:tags r:id="rId18"/>
              </p:custDataLst>
            </p:nvPr>
          </p:nvSpPr>
          <p:spPr>
            <a:xfrm>
              <a:off x="3755" y="177"/>
              <a:ext cx="15736" cy="643"/>
            </a:xfrm>
            <a:prstGeom prst="roundRect">
              <a:avLst/>
            </a:prstGeom>
            <a:grp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rtlCol="0">
              <a:noAutofit/>
            </a:bodyPr>
            <a:p>
              <a:pPr algn="ctr"/>
              <a:r>
                <a:rPr lang="en-US" altLang="zh-CN" b="1">
                  <a:latin typeface="Times New Roman Bold" panose="02020503050405090304" charset="0"/>
                  <a:cs typeface="Times New Roman Bold" panose="02020503050405090304" charset="0"/>
                </a:rPr>
                <a:t>Safety &amp; Feasibility</a:t>
              </a:r>
              <a:endParaRPr lang="en-US" altLang="zh-CN" b="1">
                <a:latin typeface="Times New Roman Bold" panose="02020503050405090304" charset="0"/>
                <a:cs typeface="Times New Roman Bold" panose="02020503050405090304" charset="0"/>
              </a:endParaRPr>
            </a:p>
          </p:txBody>
        </p:sp>
      </p:grpSp>
      <p:sp>
        <p:nvSpPr>
          <p:cNvPr id="46" name="文本框 45"/>
          <p:cNvSpPr txBox="1"/>
          <p:nvPr>
            <p:custDataLst>
              <p:tags r:id="rId19"/>
            </p:custDataLst>
          </p:nvPr>
        </p:nvSpPr>
        <p:spPr>
          <a:xfrm>
            <a:off x="4170680" y="5068570"/>
            <a:ext cx="5481320" cy="1003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pPr marL="285750" indent="-285750" algn="l">
              <a:buClrTx/>
              <a:buSzTx/>
              <a:buFont typeface="Arial" panose="020B0604020202090204" pitchFamily="34" charset="0"/>
              <a:buChar char="•"/>
            </a:pPr>
            <a:r>
              <a:rPr lang="en-US" altLang="zh-CN" sz="1400" b="1">
                <a:latin typeface="Times New Roman Bold" panose="02020503050405090304" charset="0"/>
                <a:cs typeface="Times New Roman Bold" panose="02020503050405090304" charset="0"/>
              </a:rPr>
              <a:t>Safety Profile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: Favorable toxicity profile with low incidence of Grade 3/4 AEs, avoiding severe chemotherapy-related toxicities.</a:t>
            </a:r>
            <a:endParaRPr lang="en-US" altLang="zh-CN" sz="14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285750" indent="-285750" algn="l">
              <a:buClrTx/>
              <a:buSzTx/>
              <a:buFont typeface="Arial" panose="020B0604020202090204" pitchFamily="34" charset="0"/>
              <a:buChar char="•"/>
            </a:pPr>
            <a:r>
              <a:rPr lang="en-US" altLang="zh-CN" sz="1400" b="1">
                <a:latin typeface="Times New Roman Bold" panose="02020503050405090304" charset="0"/>
                <a:cs typeface="Times New Roman Bold" panose="02020503050405090304" charset="0"/>
              </a:rPr>
              <a:t>Compliance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</a:rPr>
              <a:t>: Oral formulations provide manageable long-term outpatient disease control with high patient adherence.</a:t>
            </a:r>
            <a:endParaRPr lang="en-US" altLang="zh-CN" sz="14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069465" y="6078220"/>
            <a:ext cx="76358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Conclusion</a:t>
            </a:r>
            <a:r>
              <a:rPr lang="en-US" altLang="zh-CN" sz="16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: </a:t>
            </a:r>
            <a:r>
              <a:rPr lang="en-US" altLang="zh-CN" sz="14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AR pathway blockade provides meaningful disease stabilization in 1/3 of AR+ TNBC patients; precision biomarker selection is critical.</a:t>
            </a:r>
            <a:endParaRPr lang="en-US" altLang="zh-CN" sz="14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1182</Words>
  <Application>WPS 表格</Application>
  <PresentationFormat>宽屏</PresentationFormat>
  <Paragraphs>38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Helvetica Neue</vt:lpstr>
      <vt:lpstr>汉仪书宋二KW</vt:lpstr>
      <vt:lpstr>微软雅黑</vt:lpstr>
      <vt:lpstr>汉仪旗黑</vt:lpstr>
      <vt:lpstr>宋体</vt:lpstr>
      <vt:lpstr>Arial Unicode MS</vt:lpstr>
      <vt:lpstr>Times New Roman Regular</vt:lpstr>
      <vt:lpstr>Songti SC Regular</vt:lpstr>
      <vt:lpstr>Arial Hebrew Regular</vt:lpstr>
      <vt:lpstr>汉仪粗仿宋简</vt:lpstr>
      <vt:lpstr>Hannotate SC Regular</vt:lpstr>
      <vt:lpstr>Times New Roman Bold</vt:lpstr>
      <vt:lpstr>Times New Roman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吴芷瑜</cp:lastModifiedBy>
  <cp:revision>10</cp:revision>
  <dcterms:created xsi:type="dcterms:W3CDTF">2026-08-30T10:43:49Z</dcterms:created>
  <dcterms:modified xsi:type="dcterms:W3CDTF">2026-08-30T10:43:49Z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2052-6.5.2.8766</vt:lpwstr>
  </property>
  <property fmtid="{D5CDD505-2E9C-101B-9397-08002B2CF9AE}" pid="3" name="ICV">
    <vt:lpwstr>D170972444738CC445EB926A7E876923_41</vt:lpwstr>
  </property>
</Properties>
</file>