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80" r:id="rId3"/>
    <p:sldId id="32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96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2" y="1604520"/>
            <a:ext cx="1097208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IN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690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2" y="1604520"/>
            <a:ext cx="109720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4442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1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1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37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826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2" y="273600"/>
            <a:ext cx="1097208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IN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4797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1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47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1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204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2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082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2" y="160452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2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247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4956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281" y="1604520"/>
            <a:ext cx="35326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8721" y="1604520"/>
            <a:ext cx="35326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281" y="3682080"/>
            <a:ext cx="35326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8721" y="3682080"/>
            <a:ext cx="3532681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5590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457201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09AB84F9-5633-4705-B69D-3A2B752F3A3C}" type="datetime">
              <a:rPr lang="en-US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8/31/2026</a:t>
            </a:fld>
            <a:endParaRPr lang="en-IN" sz="12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124081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n-IN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2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5FA0C6C-A0AD-412A-94C9-619703F7A417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en-IN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2" y="273600"/>
            <a:ext cx="1097208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2" y="1604520"/>
            <a:ext cx="109720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88677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490326" y="3593010"/>
            <a:ext cx="3429024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</a:rPr>
              <a:t> </a:t>
            </a:r>
            <a:r>
              <a:rPr kumimoji="0" lang="en-US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Fig. S1. </a:t>
            </a:r>
            <a:r>
              <a:rPr kumimoji="0" lang="en-US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Circos</a:t>
            </a:r>
            <a:r>
              <a:rPr kumimoji="0" lang="en-US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-based </a:t>
            </a:r>
            <a:r>
              <a:rPr kumimoji="0" lang="en-US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syntenic</a:t>
            </a:r>
            <a:r>
              <a:rPr kumimoji="0" lang="en-US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relationship plot</a:t>
            </a:r>
            <a:endParaRPr kumimoji="0" lang="en-IN" sz="1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95498" y="3929396"/>
            <a:ext cx="32477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Fig. S2. Predicted 3D structures of </a:t>
            </a:r>
            <a:r>
              <a:rPr kumimoji="0" lang="en-US" sz="11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CaPLATZ</a:t>
            </a:r>
            <a:r>
              <a:rPr kumimoji="0" lang="en-US" sz="11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proteins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1495FD-6A8B-FBCB-E524-1F7F57B41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64" y="304114"/>
            <a:ext cx="3124886" cy="3124886"/>
          </a:xfrm>
          <a:prstGeom prst="rect">
            <a:avLst/>
          </a:prstGeom>
        </p:spPr>
      </p:pic>
      <p:grpSp>
        <p:nvGrpSpPr>
          <p:cNvPr id="6" name="Group 32">
            <a:extLst>
              <a:ext uri="{FF2B5EF4-FFF2-40B4-BE49-F238E27FC236}">
                <a16:creationId xmlns:a16="http://schemas.microsoft.com/office/drawing/2014/main" id="{C3FDB79F-42F0-4B03-71AF-B0F8786B6ACE}"/>
              </a:ext>
            </a:extLst>
          </p:cNvPr>
          <p:cNvGrpSpPr/>
          <p:nvPr/>
        </p:nvGrpSpPr>
        <p:grpSpPr>
          <a:xfrm>
            <a:off x="4151784" y="417242"/>
            <a:ext cx="7428251" cy="3332287"/>
            <a:chOff x="0" y="0"/>
            <a:chExt cx="12192000" cy="55020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D24AC88-B379-82E1-671A-23A26714F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"/>
              <a:ext cx="2514600" cy="2514600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F7BE3E7-A6AB-E0FE-C750-D2615278E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5973" y="0"/>
              <a:ext cx="2755629" cy="2514599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C145F5D-8478-86AA-C5F1-290AB7BDD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2270" y="0"/>
              <a:ext cx="2514600" cy="2514600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C755EC1-ACA5-BA48-2841-D983F39CC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6868" y="0"/>
              <a:ext cx="2059884" cy="2514599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317276C-706B-78B9-AC44-B0B2F09BB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7400" y="0"/>
              <a:ext cx="2514600" cy="2514600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FAD4148-29E5-C8BA-1331-69DB76941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00551"/>
              <a:ext cx="2425971" cy="2596396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9A11546-B6AF-5636-56B6-B3A13BEBA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8460" y="2787299"/>
              <a:ext cx="2221397" cy="2609647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BED5221-E2F5-22F0-8DE2-91B0AEB50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9856" y="2800550"/>
              <a:ext cx="2409409" cy="2632839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5026055-60B1-A0EE-2224-69157722D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9265" y="2833219"/>
              <a:ext cx="2587487" cy="2587487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22FBBC4-717B-D1B7-5E2F-1011C2AB8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7400" y="2822711"/>
              <a:ext cx="2514600" cy="2587487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DFC368D-9E41-F3ED-1A43-D1D77F250C72}"/>
                </a:ext>
              </a:extLst>
            </p:cNvPr>
            <p:cNvSpPr txBox="1"/>
            <p:nvPr/>
          </p:nvSpPr>
          <p:spPr>
            <a:xfrm>
              <a:off x="417444" y="2126973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</a:t>
              </a:r>
              <a:r>
                <a:rPr kumimoji="0" lang="en-IN" sz="11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PLATZ</a:t>
              </a: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07FFA25-6845-7FB9-372C-F6B9736EE8BD}"/>
                </a:ext>
              </a:extLst>
            </p:cNvPr>
            <p:cNvSpPr txBox="1"/>
            <p:nvPr/>
          </p:nvSpPr>
          <p:spPr>
            <a:xfrm>
              <a:off x="2899742" y="2137848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CaPLATZ2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43BC40-50B9-D28C-C15B-4016EE5D10E4}"/>
                </a:ext>
              </a:extLst>
            </p:cNvPr>
            <p:cNvSpPr txBox="1"/>
            <p:nvPr/>
          </p:nvSpPr>
          <p:spPr>
            <a:xfrm>
              <a:off x="5419189" y="2151065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</a:t>
              </a:r>
              <a:r>
                <a:rPr kumimoji="0" lang="en-IN" sz="11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PLATZ</a:t>
              </a: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EF502E-1C65-72DE-059B-0321B0688AD0}"/>
                </a:ext>
              </a:extLst>
            </p:cNvPr>
            <p:cNvSpPr txBox="1"/>
            <p:nvPr/>
          </p:nvSpPr>
          <p:spPr>
            <a:xfrm>
              <a:off x="7721876" y="2151065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CaPLATZ4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D8EC04-63E4-1D1D-CDA3-F292441EC6F7}"/>
                </a:ext>
              </a:extLst>
            </p:cNvPr>
            <p:cNvSpPr txBox="1"/>
            <p:nvPr/>
          </p:nvSpPr>
          <p:spPr>
            <a:xfrm>
              <a:off x="9959008" y="2151065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CaPLATZ5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8136D3-A4F9-73FF-B95B-1E8197963FBE}"/>
                </a:ext>
              </a:extLst>
            </p:cNvPr>
            <p:cNvSpPr txBox="1"/>
            <p:nvPr/>
          </p:nvSpPr>
          <p:spPr>
            <a:xfrm>
              <a:off x="472934" y="5027614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CaPLATZ6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677A6F-DB11-67A7-D488-6B55C7F516AE}"/>
                </a:ext>
              </a:extLst>
            </p:cNvPr>
            <p:cNvSpPr txBox="1"/>
            <p:nvPr/>
          </p:nvSpPr>
          <p:spPr>
            <a:xfrm>
              <a:off x="2613162" y="5027614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CaPLATZ7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FC2DFF7-9CF8-D649-E248-1600000747AB}"/>
                </a:ext>
              </a:extLst>
            </p:cNvPr>
            <p:cNvSpPr txBox="1"/>
            <p:nvPr/>
          </p:nvSpPr>
          <p:spPr>
            <a:xfrm>
              <a:off x="5106227" y="5058812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CaPLATZ8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D471B8-1E94-C8C6-DE9D-CA88F49659E9}"/>
                </a:ext>
              </a:extLst>
            </p:cNvPr>
            <p:cNvSpPr txBox="1"/>
            <p:nvPr/>
          </p:nvSpPr>
          <p:spPr>
            <a:xfrm>
              <a:off x="7657273" y="5070070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CaPLATZ9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04D037-F196-DBBC-6591-35E6FB2BC0E1}"/>
                </a:ext>
              </a:extLst>
            </p:cNvPr>
            <p:cNvSpPr txBox="1"/>
            <p:nvPr/>
          </p:nvSpPr>
          <p:spPr>
            <a:xfrm>
              <a:off x="10017814" y="5043874"/>
              <a:ext cx="1851991" cy="431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CaPLATZ10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3AD043E-EB31-5B46-C210-2F1EFF1A147D}"/>
              </a:ext>
            </a:extLst>
          </p:cNvPr>
          <p:cNvGrpSpPr/>
          <p:nvPr/>
        </p:nvGrpSpPr>
        <p:grpSpPr>
          <a:xfrm>
            <a:off x="1997069" y="698359"/>
            <a:ext cx="7505249" cy="2442609"/>
            <a:chOff x="1997069" y="698359"/>
            <a:chExt cx="7505249" cy="219332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92A7FD4-752D-6F02-F36E-89F04881E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12024" y="698359"/>
              <a:ext cx="3190294" cy="21933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050BCF1-2C8F-36DA-A7CB-EB6D75725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069" y="698359"/>
              <a:ext cx="4098931" cy="20379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4D58594-CE0C-03BC-3558-FD985ECA1C29}"/>
              </a:ext>
            </a:extLst>
          </p:cNvPr>
          <p:cNvSpPr txBox="1"/>
          <p:nvPr/>
        </p:nvSpPr>
        <p:spPr>
          <a:xfrm>
            <a:off x="1919536" y="3298194"/>
            <a:ext cx="3960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Fig. S3. </a:t>
            </a:r>
            <a:r>
              <a:rPr kumimoji="0" lang="en-US" sz="1200" b="1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Hierarchial</a:t>
            </a: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clustering tree of </a:t>
            </a:r>
            <a:r>
              <a:rPr kumimoji="0" lang="en-US" sz="1200" b="1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CaPLATZ</a:t>
            </a: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gene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1F91F6-6DB4-6C27-CF47-46E87DEDD248}"/>
              </a:ext>
            </a:extLst>
          </p:cNvPr>
          <p:cNvSpPr txBox="1"/>
          <p:nvPr/>
        </p:nvSpPr>
        <p:spPr>
          <a:xfrm>
            <a:off x="6096000" y="3347882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</a:rPr>
              <a:t>Fig. S4. Functional interaction network of </a:t>
            </a:r>
            <a:r>
              <a:rPr kumimoji="0" lang="en-US" sz="1100" b="1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</a:rPr>
              <a:t>CaPLATZ</a:t>
            </a:r>
            <a:r>
              <a:rPr kumimoji="0" lang="en-US" sz="11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</a:rPr>
              <a:t> and other Transcription factors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CAE55-962D-9C11-5A59-66B2A884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CB4C15-FBDB-ACC5-E8BD-1BEE156D455B}"/>
              </a:ext>
            </a:extLst>
          </p:cNvPr>
          <p:cNvSpPr/>
          <p:nvPr/>
        </p:nvSpPr>
        <p:spPr>
          <a:xfrm>
            <a:off x="595274" y="5143512"/>
            <a:ext cx="10787138" cy="12772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Fig S5.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In 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silico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prediction of nuclear localization signals in CaPLATZ1.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</a:b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(A)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Nuclear localization signals (NLSs) in the CaPLATZ1 protein were predicted using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cNLS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Mapper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. Two overlapping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monopartite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NLSs were identified near the C-terminal region: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YRTAKRRKGI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beginning at amino acid position 193 with a score of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9.0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, and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RTAKRRKGIP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beginning at position 194 with a score of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8.0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. A bipartite NLS,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RLKNIKVQSFTPSTPPPTSVNYRTAKRRKGI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, was additionally predicted beginning at amino acid position 172 with a score of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5.0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.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(B)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Independent analysis using LOCALIZER v1.0.4 predicted nuclear localization of CaPLATZ1 based on the basic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RTAKRRK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motif. No chloroplast transit peptide or mitochondrial targeting peptide was detected. Together, the two independent prediction approaches support a putative nuclear localization of CaPLATZ1.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238084" y="214290"/>
            <a:ext cx="11474540" cy="4714908"/>
            <a:chOff x="380960" y="214290"/>
            <a:chExt cx="11811040" cy="471490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 l="9494"/>
            <a:stretch>
              <a:fillRect/>
            </a:stretch>
          </p:blipFill>
          <p:spPr bwMode="auto">
            <a:xfrm>
              <a:off x="380960" y="214290"/>
              <a:ext cx="4767259" cy="4657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 r="14892"/>
            <a:stretch>
              <a:fillRect/>
            </a:stretch>
          </p:blipFill>
          <p:spPr bwMode="auto">
            <a:xfrm>
              <a:off x="4695497" y="642918"/>
              <a:ext cx="7496503" cy="428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3645452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Arial</vt:lpstr>
      <vt:lpstr>Calibri</vt:lpstr>
      <vt:lpstr>Symbol</vt:lpstr>
      <vt:lpstr>Times New Roman</vt:lpstr>
      <vt:lpstr>Wingdings</vt:lpstr>
      <vt:lpstr>1_Office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Sampatirao Dilip</dc:creator>
  <cp:lastModifiedBy>Sampatirao Dilip</cp:lastModifiedBy>
  <cp:revision>1</cp:revision>
  <dcterms:created xsi:type="dcterms:W3CDTF">2026-08-31T06:09:54Z</dcterms:created>
  <dcterms:modified xsi:type="dcterms:W3CDTF">2026-08-31T06:10:40Z</dcterms:modified>
</cp:coreProperties>
</file>