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65" r:id="rId2"/>
    <p:sldId id="293" r:id="rId3"/>
    <p:sldId id="287" r:id="rId4"/>
    <p:sldId id="286" r:id="rId5"/>
    <p:sldId id="278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. Abhijit De" initials="AD" lastIdx="16" clrIdx="0">
    <p:extLst>
      <p:ext uri="{19B8F6BF-5375-455C-9EA6-DF929625EA0E}">
        <p15:presenceInfo xmlns:p15="http://schemas.microsoft.com/office/powerpoint/2012/main" userId="Dr. Abhijit De" providerId="None"/>
      </p:ext>
    </p:extLst>
  </p:cmAuthor>
  <p:cmAuthor id="2" name="MANSI JOSHI" initials="MJ" lastIdx="10" clrIdx="1">
    <p:extLst>
      <p:ext uri="{19B8F6BF-5375-455C-9EA6-DF929625EA0E}">
        <p15:presenceInfo xmlns:p15="http://schemas.microsoft.com/office/powerpoint/2012/main" userId="61cbb3e0850d7f2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DBFF"/>
    <a:srgbClr val="55D14F"/>
    <a:srgbClr val="2B21EF"/>
    <a:srgbClr val="46F07B"/>
    <a:srgbClr val="DB5BA4"/>
    <a:srgbClr val="A365D1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1" autoAdjust="0"/>
    <p:restoredTop sz="93784" autoAdjust="0"/>
  </p:normalViewPr>
  <p:slideViewPr>
    <p:cSldViewPr snapToGrid="0">
      <p:cViewPr varScale="1">
        <p:scale>
          <a:sx n="64" d="100"/>
          <a:sy n="64" d="100"/>
        </p:scale>
        <p:origin x="2779" y="77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DCA20-375E-454A-B8FE-1197758F4376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E12E7-7BF2-4BB3-8129-C2084B04B76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452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1. p727-STAT3 is overactivated and dominant in TNBC cells. (a). Immunofluorescence images and quantitative graphs for pY705-STAT3 (green), pS727-STAT3 (green), and DAPI (blue) in MDA-MB231 (left) and MDA-MB468 (right) cells. (b). Immunofluorescence images and quantitative graph for EdU assay show the effect of pY705 and pS727-STAT3 Trim-Away on TNBC cell proliferation in MDA-MB468 cells. (c). Schematic for phospho-STAT3 BRET assay with STAT3 </a:t>
            </a:r>
            <a:r>
              <a:rPr lang="en-IN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mutant constructs. </a:t>
            </a: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(d). BRET assay for Y705F and S727A STAT3 mutants post-EGF treatment. Error bars represent ± standard deviation. *P &lt; 0.05; **P &lt; 0.01; ***P &lt; 0.001, ****P &lt; 0.0001; ns non-significant.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3E12E7-7BF2-4BB3-8129-C2084B04B768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345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2. (a-b) </a:t>
            </a:r>
            <a:r>
              <a:rPr lang="en-IN" sz="1200" i="1" dirty="0">
                <a:cs typeface="Times New Roman" panose="02020603050405020304" pitchFamily="18" charset="0"/>
              </a:rPr>
              <a:t>Western blot showing levels of pEGFR, total-EGFR, p705-STAT3, p727-STAT3, total-STAT3, phospho-ERK, pan-ERK, and tubulin </a:t>
            </a:r>
            <a:r>
              <a:rPr lang="en-US" sz="1200" i="1" dirty="0">
                <a:cs typeface="Times New Roman" panose="02020603050405020304" pitchFamily="18" charset="0"/>
              </a:rPr>
              <a:t>post-gefitinib treatment in MDA-MB231 and MDA-MB468 cells.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3E12E7-7BF2-4BB3-8129-C2084B04B768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6271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3. Array Maps for JAK-STAT and MAPK pathway, respectively.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3E12E7-7BF2-4BB3-8129-C2084B04B768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991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8. Effect of Neratinib on tumor angiogenesis in TNBC xenograft model. (a-b). Graphs for fold change in VEGF mRNA expression post Neratinib treatment in MDA-MB231 and MDA-MB468 cell lines. (c). Immunofluorescence images and quantitative graph for VEGF-A protein expression post Neratinib treatment in MDA-MB468  cells (n=30). (d). IHC images of tumor sections stained for CD31 and VEGF expression from the vehicle control and Neratinib-treated groups. (e). Western blot from tumor samples of the vehicle control and Neratinib-treated group for CD31 and tubulin. (f). Schematic for the effect of Neratinib on STAT3-mediated tumor angiogenesis. </a:t>
            </a:r>
            <a:endParaRPr lang="en-IN" sz="120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3E12E7-7BF2-4BB3-8129-C2084B04B768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9607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071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6611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577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470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97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602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3465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86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928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465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630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E71B9-23D1-40C5-A765-DE37FFD36052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5671C-D299-4B0F-B197-75AF41468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242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4.png"/><Relationship Id="rId7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C58EE1-B9FD-A98E-A15E-14D4C2800BD7}"/>
              </a:ext>
            </a:extLst>
          </p:cNvPr>
          <p:cNvSpPr txBox="1"/>
          <p:nvPr/>
        </p:nvSpPr>
        <p:spPr>
          <a:xfrm>
            <a:off x="4159556" y="186471"/>
            <a:ext cx="30008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8" b="1" dirty="0"/>
              <a:t>b.</a:t>
            </a:r>
            <a:endParaRPr lang="en-IN" sz="1108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6668FE-0B46-34E0-E45E-0039A01E1ADB}"/>
              </a:ext>
            </a:extLst>
          </p:cNvPr>
          <p:cNvSpPr txBox="1"/>
          <p:nvPr/>
        </p:nvSpPr>
        <p:spPr>
          <a:xfrm>
            <a:off x="423881" y="3487202"/>
            <a:ext cx="28245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8" b="1" dirty="0"/>
              <a:t>c.</a:t>
            </a:r>
            <a:endParaRPr lang="en-IN" sz="1108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1CD18A-9F37-BB2E-7295-5209B805097B}"/>
              </a:ext>
            </a:extLst>
          </p:cNvPr>
          <p:cNvSpPr txBox="1"/>
          <p:nvPr/>
        </p:nvSpPr>
        <p:spPr>
          <a:xfrm>
            <a:off x="401375" y="152345"/>
            <a:ext cx="2936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8" b="1" dirty="0"/>
              <a:t>a.</a:t>
            </a:r>
            <a:endParaRPr lang="en-IN" sz="1108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192C48-7C1F-408D-45F8-DDC4E6723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81" y="317885"/>
            <a:ext cx="3171603" cy="29330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8541E8-440D-FF1E-BBB6-5145A33D774E}"/>
              </a:ext>
            </a:extLst>
          </p:cNvPr>
          <p:cNvSpPr txBox="1"/>
          <p:nvPr/>
        </p:nvSpPr>
        <p:spPr>
          <a:xfrm>
            <a:off x="3721398" y="3519583"/>
            <a:ext cx="30008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8" b="1" dirty="0"/>
              <a:t>d.</a:t>
            </a:r>
            <a:endParaRPr lang="en-IN" sz="1108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6E1E0A-28B1-C56B-A86D-B4FC543E2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484" y="3159341"/>
            <a:ext cx="3171604" cy="246846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106B91C-7FC2-EFF0-8734-3B333A4DD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68" y="3750031"/>
            <a:ext cx="2642024" cy="32185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0879CE5-7987-8D98-1BBC-ED3FC64ED7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294" y="4136605"/>
            <a:ext cx="2642025" cy="3183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226C0C-1233-F465-B676-374C60AEE799}"/>
              </a:ext>
            </a:extLst>
          </p:cNvPr>
          <p:cNvSpPr txBox="1"/>
          <p:nvPr/>
        </p:nvSpPr>
        <p:spPr>
          <a:xfrm>
            <a:off x="0" y="5684853"/>
            <a:ext cx="67670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Suppl. Fig. 1. p727-STAT3 is overactivated and dominant in TNBC cells. (a). Immunofluorescence images and quantitative graphs for pY705-STAT3 (green), pS727-STAT3 (green), and DAPI (blue) in MDA-MB231 (left) and MDA-MB468 (right) cells. (n= 30) (b). Immunofluorescence images and quantitative graph for the EdU assay show the effect of pY705 and pS727-STAT3 TRIM-</a:t>
            </a:r>
            <a:r>
              <a:rPr lang="en-IN" sz="1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IN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TNBC cell proliferation in MDA-MB468 cells. (n= 30) (c). Cartoons for phospho-STAT3 Y705F and S727A BRET mutant constructs. (d). BRET assay for Y705F and S727A STAT3 mutants post-EGF treatment (n=3). Error bars represent ± standard deviation. *P &lt; 0.05; **P &lt; 0.01; ***P &lt; 0.001, ****P &lt; 0.0001; ns non-significant.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453255-699D-BE5C-0F96-E5836041F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9556" y="402536"/>
            <a:ext cx="2561930" cy="8907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86239B-7029-5264-7E57-E4C6A69289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9597" y="1319690"/>
            <a:ext cx="2065020" cy="174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6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8FC9B9-7AEA-98FE-DEA7-6EC17736A9E1}"/>
              </a:ext>
            </a:extLst>
          </p:cNvPr>
          <p:cNvSpPr txBox="1"/>
          <p:nvPr/>
        </p:nvSpPr>
        <p:spPr>
          <a:xfrm>
            <a:off x="320526" y="355545"/>
            <a:ext cx="2936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8" b="1" dirty="0"/>
              <a:t>a.</a:t>
            </a:r>
            <a:endParaRPr lang="en-IN" sz="1108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3F1C88-64D6-B15B-4C27-6FDC2A0BAD0A}"/>
              </a:ext>
            </a:extLst>
          </p:cNvPr>
          <p:cNvSpPr txBox="1"/>
          <p:nvPr/>
        </p:nvSpPr>
        <p:spPr>
          <a:xfrm>
            <a:off x="126331" y="3315767"/>
            <a:ext cx="65391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1000" i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Suppl. Fig. 2. (a). </a:t>
            </a:r>
            <a:r>
              <a:rPr lang="en-US" sz="10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Graph for EGFR expression in different TNBC subtypes from the ULCAN database</a:t>
            </a:r>
            <a:endParaRPr lang="en-IN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6090B1-5B4A-1A1C-E669-A15B8425C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20" y="401614"/>
            <a:ext cx="2612363" cy="220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62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94A6E3-C132-2879-E3D2-71862B3DA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444" y="265407"/>
            <a:ext cx="2334820" cy="24587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CDC550-99DC-C854-B546-C528D595D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105" y="2856831"/>
            <a:ext cx="1840033" cy="4589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89AD20-FCF2-EB3A-75A2-1FFC13211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9122" y="265407"/>
            <a:ext cx="2242236" cy="2451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53DEC4-713D-2448-02A0-E7E6B5A65A07}"/>
              </a:ext>
            </a:extLst>
          </p:cNvPr>
          <p:cNvSpPr txBox="1"/>
          <p:nvPr/>
        </p:nvSpPr>
        <p:spPr>
          <a:xfrm>
            <a:off x="126331" y="3315767"/>
            <a:ext cx="65391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1000" i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Suppl. Fig. 3. (a). </a:t>
            </a:r>
            <a:r>
              <a:rPr lang="en-IN" sz="10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Western blot showing levels of pEGFR, total-EGFR, p705-STAT3, p727-STAT3, total-STAT3, phospho-ERK, pan-ERK, and tubulin post-gefitin</a:t>
            </a:r>
            <a:r>
              <a:rPr lang="en-IN" sz="1000" i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ib</a:t>
            </a:r>
            <a:r>
              <a:rPr lang="en-IN" sz="10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treatment in the MDA-MB231 (left) and MDA-MB468 (right) cell lines</a:t>
            </a:r>
            <a:r>
              <a:rPr lang="en-US" sz="10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IN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53D1D0-789D-8D87-9E85-800A242108E3}"/>
              </a:ext>
            </a:extLst>
          </p:cNvPr>
          <p:cNvSpPr txBox="1"/>
          <p:nvPr/>
        </p:nvSpPr>
        <p:spPr>
          <a:xfrm>
            <a:off x="653774" y="133992"/>
            <a:ext cx="2936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8" b="1" dirty="0"/>
              <a:t>a.</a:t>
            </a:r>
            <a:endParaRPr lang="en-IN" sz="1108" b="1" dirty="0"/>
          </a:p>
        </p:txBody>
      </p:sp>
    </p:spTree>
    <p:extLst>
      <p:ext uri="{BB962C8B-B14F-4D97-AF65-F5344CB8AC3E}">
        <p14:creationId xmlns:p14="http://schemas.microsoft.com/office/powerpoint/2010/main" val="297621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D46306-BF60-0D4A-2113-8795E8D0E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36" y="2447544"/>
            <a:ext cx="5400337" cy="12100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11E2B6-B0CB-A8BD-C59E-7A1436E12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36" y="1044658"/>
            <a:ext cx="5400337" cy="10809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074184-763B-CEC7-58A9-CD4074C6B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305" y="4167279"/>
            <a:ext cx="2098798" cy="22374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58EA4F-43A9-FC18-E4E0-6B0BA35DBE4B}"/>
              </a:ext>
            </a:extLst>
          </p:cNvPr>
          <p:cNvSpPr txBox="1"/>
          <p:nvPr/>
        </p:nvSpPr>
        <p:spPr>
          <a:xfrm>
            <a:off x="433536" y="2257025"/>
            <a:ext cx="30008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8" b="1" dirty="0"/>
              <a:t>b.</a:t>
            </a:r>
            <a:endParaRPr lang="en-IN" sz="1108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FA478C-C113-9FB7-D388-6B7857A12156}"/>
              </a:ext>
            </a:extLst>
          </p:cNvPr>
          <p:cNvSpPr txBox="1"/>
          <p:nvPr/>
        </p:nvSpPr>
        <p:spPr>
          <a:xfrm>
            <a:off x="412686" y="781829"/>
            <a:ext cx="2936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8" b="1" dirty="0"/>
              <a:t>a.</a:t>
            </a:r>
            <a:endParaRPr lang="en-IN" sz="1108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C7CEB2-651E-6203-061B-66B1869BB412}"/>
              </a:ext>
            </a:extLst>
          </p:cNvPr>
          <p:cNvSpPr txBox="1"/>
          <p:nvPr/>
        </p:nvSpPr>
        <p:spPr>
          <a:xfrm>
            <a:off x="1934264" y="3979533"/>
            <a:ext cx="28245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8" b="1" dirty="0"/>
              <a:t>c.</a:t>
            </a:r>
            <a:endParaRPr lang="en-IN" sz="1108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BE6CCE-80F4-62D1-3C53-DBCE8C7309BE}"/>
              </a:ext>
            </a:extLst>
          </p:cNvPr>
          <p:cNvSpPr txBox="1"/>
          <p:nvPr/>
        </p:nvSpPr>
        <p:spPr>
          <a:xfrm>
            <a:off x="219764" y="6592446"/>
            <a:ext cx="64577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1000" i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Suppl. Fig. 4. (a, b). Maps for the JAK/STAT and MAPK phospho-proteome arrays, respectively. (c). </a:t>
            </a:r>
            <a:r>
              <a:rPr lang="en-IN" sz="10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Western blot showing levels of pEGFR, total-EGFR, p705-STAT3, p727-STAT3, total-STAT3, phospho-ERK, pan-ERK, and tubulin post-Neratinib treatment in the MDA-MB231 cell line</a:t>
            </a:r>
            <a:r>
              <a:rPr lang="en-US" sz="10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val="394770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62DBEB8-A287-B75B-5B92-1C31E2328CD0}"/>
              </a:ext>
            </a:extLst>
          </p:cNvPr>
          <p:cNvGrpSpPr/>
          <p:nvPr/>
        </p:nvGrpSpPr>
        <p:grpSpPr>
          <a:xfrm>
            <a:off x="160060" y="890240"/>
            <a:ext cx="2775527" cy="2179485"/>
            <a:chOff x="697238" y="1130295"/>
            <a:chExt cx="3698965" cy="29855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A3AB4A-1CE2-14EF-061B-E3C6549E0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78" r="21532" b="19650"/>
            <a:stretch>
              <a:fillRect/>
            </a:stretch>
          </p:blipFill>
          <p:spPr>
            <a:xfrm>
              <a:off x="697238" y="1208324"/>
              <a:ext cx="3698965" cy="2907490"/>
            </a:xfrm>
            <a:prstGeom prst="rect">
              <a:avLst/>
            </a:prstGeom>
            <a:effectLst/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B8F8B8-203D-923D-817F-6B1EADAF0D88}"/>
                </a:ext>
              </a:extLst>
            </p:cNvPr>
            <p:cNvSpPr txBox="1"/>
            <p:nvPr/>
          </p:nvSpPr>
          <p:spPr>
            <a:xfrm>
              <a:off x="1858712" y="1130295"/>
              <a:ext cx="1033745" cy="367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Neratinib</a:t>
              </a:r>
              <a:endParaRPr lang="en-IN" sz="1000" b="1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1DAC7DD-27EF-A7B0-8252-34FD3133072E}"/>
                </a:ext>
              </a:extLst>
            </p:cNvPr>
            <p:cNvGrpSpPr/>
            <p:nvPr/>
          </p:nvGrpSpPr>
          <p:grpSpPr>
            <a:xfrm rot="2984707">
              <a:off x="1676399" y="1333206"/>
              <a:ext cx="304800" cy="441408"/>
              <a:chOff x="5112774" y="766916"/>
              <a:chExt cx="304800" cy="441408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BA8AD3D-E5B7-B3DB-BFDA-9FD6997EA7FD}"/>
                  </a:ext>
                </a:extLst>
              </p:cNvPr>
              <p:cNvCxnSpPr/>
              <p:nvPr/>
            </p:nvCxnSpPr>
            <p:spPr>
              <a:xfrm>
                <a:off x="5270090" y="766916"/>
                <a:ext cx="0" cy="44140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FC7A378-A90E-5BEF-60D1-311AF7AA2C30}"/>
                  </a:ext>
                </a:extLst>
              </p:cNvPr>
              <p:cNvCxnSpPr/>
              <p:nvPr/>
            </p:nvCxnSpPr>
            <p:spPr>
              <a:xfrm>
                <a:off x="5112774" y="1208324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55B3086-757F-C6A3-5BBA-508A0F5FF69A}"/>
              </a:ext>
            </a:extLst>
          </p:cNvPr>
          <p:cNvSpPr txBox="1"/>
          <p:nvPr/>
        </p:nvSpPr>
        <p:spPr>
          <a:xfrm>
            <a:off x="160060" y="36133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a.</a:t>
            </a:r>
            <a:endParaRPr lang="en-IN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4B5C36-AF67-B30F-CC49-310B16FD9860}"/>
              </a:ext>
            </a:extLst>
          </p:cNvPr>
          <p:cNvSpPr txBox="1"/>
          <p:nvPr/>
        </p:nvSpPr>
        <p:spPr>
          <a:xfrm>
            <a:off x="3038676" y="290182"/>
            <a:ext cx="2840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b.</a:t>
            </a:r>
            <a:endParaRPr lang="en-IN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8054C5-0985-4C16-4C7E-56D11782EF4D}"/>
              </a:ext>
            </a:extLst>
          </p:cNvPr>
          <p:cNvSpPr txBox="1"/>
          <p:nvPr/>
        </p:nvSpPr>
        <p:spPr>
          <a:xfrm>
            <a:off x="3099352" y="1896940"/>
            <a:ext cx="2712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c.</a:t>
            </a:r>
            <a:endParaRPr lang="en-IN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016E0A-7A3C-2691-7FB6-605A38D33AA8}"/>
              </a:ext>
            </a:extLst>
          </p:cNvPr>
          <p:cNvSpPr txBox="1"/>
          <p:nvPr/>
        </p:nvSpPr>
        <p:spPr>
          <a:xfrm>
            <a:off x="4921966" y="284385"/>
            <a:ext cx="248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d.</a:t>
            </a:r>
            <a:endParaRPr lang="en-IN" sz="10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06E21D9-9753-DB63-284E-5CCB5A786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987" y="484441"/>
            <a:ext cx="1736372" cy="14348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3100B6-2E21-8384-3FA3-0ACB55DC68C9}"/>
              </a:ext>
            </a:extLst>
          </p:cNvPr>
          <p:cNvSpPr txBox="1"/>
          <p:nvPr/>
        </p:nvSpPr>
        <p:spPr>
          <a:xfrm>
            <a:off x="-16223" y="4020047"/>
            <a:ext cx="689044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10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Suppl. Fig. 5. (a) Schematic for the effect of Neratinib on STAT3-mediated VEGF production and tumor angiogenesis. (b-c). Graphs for VEGF RNA expression post-Neratinib treatment in MDA-MB231 (upper) and MDA-MB468 (lower) cell lines. (d). Immunofluorescence images (upper) and quantitative graph  (lower) for VEGF protein expression post-Neratinib treatment in MDA-MB468 cell lines. Scale bar represents 20</a:t>
            </a:r>
            <a:r>
              <a:rPr lang="en-IN" sz="1000" i="1" kern="0" dirty="0">
                <a:effectLst/>
                <a:latin typeface="Leelawadee UI" panose="020B0502040204020203" pitchFamily="34" charset="-34"/>
                <a:ea typeface="Calibri" panose="020F0502020204030204" pitchFamily="34" charset="0"/>
              </a:rPr>
              <a:t>µ</a:t>
            </a:r>
            <a:r>
              <a:rPr lang="en-IN" sz="10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n-IN" sz="1000" i="1" dirty="0"/>
              <a:t>. *P &lt; 0.05; **P &lt; 0.01; ***P &lt; 0.001, ****P &lt; 0.0001; ns non-significant.</a:t>
            </a:r>
            <a:endParaRPr lang="en-IN" sz="1000" dirty="0"/>
          </a:p>
          <a:p>
            <a:pPr algn="just"/>
            <a:endParaRPr lang="en-IN" sz="1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AE40B6-E891-06B2-1928-B7E582644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987" y="2191559"/>
            <a:ext cx="1514929" cy="11873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31E3C6-5D84-2F13-BB3E-D0938EC51E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4385" y="433779"/>
            <a:ext cx="1868424" cy="1536192"/>
          </a:xfrm>
          <a:prstGeom prst="rect">
            <a:avLst/>
          </a:prstGeom>
        </p:spPr>
      </p:pic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025CA3CC-DE4A-9B36-C1C6-BD4E7B188B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1252279"/>
              </p:ext>
            </p:extLst>
          </p:nvPr>
        </p:nvGraphicFramePr>
        <p:xfrm>
          <a:off x="3088934" y="1969971"/>
          <a:ext cx="1793875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7" imgW="4670407" imgH="4115801" progId="Prism8.Document">
                  <p:embed/>
                </p:oleObj>
              </mc:Choice>
              <mc:Fallback>
                <p:oleObj name="Prism 8" r:id="rId7" imgW="4670407" imgH="4115801" progId="Prism8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2116847C-3DBB-2EB9-8AC2-7E41175071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88934" y="1969971"/>
                        <a:ext cx="1793875" cy="158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8073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115029</TotalTime>
  <Words>696</Words>
  <Application>Microsoft Office PowerPoint</Application>
  <PresentationFormat>On-screen Show (4:3)</PresentationFormat>
  <Paragraphs>27</Paragraphs>
  <Slides>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Leelawadee UI</vt:lpstr>
      <vt:lpstr>Times New Roman</vt:lpstr>
      <vt:lpstr>Office Theme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MANSI JOSHI</dc:creator>
  <cp:lastModifiedBy>MANSI JOSHI</cp:lastModifiedBy>
  <cp:revision>383</cp:revision>
  <dcterms:created xsi:type="dcterms:W3CDTF">2025-03-04T06:05:45Z</dcterms:created>
  <dcterms:modified xsi:type="dcterms:W3CDTF">2026-09-09T05:50:00Z</dcterms:modified>
</cp:coreProperties>
</file>