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41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99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624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D427DB-D238-4C43-942A-E71DA9593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5117FD-74BE-4A65-95A3-60954B292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01A9AF-E82A-4A9A-93C5-F0026606A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C4F1D2-1594-4BDD-AB1C-B5F794FF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51BF14-9256-4085-904B-78166131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56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84EEE2-D6C3-4FBF-A53C-FD24931B9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53D43C-607C-490A-81D7-A6BD0F4FA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9B2F39-8F4F-46B1-8A19-1FE747B1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A676AA-2FCF-4841-97EC-9B8DFA465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6DA323-AA1E-4669-A502-B5879D61B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93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2B858E-AF27-4D1F-BA9D-DF20E460F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6057DC3-A2E5-43C9-9AE9-9FA7455DB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FBD4E4-396F-42D9-93F3-B934E9DC4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F62DFE-4835-45AB-B5A0-93452B3A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63354B-4CDF-4630-A3CC-5402FB0F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2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EB428-A8DE-4CEE-81E3-E86A1CDD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6F54AF-A5FD-494D-B76A-F8359D97B7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CC7A12-D081-464F-8FD1-9D1CAA1C1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056B822-78E6-4221-B74D-1DB9FE5E1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66F263-C58E-42F0-8D39-30278F75F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8FB161-1372-4DDF-8A63-DF9EED447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62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E04D2-CB12-4844-9065-0C308833E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F4DF99-2D3F-482B-846D-27C49EC98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6E72DDB-B910-477F-92E6-1B9EB3260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D7C2877-0B97-4B3C-B16F-D9E2CAF96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69C1100-D084-400B-815D-0567208D5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3C24014-4136-485A-8452-E7CC0A2E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CFB6B2C-BF48-45C2-BA42-995C78E7F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F4CEA28-9CEF-4CD2-9E5A-22E374D64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585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381225-4D33-444C-BDC5-4EEEE3BE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B0EB4B5-66D6-4D59-8FE5-08CD9C3E4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1D22B0-C6F0-4FD2-AC5F-EA815DB2C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91506CE-4DE9-4D23-9F21-4503E19C8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227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112546-B8E7-4A0C-A996-672C4DF47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8C4A33C-BAC4-4B79-AEC8-07AC6334B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7290ED-67B3-446A-80C2-2A9769F5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64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75C679-0514-4F38-9D00-332547E7E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76C9CD-359A-4467-ADBE-A3A9C2C01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0BEEB9-447C-4761-90A9-2A4DC68DA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777B67-E057-483B-A8AB-5FE323115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9AF097-60BB-49ED-AAE3-CFA6F9AA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4BD3E1-E35D-44D7-88C4-A3C76386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6965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45786D-54B0-4BE5-A821-89A78461E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FA77FBB-B6E7-410F-AE26-A88DB2BC4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D028DD-BB8A-41BF-B462-AE3C3C770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4BF3EF5-0328-404C-AAB2-63326EA6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BBA57E-E1BC-4A9C-83E9-6D5A7C5F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4062C2-3532-480A-B1E4-73AE5926E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6488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22465-5701-4FB5-B1C1-03E131FAC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0390847-A32F-445E-BCD6-B3D2BD7BB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FD4AA7-5811-49F7-9817-63F50DA6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088DDE-CD33-4341-BCEE-9F15333A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ED7961-99BA-42DC-85C4-4D9A0AF2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255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FA366E3-21F2-4177-A4B8-163634837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B9211CC-5FCA-4C2A-8F8B-05AE533E4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C7640C-1EFC-4F97-9A7E-CF89E3B06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A57366-BEFC-4CE8-BB91-F7F3D0CC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48C5A7-BA06-4396-8A8D-1B907AC3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01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55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77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63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956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80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24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91659-B453-474D-9E6B-F72E97F03774}" type="datetimeFigureOut">
              <a:rPr lang="it-IT" smtClean="0"/>
              <a:t>29/09/2021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F3E71-CA5E-4253-ADED-0E53EC63D4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20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E5A1C66-829A-4B65-83D1-C7D8FC371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B23AA7-8BB8-44EC-BBAE-E448BC202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04744F-98B9-42D0-A664-65B78D9E5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70208-E823-4509-B74C-E8611D74B6B6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5926B2-4B4A-420C-99CA-7DC5821CB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277EE8-5FF2-42C2-9DCB-A5FA1E5F6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5A5C8-C1FB-4039-A140-08F6FB05CAE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53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431668"/>
              </p:ext>
            </p:extLst>
          </p:nvPr>
        </p:nvGraphicFramePr>
        <p:xfrm>
          <a:off x="1743968" y="817974"/>
          <a:ext cx="5325047" cy="28700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05996">
                  <a:extLst>
                    <a:ext uri="{9D8B030D-6E8A-4147-A177-3AD203B41FA5}">
                      <a16:colId xmlns:a16="http://schemas.microsoft.com/office/drawing/2014/main" val="632491065"/>
                    </a:ext>
                  </a:extLst>
                </a:gridCol>
                <a:gridCol w="1702935">
                  <a:extLst>
                    <a:ext uri="{9D8B030D-6E8A-4147-A177-3AD203B41FA5}">
                      <a16:colId xmlns:a16="http://schemas.microsoft.com/office/drawing/2014/main" val="2939579299"/>
                    </a:ext>
                  </a:extLst>
                </a:gridCol>
                <a:gridCol w="763263">
                  <a:extLst>
                    <a:ext uri="{9D8B030D-6E8A-4147-A177-3AD203B41FA5}">
                      <a16:colId xmlns:a16="http://schemas.microsoft.com/office/drawing/2014/main" val="2901589437"/>
                    </a:ext>
                  </a:extLst>
                </a:gridCol>
                <a:gridCol w="852853">
                  <a:extLst>
                    <a:ext uri="{9D8B030D-6E8A-4147-A177-3AD203B41FA5}">
                      <a16:colId xmlns:a16="http://schemas.microsoft.com/office/drawing/2014/main" val="55580266"/>
                    </a:ext>
                  </a:extLst>
                </a:gridCol>
              </a:tblGrid>
              <a:tr h="235187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>
                          <a:solidFill>
                            <a:schemeClr val="tx1"/>
                          </a:solidFill>
                        </a:rPr>
                        <a:t>Primary</a:t>
                      </a:r>
                      <a:r>
                        <a:rPr lang="it-IT" sz="1000" baseline="0" dirty="0" smtClean="0">
                          <a:solidFill>
                            <a:schemeClr val="tx1"/>
                          </a:solidFill>
                        </a:rPr>
                        <a:t> antibody</a:t>
                      </a:r>
                      <a:endParaRPr lang="it-IT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>
                          <a:solidFill>
                            <a:schemeClr val="tx1"/>
                          </a:solidFill>
                        </a:rPr>
                        <a:t>Code</a:t>
                      </a:r>
                      <a:r>
                        <a:rPr lang="it-IT" sz="1000" kern="1200" baseline="0" dirty="0" smtClean="0">
                          <a:solidFill>
                            <a:schemeClr val="tx1"/>
                          </a:solidFill>
                        </a:rPr>
                        <a:t> (Purchased from)</a:t>
                      </a:r>
                      <a:endParaRPr lang="it-IT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>
                          <a:solidFill>
                            <a:schemeClr val="tx1"/>
                          </a:solidFill>
                        </a:rPr>
                        <a:t>Source</a:t>
                      </a:r>
                      <a:endParaRPr lang="it-IT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>
                          <a:solidFill>
                            <a:schemeClr val="tx1"/>
                          </a:solidFill>
                        </a:rPr>
                        <a:t>Dilution</a:t>
                      </a:r>
                      <a:endParaRPr lang="it-IT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73958"/>
                  </a:ext>
                </a:extLst>
              </a:tr>
              <a:tr h="443713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GLP-1R</a:t>
                      </a:r>
                      <a:r>
                        <a:rPr lang="it-IT" sz="1000" baseline="0" dirty="0" smtClean="0"/>
                        <a:t> (D-6)</a:t>
                      </a:r>
                      <a:endParaRPr lang="it-IT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Sc-390774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algn="ctr"/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Santa Cruz</a:t>
                      </a:r>
                      <a:r>
                        <a:rPr lang="it-IT" sz="1000" baseline="0" dirty="0" smtClean="0"/>
                        <a:t> Biotecnology)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Mouse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1:200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551112757"/>
                  </a:ext>
                </a:extLst>
              </a:tr>
              <a:tr h="529170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phospho-p44/42 MAPK (ERK1/2) (Thr202/Tyr204)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#4370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Cell</a:t>
                      </a:r>
                      <a:r>
                        <a:rPr lang="it-IT" sz="1000" baseline="0" dirty="0" smtClean="0"/>
                        <a:t> signaling</a:t>
                      </a:r>
                      <a:r>
                        <a:rPr lang="it-IT" sz="1000" baseline="0" dirty="0" smtClean="0"/>
                        <a:t>)</a:t>
                      </a:r>
                      <a:endParaRPr lang="it-IT" sz="1000" dirty="0" smtClean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Rabbit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1:2000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43654620"/>
                  </a:ext>
                </a:extLst>
              </a:tr>
              <a:tr h="382515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p44/42 MAPK (ERK1/2)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#9102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algn="ctr"/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Cell</a:t>
                      </a:r>
                      <a:r>
                        <a:rPr lang="it-IT" sz="1000" baseline="0" dirty="0" smtClean="0"/>
                        <a:t> signaling)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Rabbit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1:1000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312992570"/>
                  </a:ext>
                </a:extLst>
              </a:tr>
              <a:tr h="382515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phospho-AKT (Ser473)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#9271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algn="ctr"/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Cell signaling)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Rabbit</a:t>
                      </a:r>
                      <a:r>
                        <a:rPr lang="it-IT" sz="1000" baseline="0" dirty="0" smtClean="0"/>
                        <a:t> 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1:1000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4259476753"/>
                  </a:ext>
                </a:extLst>
              </a:tr>
              <a:tr h="432262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AKT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#9272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Cell signaling</a:t>
                      </a:r>
                      <a:r>
                        <a:rPr lang="it-IT" sz="1000" dirty="0" smtClean="0"/>
                        <a:t>)</a:t>
                      </a:r>
                      <a:endParaRPr lang="it-IT" sz="1000" dirty="0" smtClean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Rabbit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1:1000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4039590397"/>
                  </a:ext>
                </a:extLst>
              </a:tr>
              <a:tr h="428567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GAPDH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#2118</a:t>
                      </a:r>
                      <a:r>
                        <a:rPr lang="it-IT" sz="1000" baseline="0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aseline="0" dirty="0" smtClean="0"/>
                        <a:t>(</a:t>
                      </a:r>
                      <a:r>
                        <a:rPr lang="it-IT" sz="1000" dirty="0" smtClean="0"/>
                        <a:t>Cell signaling</a:t>
                      </a:r>
                      <a:r>
                        <a:rPr lang="it-IT" sz="1000" dirty="0" smtClean="0"/>
                        <a:t>)</a:t>
                      </a:r>
                      <a:endParaRPr lang="it-IT" sz="1000" dirty="0" smtClean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Rabbit</a:t>
                      </a:r>
                      <a:endParaRPr lang="it-IT" sz="1000" dirty="0"/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smtClean="0"/>
                        <a:t>1:5000 </a:t>
                      </a:r>
                      <a:endParaRPr lang="it-IT" sz="1000" dirty="0"/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1570757344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541956"/>
              </p:ext>
            </p:extLst>
          </p:nvPr>
        </p:nvGraphicFramePr>
        <p:xfrm>
          <a:off x="1743968" y="3688006"/>
          <a:ext cx="5331087" cy="13804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05996">
                  <a:extLst>
                    <a:ext uri="{9D8B030D-6E8A-4147-A177-3AD203B41FA5}">
                      <a16:colId xmlns:a16="http://schemas.microsoft.com/office/drawing/2014/main" val="210956183"/>
                    </a:ext>
                  </a:extLst>
                </a:gridCol>
                <a:gridCol w="1699491">
                  <a:extLst>
                    <a:ext uri="{9D8B030D-6E8A-4147-A177-3AD203B41FA5}">
                      <a16:colId xmlns:a16="http://schemas.microsoft.com/office/drawing/2014/main" val="1927251482"/>
                    </a:ext>
                  </a:extLst>
                </a:gridCol>
                <a:gridCol w="766618">
                  <a:extLst>
                    <a:ext uri="{9D8B030D-6E8A-4147-A177-3AD203B41FA5}">
                      <a16:colId xmlns:a16="http://schemas.microsoft.com/office/drawing/2014/main" val="1195156338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015643794"/>
                    </a:ext>
                  </a:extLst>
                </a:gridCol>
              </a:tblGrid>
              <a:tr h="302103"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err="1" smtClean="0">
                          <a:solidFill>
                            <a:schemeClr val="tx1"/>
                          </a:solidFill>
                        </a:rPr>
                        <a:t>Secondary</a:t>
                      </a:r>
                      <a:r>
                        <a:rPr lang="it-IT" sz="1100" dirty="0" smtClean="0">
                          <a:solidFill>
                            <a:schemeClr val="tx1"/>
                          </a:solidFill>
                        </a:rPr>
                        <a:t> antibody</a:t>
                      </a:r>
                      <a:endParaRPr lang="it-IT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tx1"/>
                          </a:solidFill>
                        </a:rPr>
                        <a:t>Code</a:t>
                      </a:r>
                      <a:r>
                        <a:rPr lang="it-IT" sz="1100" kern="1200" baseline="0" dirty="0" smtClean="0">
                          <a:solidFill>
                            <a:schemeClr val="tx1"/>
                          </a:solidFill>
                        </a:rPr>
                        <a:t> (Purchased from)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tx1"/>
                          </a:solidFill>
                        </a:rPr>
                        <a:t>Source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solidFill>
                            <a:schemeClr val="tx1"/>
                          </a:solidFill>
                        </a:rPr>
                        <a:t>Dilution</a:t>
                      </a:r>
                      <a:endParaRPr lang="it-IT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7616080"/>
                  </a:ext>
                </a:extLst>
              </a:tr>
              <a:tr h="5536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ECL Anti-rabbit IgG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NA9340</a:t>
                      </a:r>
                      <a:r>
                        <a:rPr lang="it-IT" sz="1000" kern="1200" baseline="0" dirty="0" smtClean="0"/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1000" kern="1200" baseline="0" dirty="0" smtClean="0"/>
                        <a:t>(</a:t>
                      </a:r>
                      <a:r>
                        <a:rPr lang="it-IT" sz="1000" kern="1200" dirty="0" smtClean="0"/>
                        <a:t>Amersham Biosciences)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donkey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1:10000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24984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ECL Anti-mouse IgG</a:t>
                      </a:r>
                      <a:endParaRPr lang="it-IT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kern="1200" dirty="0" smtClean="0"/>
                        <a:t>NA9310</a:t>
                      </a:r>
                      <a:r>
                        <a:rPr lang="it-IT" sz="1000" kern="1200" baseline="0" dirty="0" smtClean="0"/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kern="1200" baseline="0" dirty="0" smtClean="0"/>
                        <a:t>(</a:t>
                      </a:r>
                      <a:r>
                        <a:rPr lang="it-IT" sz="1000" kern="1200" dirty="0" smtClean="0"/>
                        <a:t>Amersham Biosciences)</a:t>
                      </a:r>
                      <a:endParaRPr lang="it-IT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sheep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 smtClean="0"/>
                        <a:t>1:5000</a:t>
                      </a:r>
                      <a:endParaRPr lang="it-IT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952612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1679330" y="307731"/>
            <a:ext cx="849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Table 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6899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111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sforza annalisa</dc:creator>
  <cp:lastModifiedBy>sforza annalisa</cp:lastModifiedBy>
  <cp:revision>10</cp:revision>
  <dcterms:created xsi:type="dcterms:W3CDTF">2021-09-02T09:29:12Z</dcterms:created>
  <dcterms:modified xsi:type="dcterms:W3CDTF">2021-09-30T09:36:42Z</dcterms:modified>
</cp:coreProperties>
</file>