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3"/>
  </p:notesMasterIdLst>
  <p:sldIdLst>
    <p:sldId id="256" r:id="rId2"/>
  </p:sldIdLst>
  <p:sldSz cx="8128000" cy="4572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440" userDrawn="1">
          <p15:clr>
            <a:srgbClr val="747775"/>
          </p15:clr>
        </p15:guide>
        <p15:guide id="2" pos="2560" userDrawn="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45190"/>
    <a:srgbClr val="FFF2CC"/>
    <a:srgbClr val="F8CB00"/>
    <a:srgbClr val="7199CC"/>
    <a:srgbClr val="EEEEEE"/>
    <a:srgbClr val="B1C5DA"/>
    <a:srgbClr val="89A8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629" autoAdjust="0"/>
    <p:restoredTop sz="94660"/>
  </p:normalViewPr>
  <p:slideViewPr>
    <p:cSldViewPr snapToGrid="0">
      <p:cViewPr varScale="1">
        <p:scale>
          <a:sx n="222" d="100"/>
          <a:sy n="222" d="100"/>
        </p:scale>
        <p:origin x="1044" y="186"/>
      </p:cViewPr>
      <p:guideLst>
        <p:guide orient="horz" pos="1440"/>
        <p:guide pos="25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4412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4412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Size 0 pill: 21.7 mm length, 7.65 mm diameter - </a:t>
            </a:r>
            <a:r>
              <a:rPr lang="en" dirty="0">
                <a:solidFill>
                  <a:schemeClr val="dk1"/>
                </a:solidFill>
              </a:rPr>
              <a:t>21.7/2-</a:t>
            </a:r>
            <a:r>
              <a:rPr lang="en" dirty="0"/>
              <a:t>7.65/2 = 7.025 mm, 5% scale 0.3825 in dia, 0.35125 length</a:t>
            </a: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277069" y="661844"/>
            <a:ext cx="7573864" cy="1824600"/>
          </a:xfrm>
          <a:prstGeom prst="rect">
            <a:avLst/>
          </a:prstGeom>
        </p:spPr>
        <p:txBody>
          <a:bodyPr spcFirstLastPara="1" wrap="square" lIns="76400" tIns="76400" rIns="76400" bIns="7640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300"/>
              <a:buNone/>
              <a:defRPr sz="3543"/>
            </a:lvl1pPr>
            <a:lvl2pPr lvl="1" algn="ctr">
              <a:spcBef>
                <a:spcPts val="0"/>
              </a:spcBef>
              <a:spcAft>
                <a:spcPts val="0"/>
              </a:spcAft>
              <a:buSzPts val="4300"/>
              <a:buNone/>
              <a:defRPr sz="3543"/>
            </a:lvl2pPr>
            <a:lvl3pPr lvl="2" algn="ctr">
              <a:spcBef>
                <a:spcPts val="0"/>
              </a:spcBef>
              <a:spcAft>
                <a:spcPts val="0"/>
              </a:spcAft>
              <a:buSzPts val="4300"/>
              <a:buNone/>
              <a:defRPr sz="3543"/>
            </a:lvl3pPr>
            <a:lvl4pPr lvl="3" algn="ctr">
              <a:spcBef>
                <a:spcPts val="0"/>
              </a:spcBef>
              <a:spcAft>
                <a:spcPts val="0"/>
              </a:spcAft>
              <a:buSzPts val="4300"/>
              <a:buNone/>
              <a:defRPr sz="3543"/>
            </a:lvl4pPr>
            <a:lvl5pPr lvl="4" algn="ctr">
              <a:spcBef>
                <a:spcPts val="0"/>
              </a:spcBef>
              <a:spcAft>
                <a:spcPts val="0"/>
              </a:spcAft>
              <a:buSzPts val="4300"/>
              <a:buNone/>
              <a:defRPr sz="3543"/>
            </a:lvl5pPr>
            <a:lvl6pPr lvl="5" algn="ctr">
              <a:spcBef>
                <a:spcPts val="0"/>
              </a:spcBef>
              <a:spcAft>
                <a:spcPts val="0"/>
              </a:spcAft>
              <a:buSzPts val="4300"/>
              <a:buNone/>
              <a:defRPr sz="3543"/>
            </a:lvl6pPr>
            <a:lvl7pPr lvl="6" algn="ctr">
              <a:spcBef>
                <a:spcPts val="0"/>
              </a:spcBef>
              <a:spcAft>
                <a:spcPts val="0"/>
              </a:spcAft>
              <a:buSzPts val="4300"/>
              <a:buNone/>
              <a:defRPr sz="3543"/>
            </a:lvl7pPr>
            <a:lvl8pPr lvl="7" algn="ctr">
              <a:spcBef>
                <a:spcPts val="0"/>
              </a:spcBef>
              <a:spcAft>
                <a:spcPts val="0"/>
              </a:spcAft>
              <a:buSzPts val="4300"/>
              <a:buNone/>
              <a:defRPr sz="3543"/>
            </a:lvl8pPr>
            <a:lvl9pPr lvl="8" algn="ctr">
              <a:spcBef>
                <a:spcPts val="0"/>
              </a:spcBef>
              <a:spcAft>
                <a:spcPts val="0"/>
              </a:spcAft>
              <a:buSzPts val="4300"/>
              <a:buNone/>
              <a:defRPr sz="3543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277063" y="2519222"/>
            <a:ext cx="7573864" cy="704400"/>
          </a:xfrm>
          <a:prstGeom prst="rect">
            <a:avLst/>
          </a:prstGeom>
        </p:spPr>
        <p:txBody>
          <a:bodyPr spcFirstLastPara="1" wrap="square" lIns="76400" tIns="76400" rIns="76400" bIns="764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1895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1895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1895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1895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1895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1895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1895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1895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1895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7530947" y="4145082"/>
            <a:ext cx="487828" cy="349800"/>
          </a:xfrm>
          <a:prstGeom prst="rect">
            <a:avLst/>
          </a:prstGeom>
        </p:spPr>
        <p:txBody>
          <a:bodyPr spcFirstLastPara="1" wrap="square" lIns="76400" tIns="76400" rIns="76400" bIns="764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277063" y="1911867"/>
            <a:ext cx="7573864" cy="748200"/>
          </a:xfrm>
          <a:prstGeom prst="rect">
            <a:avLst/>
          </a:prstGeom>
        </p:spPr>
        <p:txBody>
          <a:bodyPr spcFirstLastPara="1" wrap="square" lIns="76400" tIns="76400" rIns="76400" bIns="764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472"/>
            </a:lvl1pPr>
            <a:lvl2pPr lvl="1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472"/>
            </a:lvl2pPr>
            <a:lvl3pPr lvl="2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472"/>
            </a:lvl3pPr>
            <a:lvl4pPr lvl="3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472"/>
            </a:lvl4pPr>
            <a:lvl5pPr lvl="4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472"/>
            </a:lvl5pPr>
            <a:lvl6pPr lvl="5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472"/>
            </a:lvl6pPr>
            <a:lvl7pPr lvl="6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472"/>
            </a:lvl7pPr>
            <a:lvl8pPr lvl="7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472"/>
            </a:lvl8pPr>
            <a:lvl9pPr lvl="8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472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7530947" y="4145082"/>
            <a:ext cx="487828" cy="349800"/>
          </a:xfrm>
          <a:prstGeom prst="rect">
            <a:avLst/>
          </a:prstGeom>
        </p:spPr>
        <p:txBody>
          <a:bodyPr spcFirstLastPara="1" wrap="square" lIns="76400" tIns="76400" rIns="76400" bIns="764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277063" y="395578"/>
            <a:ext cx="7573864" cy="509100"/>
          </a:xfrm>
          <a:prstGeom prst="rect">
            <a:avLst/>
          </a:prstGeom>
        </p:spPr>
        <p:txBody>
          <a:bodyPr spcFirstLastPara="1" wrap="square" lIns="76400" tIns="76400" rIns="76400" bIns="764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277063" y="1024422"/>
            <a:ext cx="7573864" cy="3036900"/>
          </a:xfrm>
          <a:prstGeom prst="rect">
            <a:avLst/>
          </a:prstGeom>
        </p:spPr>
        <p:txBody>
          <a:bodyPr spcFirstLastPara="1" wrap="square" lIns="76400" tIns="76400" rIns="76400" bIns="76400" anchor="t" anchorCtr="0">
            <a:normAutofit/>
          </a:bodyPr>
          <a:lstStyle>
            <a:lvl1pPr marL="376733" lvl="0" indent="-266852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1pPr>
            <a:lvl2pPr marL="753466" lvl="1" indent="-251155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130198" lvl="2" indent="-251155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506931" lvl="3" indent="-251155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1883664" lvl="4" indent="-251155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260397" lvl="5" indent="-251155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2637130" lvl="6" indent="-251155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013862" lvl="7" indent="-251155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3390595" lvl="8" indent="-251155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7530947" y="4145082"/>
            <a:ext cx="487828" cy="349800"/>
          </a:xfrm>
          <a:prstGeom prst="rect">
            <a:avLst/>
          </a:prstGeom>
        </p:spPr>
        <p:txBody>
          <a:bodyPr spcFirstLastPara="1" wrap="square" lIns="76400" tIns="76400" rIns="76400" bIns="764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277063" y="395578"/>
            <a:ext cx="7573864" cy="509100"/>
          </a:xfrm>
          <a:prstGeom prst="rect">
            <a:avLst/>
          </a:prstGeom>
        </p:spPr>
        <p:txBody>
          <a:bodyPr spcFirstLastPara="1" wrap="square" lIns="76400" tIns="76400" rIns="76400" bIns="764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277061" y="1024422"/>
            <a:ext cx="3555544" cy="3036900"/>
          </a:xfrm>
          <a:prstGeom prst="rect">
            <a:avLst/>
          </a:prstGeom>
        </p:spPr>
        <p:txBody>
          <a:bodyPr spcFirstLastPara="1" wrap="square" lIns="76400" tIns="76400" rIns="76400" bIns="76400" anchor="t" anchorCtr="0">
            <a:normAutofit/>
          </a:bodyPr>
          <a:lstStyle>
            <a:lvl1pPr marL="376733" lvl="0" indent="-251155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989"/>
            </a:lvl1pPr>
            <a:lvl2pPr marL="753466" lvl="1" indent="-240690">
              <a:spcBef>
                <a:spcPts val="0"/>
              </a:spcBef>
              <a:spcAft>
                <a:spcPts val="0"/>
              </a:spcAft>
              <a:buSzPts val="1000"/>
              <a:buChar char="○"/>
              <a:defRPr sz="824"/>
            </a:lvl2pPr>
            <a:lvl3pPr marL="1130198" lvl="2" indent="-240690">
              <a:spcBef>
                <a:spcPts val="0"/>
              </a:spcBef>
              <a:spcAft>
                <a:spcPts val="0"/>
              </a:spcAft>
              <a:buSzPts val="1000"/>
              <a:buChar char="■"/>
              <a:defRPr sz="824"/>
            </a:lvl3pPr>
            <a:lvl4pPr marL="1506931" lvl="3" indent="-240690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824"/>
            </a:lvl4pPr>
            <a:lvl5pPr marL="1883664" lvl="4" indent="-240690">
              <a:spcBef>
                <a:spcPts val="0"/>
              </a:spcBef>
              <a:spcAft>
                <a:spcPts val="0"/>
              </a:spcAft>
              <a:buSzPts val="1000"/>
              <a:buChar char="○"/>
              <a:defRPr sz="824"/>
            </a:lvl5pPr>
            <a:lvl6pPr marL="2260397" lvl="5" indent="-240690">
              <a:spcBef>
                <a:spcPts val="0"/>
              </a:spcBef>
              <a:spcAft>
                <a:spcPts val="0"/>
              </a:spcAft>
              <a:buSzPts val="1000"/>
              <a:buChar char="■"/>
              <a:defRPr sz="824"/>
            </a:lvl6pPr>
            <a:lvl7pPr marL="2637130" lvl="6" indent="-240690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824"/>
            </a:lvl7pPr>
            <a:lvl8pPr marL="3013862" lvl="7" indent="-240690">
              <a:spcBef>
                <a:spcPts val="0"/>
              </a:spcBef>
              <a:spcAft>
                <a:spcPts val="0"/>
              </a:spcAft>
              <a:buSzPts val="1000"/>
              <a:buChar char="○"/>
              <a:defRPr sz="824"/>
            </a:lvl8pPr>
            <a:lvl9pPr marL="3390595" lvl="8" indent="-240690">
              <a:spcBef>
                <a:spcPts val="0"/>
              </a:spcBef>
              <a:spcAft>
                <a:spcPts val="0"/>
              </a:spcAft>
              <a:buSzPts val="1000"/>
              <a:buChar char="■"/>
              <a:defRPr sz="824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295395" y="1024422"/>
            <a:ext cx="3555544" cy="3036900"/>
          </a:xfrm>
          <a:prstGeom prst="rect">
            <a:avLst/>
          </a:prstGeom>
        </p:spPr>
        <p:txBody>
          <a:bodyPr spcFirstLastPara="1" wrap="square" lIns="76400" tIns="76400" rIns="76400" bIns="76400" anchor="t" anchorCtr="0">
            <a:normAutofit/>
          </a:bodyPr>
          <a:lstStyle>
            <a:lvl1pPr marL="376733" lvl="0" indent="-251155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989"/>
            </a:lvl1pPr>
            <a:lvl2pPr marL="753466" lvl="1" indent="-240690">
              <a:spcBef>
                <a:spcPts val="0"/>
              </a:spcBef>
              <a:spcAft>
                <a:spcPts val="0"/>
              </a:spcAft>
              <a:buSzPts val="1000"/>
              <a:buChar char="○"/>
              <a:defRPr sz="824"/>
            </a:lvl2pPr>
            <a:lvl3pPr marL="1130198" lvl="2" indent="-240690">
              <a:spcBef>
                <a:spcPts val="0"/>
              </a:spcBef>
              <a:spcAft>
                <a:spcPts val="0"/>
              </a:spcAft>
              <a:buSzPts val="1000"/>
              <a:buChar char="■"/>
              <a:defRPr sz="824"/>
            </a:lvl3pPr>
            <a:lvl4pPr marL="1506931" lvl="3" indent="-240690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824"/>
            </a:lvl4pPr>
            <a:lvl5pPr marL="1883664" lvl="4" indent="-240690">
              <a:spcBef>
                <a:spcPts val="0"/>
              </a:spcBef>
              <a:spcAft>
                <a:spcPts val="0"/>
              </a:spcAft>
              <a:buSzPts val="1000"/>
              <a:buChar char="○"/>
              <a:defRPr sz="824"/>
            </a:lvl5pPr>
            <a:lvl6pPr marL="2260397" lvl="5" indent="-240690">
              <a:spcBef>
                <a:spcPts val="0"/>
              </a:spcBef>
              <a:spcAft>
                <a:spcPts val="0"/>
              </a:spcAft>
              <a:buSzPts val="1000"/>
              <a:buChar char="■"/>
              <a:defRPr sz="824"/>
            </a:lvl6pPr>
            <a:lvl7pPr marL="2637130" lvl="6" indent="-240690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824"/>
            </a:lvl7pPr>
            <a:lvl8pPr marL="3013862" lvl="7" indent="-240690">
              <a:spcBef>
                <a:spcPts val="0"/>
              </a:spcBef>
              <a:spcAft>
                <a:spcPts val="0"/>
              </a:spcAft>
              <a:buSzPts val="1000"/>
              <a:buChar char="○"/>
              <a:defRPr sz="824"/>
            </a:lvl8pPr>
            <a:lvl9pPr marL="3390595" lvl="8" indent="-240690">
              <a:spcBef>
                <a:spcPts val="0"/>
              </a:spcBef>
              <a:spcAft>
                <a:spcPts val="0"/>
              </a:spcAft>
              <a:buSzPts val="1000"/>
              <a:buChar char="■"/>
              <a:defRPr sz="824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7530947" y="4145082"/>
            <a:ext cx="487828" cy="349800"/>
          </a:xfrm>
          <a:prstGeom prst="rect">
            <a:avLst/>
          </a:prstGeom>
        </p:spPr>
        <p:txBody>
          <a:bodyPr spcFirstLastPara="1" wrap="square" lIns="76400" tIns="76400" rIns="76400" bIns="764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277063" y="395578"/>
            <a:ext cx="7573864" cy="509100"/>
          </a:xfrm>
          <a:prstGeom prst="rect">
            <a:avLst/>
          </a:prstGeom>
        </p:spPr>
        <p:txBody>
          <a:bodyPr spcFirstLastPara="1" wrap="square" lIns="76400" tIns="76400" rIns="76400" bIns="764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7530947" y="4145082"/>
            <a:ext cx="487828" cy="349800"/>
          </a:xfrm>
          <a:prstGeom prst="rect">
            <a:avLst/>
          </a:prstGeom>
        </p:spPr>
        <p:txBody>
          <a:bodyPr spcFirstLastPara="1" wrap="square" lIns="76400" tIns="76400" rIns="76400" bIns="764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277063" y="493867"/>
            <a:ext cx="2495835" cy="671700"/>
          </a:xfrm>
          <a:prstGeom prst="rect">
            <a:avLst/>
          </a:prstGeom>
        </p:spPr>
        <p:txBody>
          <a:bodyPr spcFirstLastPara="1" wrap="square" lIns="76400" tIns="76400" rIns="76400" bIns="76400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1648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1648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1648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1648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1648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1648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1648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1648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1648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277063" y="1235200"/>
            <a:ext cx="2495835" cy="2826000"/>
          </a:xfrm>
          <a:prstGeom prst="rect">
            <a:avLst/>
          </a:prstGeom>
        </p:spPr>
        <p:txBody>
          <a:bodyPr spcFirstLastPara="1" wrap="square" lIns="76400" tIns="76400" rIns="76400" bIns="76400" anchor="t" anchorCtr="0">
            <a:normAutofit/>
          </a:bodyPr>
          <a:lstStyle>
            <a:lvl1pPr marL="376733" lvl="0" indent="-240690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824"/>
            </a:lvl1pPr>
            <a:lvl2pPr marL="753466" lvl="1" indent="-240690">
              <a:spcBef>
                <a:spcPts val="0"/>
              </a:spcBef>
              <a:spcAft>
                <a:spcPts val="0"/>
              </a:spcAft>
              <a:buSzPts val="1000"/>
              <a:buChar char="○"/>
              <a:defRPr sz="824"/>
            </a:lvl2pPr>
            <a:lvl3pPr marL="1130198" lvl="2" indent="-240690">
              <a:spcBef>
                <a:spcPts val="0"/>
              </a:spcBef>
              <a:spcAft>
                <a:spcPts val="0"/>
              </a:spcAft>
              <a:buSzPts val="1000"/>
              <a:buChar char="■"/>
              <a:defRPr sz="824"/>
            </a:lvl3pPr>
            <a:lvl4pPr marL="1506931" lvl="3" indent="-240690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824"/>
            </a:lvl4pPr>
            <a:lvl5pPr marL="1883664" lvl="4" indent="-240690">
              <a:spcBef>
                <a:spcPts val="0"/>
              </a:spcBef>
              <a:spcAft>
                <a:spcPts val="0"/>
              </a:spcAft>
              <a:buSzPts val="1000"/>
              <a:buChar char="○"/>
              <a:defRPr sz="824"/>
            </a:lvl5pPr>
            <a:lvl6pPr marL="2260397" lvl="5" indent="-240690">
              <a:spcBef>
                <a:spcPts val="0"/>
              </a:spcBef>
              <a:spcAft>
                <a:spcPts val="0"/>
              </a:spcAft>
              <a:buSzPts val="1000"/>
              <a:buChar char="■"/>
              <a:defRPr sz="824"/>
            </a:lvl6pPr>
            <a:lvl7pPr marL="2637130" lvl="6" indent="-240690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824"/>
            </a:lvl7pPr>
            <a:lvl8pPr marL="3013862" lvl="7" indent="-240690">
              <a:spcBef>
                <a:spcPts val="0"/>
              </a:spcBef>
              <a:spcAft>
                <a:spcPts val="0"/>
              </a:spcAft>
              <a:buSzPts val="1000"/>
              <a:buChar char="○"/>
              <a:defRPr sz="824"/>
            </a:lvl8pPr>
            <a:lvl9pPr marL="3390595" lvl="8" indent="-240690">
              <a:spcBef>
                <a:spcPts val="0"/>
              </a:spcBef>
              <a:spcAft>
                <a:spcPts val="0"/>
              </a:spcAft>
              <a:buSzPts val="1000"/>
              <a:buChar char="■"/>
              <a:defRPr sz="824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7530947" y="4145082"/>
            <a:ext cx="487828" cy="349800"/>
          </a:xfrm>
          <a:prstGeom prst="rect">
            <a:avLst/>
          </a:prstGeom>
        </p:spPr>
        <p:txBody>
          <a:bodyPr spcFirstLastPara="1" wrap="square" lIns="76400" tIns="76400" rIns="76400" bIns="764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35771" y="400133"/>
            <a:ext cx="5660127" cy="3636300"/>
          </a:xfrm>
          <a:prstGeom prst="rect">
            <a:avLst/>
          </a:prstGeom>
        </p:spPr>
        <p:txBody>
          <a:bodyPr spcFirstLastPara="1" wrap="square" lIns="76400" tIns="76400" rIns="76400" bIns="76400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 sz="3296"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 sz="3296"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 sz="3296"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 sz="3296"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 sz="3296"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 sz="3296"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 sz="3296"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 sz="3296"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 sz="3296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7530947" y="4145082"/>
            <a:ext cx="487828" cy="349800"/>
          </a:xfrm>
          <a:prstGeom prst="rect">
            <a:avLst/>
          </a:prstGeom>
        </p:spPr>
        <p:txBody>
          <a:bodyPr spcFirstLastPara="1" wrap="square" lIns="76400" tIns="76400" rIns="76400" bIns="764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063932" y="-111"/>
            <a:ext cx="4063808" cy="457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62956" tIns="62956" rIns="62956" bIns="62956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54"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35997" y="1096156"/>
            <a:ext cx="3595756" cy="1317600"/>
          </a:xfrm>
          <a:prstGeom prst="rect">
            <a:avLst/>
          </a:prstGeom>
        </p:spPr>
        <p:txBody>
          <a:bodyPr spcFirstLastPara="1" wrap="square" lIns="76400" tIns="76400" rIns="76400" bIns="7640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2884"/>
            </a:lvl1pPr>
            <a:lvl2pPr lvl="1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2884"/>
            </a:lvl2pPr>
            <a:lvl3pPr lvl="2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2884"/>
            </a:lvl3pPr>
            <a:lvl4pPr lvl="3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2884"/>
            </a:lvl4pPr>
            <a:lvl5pPr lvl="4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2884"/>
            </a:lvl5pPr>
            <a:lvl6pPr lvl="5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2884"/>
            </a:lvl6pPr>
            <a:lvl7pPr lvl="6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2884"/>
            </a:lvl7pPr>
            <a:lvl8pPr lvl="7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2884"/>
            </a:lvl8pPr>
            <a:lvl9pPr lvl="8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2884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35997" y="2491622"/>
            <a:ext cx="3595756" cy="1098000"/>
          </a:xfrm>
          <a:prstGeom prst="rect">
            <a:avLst/>
          </a:prstGeom>
        </p:spPr>
        <p:txBody>
          <a:bodyPr spcFirstLastPara="1" wrap="square" lIns="76400" tIns="76400" rIns="76400" bIns="764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8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8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8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8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8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8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8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8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83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390593" y="643622"/>
            <a:ext cx="3410513" cy="3284400"/>
          </a:xfrm>
          <a:prstGeom prst="rect">
            <a:avLst/>
          </a:prstGeom>
        </p:spPr>
        <p:txBody>
          <a:bodyPr spcFirstLastPara="1" wrap="square" lIns="76400" tIns="76400" rIns="76400" bIns="76400" anchor="ctr" anchorCtr="0">
            <a:normAutofit/>
          </a:bodyPr>
          <a:lstStyle>
            <a:lvl1pPr marL="376733" lvl="0" indent="-266852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1pPr>
            <a:lvl2pPr marL="753466" lvl="1" indent="-251155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130198" lvl="2" indent="-251155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506931" lvl="3" indent="-251155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1883664" lvl="4" indent="-251155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260397" lvl="5" indent="-251155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2637130" lvl="6" indent="-251155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013862" lvl="7" indent="-251155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3390595" lvl="8" indent="-251155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7530947" y="4145082"/>
            <a:ext cx="487828" cy="349800"/>
          </a:xfrm>
          <a:prstGeom prst="rect">
            <a:avLst/>
          </a:prstGeom>
        </p:spPr>
        <p:txBody>
          <a:bodyPr spcFirstLastPara="1" wrap="square" lIns="76400" tIns="76400" rIns="76400" bIns="764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277064" y="3760511"/>
            <a:ext cx="5332161" cy="537900"/>
          </a:xfrm>
          <a:prstGeom prst="rect">
            <a:avLst/>
          </a:prstGeom>
        </p:spPr>
        <p:txBody>
          <a:bodyPr spcFirstLastPara="1" wrap="square" lIns="76400" tIns="76400" rIns="76400" bIns="76400" anchor="ctr" anchorCtr="0">
            <a:normAutofit/>
          </a:bodyPr>
          <a:lstStyle>
            <a:lvl1pPr marL="376733" lvl="0" indent="-18836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7530947" y="4145082"/>
            <a:ext cx="487828" cy="349800"/>
          </a:xfrm>
          <a:prstGeom prst="rect">
            <a:avLst/>
          </a:prstGeom>
        </p:spPr>
        <p:txBody>
          <a:bodyPr spcFirstLastPara="1" wrap="square" lIns="76400" tIns="76400" rIns="76400" bIns="764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277063" y="983222"/>
            <a:ext cx="7573864" cy="1745400"/>
          </a:xfrm>
          <a:prstGeom prst="rect">
            <a:avLst/>
          </a:prstGeom>
        </p:spPr>
        <p:txBody>
          <a:bodyPr spcFirstLastPara="1" wrap="square" lIns="76400" tIns="76400" rIns="76400" bIns="7640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8240"/>
            </a:lvl1pPr>
            <a:lvl2pPr lvl="1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8240"/>
            </a:lvl2pPr>
            <a:lvl3pPr lvl="2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8240"/>
            </a:lvl3pPr>
            <a:lvl4pPr lvl="3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8240"/>
            </a:lvl4pPr>
            <a:lvl5pPr lvl="4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8240"/>
            </a:lvl5pPr>
            <a:lvl6pPr lvl="5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8240"/>
            </a:lvl6pPr>
            <a:lvl7pPr lvl="6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8240"/>
            </a:lvl7pPr>
            <a:lvl8pPr lvl="7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8240"/>
            </a:lvl8pPr>
            <a:lvl9pPr lvl="8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824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277063" y="2801978"/>
            <a:ext cx="7573864" cy="1156200"/>
          </a:xfrm>
          <a:prstGeom prst="rect">
            <a:avLst/>
          </a:prstGeom>
        </p:spPr>
        <p:txBody>
          <a:bodyPr spcFirstLastPara="1" wrap="square" lIns="76400" tIns="76400" rIns="76400" bIns="76400" anchor="t" anchorCtr="0">
            <a:normAutofit/>
          </a:bodyPr>
          <a:lstStyle>
            <a:lvl1pPr marL="376733" lvl="0" indent="-266852" algn="ctr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1pPr>
            <a:lvl2pPr marL="753466" lvl="1" indent="-251155" algn="ctr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130198" lvl="2" indent="-251155" algn="ctr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506931" lvl="3" indent="-251155" algn="ctr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1883664" lvl="4" indent="-251155" algn="ctr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260397" lvl="5" indent="-251155" algn="ctr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2637130" lvl="6" indent="-251155" algn="ctr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013862" lvl="7" indent="-251155" algn="ctr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3390595" lvl="8" indent="-251155" algn="ctr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7530947" y="4145082"/>
            <a:ext cx="487828" cy="349800"/>
          </a:xfrm>
          <a:prstGeom prst="rect">
            <a:avLst/>
          </a:prstGeom>
        </p:spPr>
        <p:txBody>
          <a:bodyPr spcFirstLastPara="1" wrap="square" lIns="76400" tIns="76400" rIns="76400" bIns="764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7530947" y="4145082"/>
            <a:ext cx="487828" cy="349800"/>
          </a:xfrm>
          <a:prstGeom prst="rect">
            <a:avLst/>
          </a:prstGeom>
        </p:spPr>
        <p:txBody>
          <a:bodyPr spcFirstLastPara="1" wrap="square" lIns="76400" tIns="76400" rIns="76400" bIns="764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277063" y="395578"/>
            <a:ext cx="7573864" cy="50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400" tIns="76400" rIns="76400" bIns="764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277063" y="1024422"/>
            <a:ext cx="7573864" cy="30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400" tIns="76400" rIns="76400" bIns="76400" anchor="t" anchorCtr="0">
            <a:normAutofit/>
          </a:bodyPr>
          <a:lstStyle>
            <a:lvl1pPr marL="457200" lvl="0" indent="-3238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Char char="●"/>
              <a:defRPr sz="1500">
                <a:solidFill>
                  <a:schemeClr val="dk2"/>
                </a:solidFill>
              </a:defRPr>
            </a:lvl1pPr>
            <a:lvl2pPr marL="914400" lvl="1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○"/>
              <a:defRPr sz="1200">
                <a:solidFill>
                  <a:schemeClr val="dk2"/>
                </a:solidFill>
              </a:defRPr>
            </a:lvl2pPr>
            <a:lvl3pPr marL="1371600" lvl="2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■"/>
              <a:defRPr sz="1200">
                <a:solidFill>
                  <a:schemeClr val="dk2"/>
                </a:solidFill>
              </a:defRPr>
            </a:lvl3pPr>
            <a:lvl4pPr marL="1828800" lvl="3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●"/>
              <a:defRPr sz="1200">
                <a:solidFill>
                  <a:schemeClr val="dk2"/>
                </a:solidFill>
              </a:defRPr>
            </a:lvl4pPr>
            <a:lvl5pPr marL="2286000" lvl="4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○"/>
              <a:defRPr sz="1200">
                <a:solidFill>
                  <a:schemeClr val="dk2"/>
                </a:solidFill>
              </a:defRPr>
            </a:lvl5pPr>
            <a:lvl6pPr marL="2743200" lvl="5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■"/>
              <a:defRPr sz="1200">
                <a:solidFill>
                  <a:schemeClr val="dk2"/>
                </a:solidFill>
              </a:defRPr>
            </a:lvl6pPr>
            <a:lvl7pPr marL="3200400" lvl="6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●"/>
              <a:defRPr sz="1200">
                <a:solidFill>
                  <a:schemeClr val="dk2"/>
                </a:solidFill>
              </a:defRPr>
            </a:lvl7pPr>
            <a:lvl8pPr marL="3657600" lvl="7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○"/>
              <a:defRPr sz="1200">
                <a:solidFill>
                  <a:schemeClr val="dk2"/>
                </a:solidFill>
              </a:defRPr>
            </a:lvl8pPr>
            <a:lvl9pPr marL="4114800" lvl="8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■"/>
              <a:defRPr sz="12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7530947" y="4145082"/>
            <a:ext cx="487828" cy="34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400" tIns="76400" rIns="76400" bIns="76400" anchor="ctr" anchorCtr="0">
            <a:normAutofit/>
          </a:bodyPr>
          <a:lstStyle>
            <a:lvl1pPr lvl="0" algn="r">
              <a:buNone/>
              <a:defRPr sz="659">
                <a:solidFill>
                  <a:schemeClr val="dk2"/>
                </a:solidFill>
              </a:defRPr>
            </a:lvl1pPr>
            <a:lvl2pPr lvl="1" algn="r">
              <a:buNone/>
              <a:defRPr sz="659">
                <a:solidFill>
                  <a:schemeClr val="dk2"/>
                </a:solidFill>
              </a:defRPr>
            </a:lvl2pPr>
            <a:lvl3pPr lvl="2" algn="r">
              <a:buNone/>
              <a:defRPr sz="659">
                <a:solidFill>
                  <a:schemeClr val="dk2"/>
                </a:solidFill>
              </a:defRPr>
            </a:lvl3pPr>
            <a:lvl4pPr lvl="3" algn="r">
              <a:buNone/>
              <a:defRPr sz="659">
                <a:solidFill>
                  <a:schemeClr val="dk2"/>
                </a:solidFill>
              </a:defRPr>
            </a:lvl4pPr>
            <a:lvl5pPr lvl="4" algn="r">
              <a:buNone/>
              <a:defRPr sz="659">
                <a:solidFill>
                  <a:schemeClr val="dk2"/>
                </a:solidFill>
              </a:defRPr>
            </a:lvl5pPr>
            <a:lvl6pPr lvl="5" algn="r">
              <a:buNone/>
              <a:defRPr sz="659">
                <a:solidFill>
                  <a:schemeClr val="dk2"/>
                </a:solidFill>
              </a:defRPr>
            </a:lvl6pPr>
            <a:lvl7pPr lvl="6" algn="r">
              <a:buNone/>
              <a:defRPr sz="659">
                <a:solidFill>
                  <a:schemeClr val="dk2"/>
                </a:solidFill>
              </a:defRPr>
            </a:lvl7pPr>
            <a:lvl8pPr lvl="7" algn="r">
              <a:buNone/>
              <a:defRPr sz="659">
                <a:solidFill>
                  <a:schemeClr val="dk2"/>
                </a:solidFill>
              </a:defRPr>
            </a:lvl8pPr>
            <a:lvl9pPr lvl="8" algn="r">
              <a:buNone/>
              <a:defRPr sz="659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5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5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5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5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5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5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5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5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5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5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5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5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5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5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5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5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5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5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5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5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5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5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5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5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5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5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5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png"/><Relationship Id="rId9" Type="http://schemas.openxmlformats.org/officeDocument/2006/relationships/image" Target="../media/image7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76;p13">
            <a:extLst>
              <a:ext uri="{FF2B5EF4-FFF2-40B4-BE49-F238E27FC236}">
                <a16:creationId xmlns:a16="http://schemas.microsoft.com/office/drawing/2014/main" id="{6746498B-2325-0072-4C47-6AA55C452135}"/>
              </a:ext>
            </a:extLst>
          </p:cNvPr>
          <p:cNvSpPr/>
          <p:nvPr/>
        </p:nvSpPr>
        <p:spPr>
          <a:xfrm>
            <a:off x="53979" y="630941"/>
            <a:ext cx="6116212" cy="2550178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txBody>
          <a:bodyPr spcFirstLastPara="1" wrap="square" lIns="75337" tIns="75337" rIns="75337" bIns="75337" anchor="ctr" anchorCtr="0">
            <a:noAutofit/>
          </a:bodyPr>
          <a:lstStyle/>
          <a:p>
            <a:endParaRPr sz="1154" dirty="0"/>
          </a:p>
        </p:txBody>
      </p:sp>
      <p:sp>
        <p:nvSpPr>
          <p:cNvPr id="56" name="Google Shape;56;p13"/>
          <p:cNvSpPr/>
          <p:nvPr/>
        </p:nvSpPr>
        <p:spPr>
          <a:xfrm>
            <a:off x="1" y="461645"/>
            <a:ext cx="8127998" cy="71222"/>
          </a:xfrm>
          <a:prstGeom prst="rect">
            <a:avLst/>
          </a:prstGeom>
          <a:solidFill>
            <a:srgbClr val="F8CB00"/>
          </a:solidFill>
          <a:ln>
            <a:noFill/>
          </a:ln>
          <a:effectLst/>
        </p:spPr>
        <p:txBody>
          <a:bodyPr spcFirstLastPara="1" wrap="square" lIns="117198" tIns="117198" rIns="117198" bIns="117198" anchor="ctr" anchorCtr="0">
            <a:noAutofit/>
          </a:bodyPr>
          <a:lstStyle/>
          <a:p>
            <a:endParaRPr sz="1154"/>
          </a:p>
        </p:txBody>
      </p:sp>
      <p:sp>
        <p:nvSpPr>
          <p:cNvPr id="55" name="Google Shape;55;p13"/>
          <p:cNvSpPr/>
          <p:nvPr/>
        </p:nvSpPr>
        <p:spPr>
          <a:xfrm>
            <a:off x="0" y="0"/>
            <a:ext cx="8127999" cy="461542"/>
          </a:xfrm>
          <a:prstGeom prst="rect">
            <a:avLst/>
          </a:prstGeom>
          <a:solidFill>
            <a:srgbClr val="145190"/>
          </a:solidFill>
          <a:ln>
            <a:noFill/>
          </a:ln>
          <a:effectLst/>
        </p:spPr>
        <p:txBody>
          <a:bodyPr spcFirstLastPara="1" wrap="square" lIns="117198" tIns="117198" rIns="117198" bIns="117198" anchor="ctr" anchorCtr="0">
            <a:noAutofit/>
          </a:bodyPr>
          <a:lstStyle/>
          <a:p>
            <a:pPr algn="ctr"/>
            <a:r>
              <a:rPr lang="en-US" b="1" dirty="0">
                <a:solidFill>
                  <a:schemeClr val="lt1"/>
                </a:solidFill>
              </a:rPr>
              <a:t>Effects of Mulberry Leaf Supplementation on Cardiometabolic Markers: A Systematic Review and Meta-Analysis</a:t>
            </a:r>
            <a:endParaRPr b="1" dirty="0">
              <a:solidFill>
                <a:schemeClr val="lt1"/>
              </a:solidFill>
            </a:endParaRPr>
          </a:p>
        </p:txBody>
      </p:sp>
      <p:sp>
        <p:nvSpPr>
          <p:cNvPr id="14" name="Google Shape;76;p13">
            <a:extLst>
              <a:ext uri="{FF2B5EF4-FFF2-40B4-BE49-F238E27FC236}">
                <a16:creationId xmlns:a16="http://schemas.microsoft.com/office/drawing/2014/main" id="{9C7ECB1F-4280-DB43-5444-EE82CD822E6E}"/>
              </a:ext>
            </a:extLst>
          </p:cNvPr>
          <p:cNvSpPr/>
          <p:nvPr/>
        </p:nvSpPr>
        <p:spPr>
          <a:xfrm>
            <a:off x="6225715" y="3591110"/>
            <a:ext cx="1781025" cy="90005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txBody>
          <a:bodyPr spcFirstLastPara="1" wrap="square" lIns="75337" tIns="75337" rIns="75337" bIns="75337" anchor="ctr" anchorCtr="0">
            <a:noAutofit/>
          </a:bodyPr>
          <a:lstStyle/>
          <a:p>
            <a:endParaRPr sz="1154"/>
          </a:p>
        </p:txBody>
      </p:sp>
      <p:sp>
        <p:nvSpPr>
          <p:cNvPr id="15" name="Google Shape;109;p13">
            <a:extLst>
              <a:ext uri="{FF2B5EF4-FFF2-40B4-BE49-F238E27FC236}">
                <a16:creationId xmlns:a16="http://schemas.microsoft.com/office/drawing/2014/main" id="{44847D2A-CFDF-267C-78F4-473218D849C7}"/>
              </a:ext>
            </a:extLst>
          </p:cNvPr>
          <p:cNvSpPr/>
          <p:nvPr/>
        </p:nvSpPr>
        <p:spPr>
          <a:xfrm>
            <a:off x="6270011" y="3857335"/>
            <a:ext cx="1707155" cy="221765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117198" tIns="117198" rIns="117198" bIns="117198" anchor="ctr" anchorCtr="0">
            <a:noAutofit/>
          </a:bodyPr>
          <a:lstStyle/>
          <a:p>
            <a:pPr algn="ctr"/>
            <a:r>
              <a:rPr lang="en" sz="1154" dirty="0">
                <a:solidFill>
                  <a:schemeClr val="dk1"/>
                </a:solidFill>
              </a:rPr>
              <a:t>8 RCTs, n = 440</a:t>
            </a:r>
          </a:p>
        </p:txBody>
      </p:sp>
      <p:sp>
        <p:nvSpPr>
          <p:cNvPr id="13" name="Google Shape;77;p13">
            <a:extLst>
              <a:ext uri="{FF2B5EF4-FFF2-40B4-BE49-F238E27FC236}">
                <a16:creationId xmlns:a16="http://schemas.microsoft.com/office/drawing/2014/main" id="{C7DC641A-0CC5-9BFD-B9E3-F64A448B04D9}"/>
              </a:ext>
            </a:extLst>
          </p:cNvPr>
          <p:cNvSpPr/>
          <p:nvPr/>
        </p:nvSpPr>
        <p:spPr>
          <a:xfrm>
            <a:off x="6225715" y="3591110"/>
            <a:ext cx="1781025" cy="269866"/>
          </a:xfrm>
          <a:prstGeom prst="rect">
            <a:avLst/>
          </a:prstGeom>
          <a:solidFill>
            <a:srgbClr val="145190"/>
          </a:solidFill>
          <a:ln>
            <a:solidFill>
              <a:srgbClr val="F8CB00"/>
            </a:solidFill>
          </a:ln>
          <a:effectLst/>
        </p:spPr>
        <p:txBody>
          <a:bodyPr spcFirstLastPara="1" wrap="square" lIns="117198" tIns="117198" rIns="117198" bIns="117198" anchor="ctr" anchorCtr="0">
            <a:noAutofit/>
          </a:bodyPr>
          <a:lstStyle/>
          <a:p>
            <a:pPr algn="ctr"/>
            <a:r>
              <a:rPr lang="en-US" sz="1050" b="1" dirty="0">
                <a:solidFill>
                  <a:schemeClr val="lt1"/>
                </a:solidFill>
              </a:rPr>
              <a:t>All Mulberry Leaf Trials</a:t>
            </a:r>
          </a:p>
        </p:txBody>
      </p:sp>
      <p:sp>
        <p:nvSpPr>
          <p:cNvPr id="27" name="Google Shape;109;p13">
            <a:extLst>
              <a:ext uri="{FF2B5EF4-FFF2-40B4-BE49-F238E27FC236}">
                <a16:creationId xmlns:a16="http://schemas.microsoft.com/office/drawing/2014/main" id="{327110C2-3D88-963E-F045-4036C8A4CDA2}"/>
              </a:ext>
            </a:extLst>
          </p:cNvPr>
          <p:cNvSpPr/>
          <p:nvPr/>
        </p:nvSpPr>
        <p:spPr>
          <a:xfrm>
            <a:off x="6209974" y="4080229"/>
            <a:ext cx="1832701" cy="405737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117198" tIns="117198" rIns="117198" bIns="117198" anchor="ctr" anchorCtr="0">
            <a:noAutofit/>
          </a:bodyPr>
          <a:lstStyle/>
          <a:p>
            <a:pPr algn="ctr"/>
            <a:r>
              <a:rPr lang="en" sz="900" dirty="0">
                <a:solidFill>
                  <a:schemeClr val="dk1"/>
                </a:solidFill>
              </a:rPr>
              <a:t>Alternative A1c, HOMA-IR, and LDL-C lowering </a:t>
            </a:r>
            <a:r>
              <a:rPr lang="en-US" sz="900" dirty="0">
                <a:solidFill>
                  <a:schemeClr val="dk1"/>
                </a:solidFill>
              </a:rPr>
              <a:t>natural product</a:t>
            </a:r>
            <a:endParaRPr sz="900" dirty="0">
              <a:solidFill>
                <a:schemeClr val="dk1"/>
              </a:solidFill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1E6BB011-6752-9560-E62E-EC047C74D706}"/>
              </a:ext>
            </a:extLst>
          </p:cNvPr>
          <p:cNvCxnSpPr/>
          <p:nvPr/>
        </p:nvCxnSpPr>
        <p:spPr>
          <a:xfrm>
            <a:off x="6389388" y="4080172"/>
            <a:ext cx="1478298" cy="0"/>
          </a:xfrm>
          <a:prstGeom prst="line">
            <a:avLst/>
          </a:prstGeom>
          <a:ln>
            <a:solidFill>
              <a:schemeClr val="bg2">
                <a:lumMod val="60000"/>
                <a:lumOff val="40000"/>
              </a:schemeClr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8" name="Google Shape;76;p13">
            <a:extLst>
              <a:ext uri="{FF2B5EF4-FFF2-40B4-BE49-F238E27FC236}">
                <a16:creationId xmlns:a16="http://schemas.microsoft.com/office/drawing/2014/main" id="{C9B99BF3-7650-03F8-E29A-E8849E893894}"/>
              </a:ext>
            </a:extLst>
          </p:cNvPr>
          <p:cNvSpPr/>
          <p:nvPr/>
        </p:nvSpPr>
        <p:spPr>
          <a:xfrm>
            <a:off x="6227769" y="652420"/>
            <a:ext cx="1772809" cy="1333056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txBody>
          <a:bodyPr spcFirstLastPara="1" wrap="square" lIns="75337" tIns="75337" rIns="75337" bIns="75337" anchor="ctr" anchorCtr="0">
            <a:noAutofit/>
          </a:bodyPr>
          <a:lstStyle/>
          <a:p>
            <a:endParaRPr sz="1154" dirty="0"/>
          </a:p>
        </p:txBody>
      </p:sp>
      <p:sp>
        <p:nvSpPr>
          <p:cNvPr id="77" name="Google Shape;77;p13"/>
          <p:cNvSpPr/>
          <p:nvPr/>
        </p:nvSpPr>
        <p:spPr>
          <a:xfrm>
            <a:off x="6227924" y="624796"/>
            <a:ext cx="1781025" cy="241078"/>
          </a:xfrm>
          <a:prstGeom prst="rect">
            <a:avLst/>
          </a:prstGeom>
          <a:solidFill>
            <a:srgbClr val="145190"/>
          </a:solidFill>
          <a:ln>
            <a:solidFill>
              <a:srgbClr val="F8CB00"/>
            </a:solidFill>
          </a:ln>
          <a:effectLst/>
        </p:spPr>
        <p:txBody>
          <a:bodyPr spcFirstLastPara="1" wrap="square" lIns="117198" tIns="117198" rIns="117198" bIns="117198" anchor="ctr" anchorCtr="0">
            <a:noAutofit/>
          </a:bodyPr>
          <a:lstStyle/>
          <a:p>
            <a:pPr algn="ctr"/>
            <a:r>
              <a:rPr lang="en-US" sz="1100" b="1" dirty="0">
                <a:solidFill>
                  <a:schemeClr val="lt1"/>
                </a:solidFill>
              </a:rPr>
              <a:t>HOMA-IR</a:t>
            </a:r>
          </a:p>
        </p:txBody>
      </p:sp>
      <p:sp>
        <p:nvSpPr>
          <p:cNvPr id="119" name="Google Shape;105;p13">
            <a:extLst>
              <a:ext uri="{FF2B5EF4-FFF2-40B4-BE49-F238E27FC236}">
                <a16:creationId xmlns:a16="http://schemas.microsoft.com/office/drawing/2014/main" id="{7F7A75AC-1B15-3047-048A-6FCF9A20504E}"/>
              </a:ext>
            </a:extLst>
          </p:cNvPr>
          <p:cNvSpPr/>
          <p:nvPr/>
        </p:nvSpPr>
        <p:spPr>
          <a:xfrm>
            <a:off x="6294760" y="1409011"/>
            <a:ext cx="1638825" cy="517401"/>
          </a:xfrm>
          <a:prstGeom prst="roundRect">
            <a:avLst>
              <a:gd name="adj" fmla="val 16667"/>
            </a:avLst>
          </a:prstGeom>
          <a:solidFill>
            <a:srgbClr val="145190"/>
          </a:solidFill>
          <a:ln w="9525" cap="flat" cmpd="sng">
            <a:solidFill>
              <a:srgbClr val="F8CB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spcFirstLastPara="1" wrap="square" lIns="75337" tIns="75337" rIns="75337" bIns="75337" anchor="ctr" anchorCtr="0">
            <a:noAutofit/>
          </a:bodyPr>
          <a:lstStyle/>
          <a:p>
            <a:pPr algn="ctr"/>
            <a:r>
              <a:rPr lang="en-US" sz="1050" dirty="0">
                <a:solidFill>
                  <a:schemeClr val="lt1"/>
                </a:solidFill>
              </a:rPr>
              <a:t>HOMA-IR Mean Difference: -0.64</a:t>
            </a:r>
            <a:br>
              <a:rPr lang="en-US" sz="1050" dirty="0">
                <a:solidFill>
                  <a:schemeClr val="lt1"/>
                </a:solidFill>
              </a:rPr>
            </a:br>
            <a:r>
              <a:rPr lang="en-US" sz="1050" dirty="0">
                <a:solidFill>
                  <a:schemeClr val="lt1"/>
                </a:solidFill>
              </a:rPr>
              <a:t>[-1.27, -0.02]</a:t>
            </a:r>
            <a:endParaRPr lang="en-US" sz="1050" dirty="0">
              <a:solidFill>
                <a:schemeClr val="dk1"/>
              </a:solidFill>
            </a:endParaRPr>
          </a:p>
        </p:txBody>
      </p:sp>
      <p:sp>
        <p:nvSpPr>
          <p:cNvPr id="111" name="Google Shape;76;p13">
            <a:extLst>
              <a:ext uri="{FF2B5EF4-FFF2-40B4-BE49-F238E27FC236}">
                <a16:creationId xmlns:a16="http://schemas.microsoft.com/office/drawing/2014/main" id="{ED57280E-A463-238B-28A2-C7F45A2721E8}"/>
              </a:ext>
            </a:extLst>
          </p:cNvPr>
          <p:cNvSpPr/>
          <p:nvPr/>
        </p:nvSpPr>
        <p:spPr>
          <a:xfrm>
            <a:off x="6227769" y="2022193"/>
            <a:ext cx="1772809" cy="1494421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txBody>
          <a:bodyPr spcFirstLastPara="1" wrap="square" lIns="75337" tIns="75337" rIns="75337" bIns="75337" anchor="ctr" anchorCtr="0">
            <a:noAutofit/>
          </a:bodyPr>
          <a:lstStyle/>
          <a:p>
            <a:endParaRPr sz="1154"/>
          </a:p>
        </p:txBody>
      </p:sp>
      <p:sp>
        <p:nvSpPr>
          <p:cNvPr id="113" name="Google Shape;77;p13">
            <a:extLst>
              <a:ext uri="{FF2B5EF4-FFF2-40B4-BE49-F238E27FC236}">
                <a16:creationId xmlns:a16="http://schemas.microsoft.com/office/drawing/2014/main" id="{D63C834F-1121-F5E7-C933-61774F65F7D8}"/>
              </a:ext>
            </a:extLst>
          </p:cNvPr>
          <p:cNvSpPr/>
          <p:nvPr/>
        </p:nvSpPr>
        <p:spPr>
          <a:xfrm>
            <a:off x="6227924" y="2025276"/>
            <a:ext cx="1781025" cy="224173"/>
          </a:xfrm>
          <a:prstGeom prst="rect">
            <a:avLst/>
          </a:prstGeom>
          <a:solidFill>
            <a:srgbClr val="145190"/>
          </a:solidFill>
          <a:ln>
            <a:solidFill>
              <a:srgbClr val="F8CB00"/>
            </a:solidFill>
          </a:ln>
          <a:effectLst/>
        </p:spPr>
        <p:txBody>
          <a:bodyPr spcFirstLastPara="1" wrap="square" lIns="117198" tIns="117198" rIns="117198" bIns="117198" anchor="ctr" anchorCtr="0">
            <a:noAutofit/>
          </a:bodyPr>
          <a:lstStyle/>
          <a:p>
            <a:pPr algn="ctr"/>
            <a:r>
              <a:rPr lang="en-US" sz="1100" b="1" dirty="0">
                <a:solidFill>
                  <a:schemeClr val="lt1"/>
                </a:solidFill>
              </a:rPr>
              <a:t>LDL-C</a:t>
            </a:r>
          </a:p>
        </p:txBody>
      </p:sp>
      <p:sp>
        <p:nvSpPr>
          <p:cNvPr id="121" name="Google Shape;105;p13">
            <a:extLst>
              <a:ext uri="{FF2B5EF4-FFF2-40B4-BE49-F238E27FC236}">
                <a16:creationId xmlns:a16="http://schemas.microsoft.com/office/drawing/2014/main" id="{39C9B4D2-BE90-EE3F-EBDD-B78CDDB002B3}"/>
              </a:ext>
            </a:extLst>
          </p:cNvPr>
          <p:cNvSpPr/>
          <p:nvPr/>
        </p:nvSpPr>
        <p:spPr>
          <a:xfrm>
            <a:off x="6304175" y="2936310"/>
            <a:ext cx="1638825" cy="552580"/>
          </a:xfrm>
          <a:prstGeom prst="roundRect">
            <a:avLst>
              <a:gd name="adj" fmla="val 16667"/>
            </a:avLst>
          </a:prstGeom>
          <a:solidFill>
            <a:srgbClr val="145190"/>
          </a:solidFill>
          <a:ln w="9525" cap="flat" cmpd="sng">
            <a:solidFill>
              <a:srgbClr val="F8CB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spcFirstLastPara="1" wrap="square" lIns="75337" tIns="75337" rIns="75337" bIns="75337" anchor="ctr" anchorCtr="0">
            <a:noAutofit/>
          </a:bodyPr>
          <a:lstStyle/>
          <a:p>
            <a:pPr algn="ctr"/>
            <a:r>
              <a:rPr lang="en-US" sz="1050" dirty="0">
                <a:solidFill>
                  <a:schemeClr val="lt1"/>
                </a:solidFill>
              </a:rPr>
              <a:t>LDL-C Mean Difference: -6.21 mg/dL</a:t>
            </a:r>
            <a:br>
              <a:rPr lang="en-US" sz="1050" dirty="0">
                <a:solidFill>
                  <a:schemeClr val="lt1"/>
                </a:solidFill>
              </a:rPr>
            </a:br>
            <a:r>
              <a:rPr lang="en-US" sz="1050" dirty="0">
                <a:solidFill>
                  <a:schemeClr val="lt1"/>
                </a:solidFill>
              </a:rPr>
              <a:t>[-15.37, 2.94]</a:t>
            </a:r>
            <a:endParaRPr lang="en-US" sz="1050" dirty="0">
              <a:solidFill>
                <a:schemeClr val="dk1"/>
              </a:solidFill>
            </a:endParaRPr>
          </a:p>
        </p:txBody>
      </p:sp>
      <p:sp>
        <p:nvSpPr>
          <p:cNvPr id="132" name="Google Shape;76;p13">
            <a:extLst>
              <a:ext uri="{FF2B5EF4-FFF2-40B4-BE49-F238E27FC236}">
                <a16:creationId xmlns:a16="http://schemas.microsoft.com/office/drawing/2014/main" id="{D344E6F3-7C55-C326-5894-2DB7190A351D}"/>
              </a:ext>
            </a:extLst>
          </p:cNvPr>
          <p:cNvSpPr/>
          <p:nvPr/>
        </p:nvSpPr>
        <p:spPr>
          <a:xfrm>
            <a:off x="123927" y="686028"/>
            <a:ext cx="1912158" cy="19782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txBody>
          <a:bodyPr spcFirstLastPara="1" wrap="square" lIns="75337" tIns="75337" rIns="75337" bIns="75337" anchor="ctr" anchorCtr="0">
            <a:noAutofit/>
          </a:bodyPr>
          <a:lstStyle/>
          <a:p>
            <a:endParaRPr sz="1154"/>
          </a:p>
        </p:txBody>
      </p:sp>
      <p:sp>
        <p:nvSpPr>
          <p:cNvPr id="34" name="Google Shape;77;p13">
            <a:extLst>
              <a:ext uri="{FF2B5EF4-FFF2-40B4-BE49-F238E27FC236}">
                <a16:creationId xmlns:a16="http://schemas.microsoft.com/office/drawing/2014/main" id="{FC4DEB8E-43BC-CAAD-CC46-B8F4F3B0EFD1}"/>
              </a:ext>
            </a:extLst>
          </p:cNvPr>
          <p:cNvSpPr/>
          <p:nvPr/>
        </p:nvSpPr>
        <p:spPr>
          <a:xfrm>
            <a:off x="123927" y="686028"/>
            <a:ext cx="1919866" cy="308078"/>
          </a:xfrm>
          <a:prstGeom prst="rect">
            <a:avLst/>
          </a:prstGeom>
          <a:solidFill>
            <a:srgbClr val="145190"/>
          </a:solidFill>
          <a:ln>
            <a:solidFill>
              <a:srgbClr val="F8CB00"/>
            </a:solidFill>
          </a:ln>
          <a:effectLst/>
        </p:spPr>
        <p:txBody>
          <a:bodyPr spcFirstLastPara="1" wrap="square" lIns="117198" tIns="117198" rIns="117198" bIns="117198" anchor="ctr" anchorCtr="0">
            <a:noAutofit/>
          </a:bodyPr>
          <a:lstStyle/>
          <a:p>
            <a:pPr algn="ctr"/>
            <a:r>
              <a:rPr lang="en-US" sz="1100" b="1" dirty="0">
                <a:solidFill>
                  <a:schemeClr val="lt1"/>
                </a:solidFill>
              </a:rPr>
              <a:t>Non-Diabetic </a:t>
            </a:r>
            <a:r>
              <a:rPr lang="en-US" sz="1100" b="1" dirty="0">
                <a:solidFill>
                  <a:schemeClr val="bg1"/>
                </a:solidFill>
              </a:rPr>
              <a:t>HbA1c</a:t>
            </a:r>
          </a:p>
        </p:txBody>
      </p:sp>
      <p:sp>
        <p:nvSpPr>
          <p:cNvPr id="42" name="Google Shape;109;p13">
            <a:extLst>
              <a:ext uri="{FF2B5EF4-FFF2-40B4-BE49-F238E27FC236}">
                <a16:creationId xmlns:a16="http://schemas.microsoft.com/office/drawing/2014/main" id="{E626295F-1146-1891-9E94-3F911A2CC91D}"/>
              </a:ext>
            </a:extLst>
          </p:cNvPr>
          <p:cNvSpPr/>
          <p:nvPr/>
        </p:nvSpPr>
        <p:spPr>
          <a:xfrm>
            <a:off x="149318" y="993488"/>
            <a:ext cx="1844634" cy="244182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117198" tIns="117198" rIns="117198" bIns="117198" anchor="ctr" anchorCtr="0">
            <a:noAutofit/>
          </a:bodyPr>
          <a:lstStyle/>
          <a:p>
            <a:pPr algn="ctr"/>
            <a:r>
              <a:rPr lang="en-US" sz="1100" dirty="0">
                <a:solidFill>
                  <a:schemeClr val="dk1"/>
                </a:solidFill>
              </a:rPr>
              <a:t>5.7 % ≤ A1c &lt; 6.5%</a:t>
            </a:r>
            <a:endParaRPr sz="1100" dirty="0">
              <a:solidFill>
                <a:schemeClr val="dk1"/>
              </a:solidFill>
            </a:endParaRPr>
          </a:p>
        </p:txBody>
      </p:sp>
      <p:sp>
        <p:nvSpPr>
          <p:cNvPr id="46" name="Google Shape;105;p13">
            <a:extLst>
              <a:ext uri="{FF2B5EF4-FFF2-40B4-BE49-F238E27FC236}">
                <a16:creationId xmlns:a16="http://schemas.microsoft.com/office/drawing/2014/main" id="{B156629D-10F6-BCCD-8A1F-B7E8960723F6}"/>
              </a:ext>
            </a:extLst>
          </p:cNvPr>
          <p:cNvSpPr/>
          <p:nvPr/>
        </p:nvSpPr>
        <p:spPr>
          <a:xfrm>
            <a:off x="258876" y="2053904"/>
            <a:ext cx="1638825" cy="464366"/>
          </a:xfrm>
          <a:prstGeom prst="roundRect">
            <a:avLst>
              <a:gd name="adj" fmla="val 16667"/>
            </a:avLst>
          </a:prstGeom>
          <a:solidFill>
            <a:srgbClr val="145190"/>
          </a:solidFill>
          <a:ln w="9525" cap="flat" cmpd="sng">
            <a:solidFill>
              <a:srgbClr val="F8CB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spcFirstLastPara="1" wrap="square" lIns="75337" tIns="75337" rIns="75337" bIns="75337" anchor="ctr" anchorCtr="0">
            <a:noAutofit/>
          </a:bodyPr>
          <a:lstStyle/>
          <a:p>
            <a:pPr algn="ctr"/>
            <a:r>
              <a:rPr lang="en-US" sz="1154" dirty="0">
                <a:solidFill>
                  <a:schemeClr val="lt1"/>
                </a:solidFill>
              </a:rPr>
              <a:t>A1c Mean Difference: -0.00% [-0.24, +0.24]</a:t>
            </a:r>
            <a:endParaRPr lang="en-US" sz="1154" dirty="0">
              <a:solidFill>
                <a:schemeClr val="dk1"/>
              </a:solidFill>
            </a:endParaRPr>
          </a:p>
        </p:txBody>
      </p:sp>
      <p:sp>
        <p:nvSpPr>
          <p:cNvPr id="98" name="Google Shape;109;p13">
            <a:extLst>
              <a:ext uri="{FF2B5EF4-FFF2-40B4-BE49-F238E27FC236}">
                <a16:creationId xmlns:a16="http://schemas.microsoft.com/office/drawing/2014/main" id="{024EEACC-C649-17D9-CC98-970D1261FFC3}"/>
              </a:ext>
            </a:extLst>
          </p:cNvPr>
          <p:cNvSpPr/>
          <p:nvPr/>
        </p:nvSpPr>
        <p:spPr>
          <a:xfrm>
            <a:off x="0" y="1205877"/>
            <a:ext cx="799806" cy="244182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117198" tIns="117198" rIns="117198" bIns="117198" anchor="ctr" anchorCtr="0">
            <a:noAutofit/>
          </a:bodyPr>
          <a:lstStyle/>
          <a:p>
            <a:pPr algn="ctr"/>
            <a:r>
              <a:rPr lang="en" sz="1154" dirty="0">
                <a:solidFill>
                  <a:schemeClr val="dk1"/>
                </a:solidFill>
              </a:rPr>
              <a:t>1 RCT</a:t>
            </a:r>
            <a:endParaRPr sz="1154" dirty="0">
              <a:solidFill>
                <a:schemeClr val="dk1"/>
              </a:solidFill>
            </a:endParaRPr>
          </a:p>
        </p:txBody>
      </p:sp>
      <p:sp>
        <p:nvSpPr>
          <p:cNvPr id="100" name="Google Shape;109;p13">
            <a:extLst>
              <a:ext uri="{FF2B5EF4-FFF2-40B4-BE49-F238E27FC236}">
                <a16:creationId xmlns:a16="http://schemas.microsoft.com/office/drawing/2014/main" id="{99C562AD-7040-A6F9-B1CB-95FE87AEC73F}"/>
              </a:ext>
            </a:extLst>
          </p:cNvPr>
          <p:cNvSpPr/>
          <p:nvPr/>
        </p:nvSpPr>
        <p:spPr>
          <a:xfrm>
            <a:off x="1271600" y="1237500"/>
            <a:ext cx="900093" cy="244182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117198" tIns="117198" rIns="117198" bIns="117198" anchor="ctr" anchorCtr="0">
            <a:noAutofit/>
          </a:bodyPr>
          <a:lstStyle/>
          <a:p>
            <a:pPr algn="ctr"/>
            <a:r>
              <a:rPr lang="en" sz="1154" dirty="0">
                <a:solidFill>
                  <a:schemeClr val="dk1"/>
                </a:solidFill>
              </a:rPr>
              <a:t>n = 44</a:t>
            </a:r>
            <a:endParaRPr sz="1154" dirty="0">
              <a:solidFill>
                <a:schemeClr val="dk1"/>
              </a:solidFill>
            </a:endParaRPr>
          </a:p>
        </p:txBody>
      </p:sp>
      <p:sp>
        <p:nvSpPr>
          <p:cNvPr id="133" name="Google Shape;76;p13">
            <a:extLst>
              <a:ext uri="{FF2B5EF4-FFF2-40B4-BE49-F238E27FC236}">
                <a16:creationId xmlns:a16="http://schemas.microsoft.com/office/drawing/2014/main" id="{01233B0D-7222-4837-FD13-6B59E959F7D9}"/>
              </a:ext>
            </a:extLst>
          </p:cNvPr>
          <p:cNvSpPr/>
          <p:nvPr/>
        </p:nvSpPr>
        <p:spPr>
          <a:xfrm>
            <a:off x="2159862" y="697585"/>
            <a:ext cx="1912158" cy="197485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txBody>
          <a:bodyPr spcFirstLastPara="1" wrap="square" lIns="75337" tIns="75337" rIns="75337" bIns="75337" anchor="ctr" anchorCtr="0">
            <a:noAutofit/>
          </a:bodyPr>
          <a:lstStyle/>
          <a:p>
            <a:endParaRPr sz="1154"/>
          </a:p>
        </p:txBody>
      </p:sp>
      <p:sp>
        <p:nvSpPr>
          <p:cNvPr id="32" name="Google Shape;77;p13">
            <a:extLst>
              <a:ext uri="{FF2B5EF4-FFF2-40B4-BE49-F238E27FC236}">
                <a16:creationId xmlns:a16="http://schemas.microsoft.com/office/drawing/2014/main" id="{AA946033-5FA6-FE5C-6057-6EB1BF830B27}"/>
              </a:ext>
            </a:extLst>
          </p:cNvPr>
          <p:cNvSpPr/>
          <p:nvPr/>
        </p:nvSpPr>
        <p:spPr>
          <a:xfrm>
            <a:off x="2152154" y="686029"/>
            <a:ext cx="1919866" cy="307460"/>
          </a:xfrm>
          <a:prstGeom prst="rect">
            <a:avLst/>
          </a:prstGeom>
          <a:solidFill>
            <a:srgbClr val="145190"/>
          </a:solidFill>
          <a:ln>
            <a:solidFill>
              <a:srgbClr val="F8CB00"/>
            </a:solidFill>
          </a:ln>
          <a:effectLst/>
        </p:spPr>
        <p:txBody>
          <a:bodyPr spcFirstLastPara="1" wrap="square" lIns="117198" tIns="117198" rIns="117198" bIns="117198" anchor="ctr" anchorCtr="0">
            <a:noAutofit/>
          </a:bodyPr>
          <a:lstStyle/>
          <a:p>
            <a:pPr algn="ctr"/>
            <a:r>
              <a:rPr lang="en-US" sz="1100" b="1" dirty="0">
                <a:solidFill>
                  <a:schemeClr val="lt1"/>
                </a:solidFill>
              </a:rPr>
              <a:t>Pre-Diabetic HbA1c</a:t>
            </a:r>
          </a:p>
        </p:txBody>
      </p:sp>
      <p:sp>
        <p:nvSpPr>
          <p:cNvPr id="50" name="Google Shape;109;p13">
            <a:extLst>
              <a:ext uri="{FF2B5EF4-FFF2-40B4-BE49-F238E27FC236}">
                <a16:creationId xmlns:a16="http://schemas.microsoft.com/office/drawing/2014/main" id="{5A7FE0FA-7EC1-CEBF-64FD-5D9BFC47C577}"/>
              </a:ext>
            </a:extLst>
          </p:cNvPr>
          <p:cNvSpPr/>
          <p:nvPr/>
        </p:nvSpPr>
        <p:spPr>
          <a:xfrm>
            <a:off x="2159862" y="1006301"/>
            <a:ext cx="1912158" cy="243765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117198" tIns="117198" rIns="117198" bIns="117198" anchor="ctr" anchorCtr="0">
            <a:noAutofit/>
          </a:bodyPr>
          <a:lstStyle/>
          <a:p>
            <a:pPr algn="ctr"/>
            <a:r>
              <a:rPr lang="en-US" sz="1100" dirty="0">
                <a:solidFill>
                  <a:schemeClr val="dk1"/>
                </a:solidFill>
              </a:rPr>
              <a:t>5.7% &lt; A1c</a:t>
            </a:r>
            <a:endParaRPr sz="1100" dirty="0">
              <a:solidFill>
                <a:schemeClr val="dk1"/>
              </a:solidFill>
            </a:endParaRPr>
          </a:p>
        </p:txBody>
      </p:sp>
      <p:sp>
        <p:nvSpPr>
          <p:cNvPr id="52" name="Google Shape;105;p13">
            <a:extLst>
              <a:ext uri="{FF2B5EF4-FFF2-40B4-BE49-F238E27FC236}">
                <a16:creationId xmlns:a16="http://schemas.microsoft.com/office/drawing/2014/main" id="{8CA53E17-E29B-F81C-353E-F120B135C014}"/>
              </a:ext>
            </a:extLst>
          </p:cNvPr>
          <p:cNvSpPr/>
          <p:nvPr/>
        </p:nvSpPr>
        <p:spPr>
          <a:xfrm>
            <a:off x="2307570" y="2054445"/>
            <a:ext cx="1638825" cy="463574"/>
          </a:xfrm>
          <a:prstGeom prst="roundRect">
            <a:avLst>
              <a:gd name="adj" fmla="val 16667"/>
            </a:avLst>
          </a:prstGeom>
          <a:solidFill>
            <a:srgbClr val="145190"/>
          </a:solidFill>
          <a:ln w="9525" cap="flat" cmpd="sng">
            <a:solidFill>
              <a:srgbClr val="F8CB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spcFirstLastPara="1" wrap="square" lIns="75337" tIns="75337" rIns="75337" bIns="75337" anchor="ctr" anchorCtr="0">
            <a:noAutofit/>
          </a:bodyPr>
          <a:lstStyle/>
          <a:p>
            <a:pPr algn="ctr"/>
            <a:r>
              <a:rPr lang="en-US" sz="1154" dirty="0">
                <a:solidFill>
                  <a:schemeClr val="lt1"/>
                </a:solidFill>
              </a:rPr>
              <a:t>A1c Mean Difference: -0.14% [-0.28, -0.00]</a:t>
            </a:r>
            <a:endParaRPr lang="en-US" sz="1154" dirty="0">
              <a:solidFill>
                <a:schemeClr val="dk1"/>
              </a:solidFill>
            </a:endParaRPr>
          </a:p>
        </p:txBody>
      </p:sp>
      <p:sp>
        <p:nvSpPr>
          <p:cNvPr id="102" name="Google Shape;109;p13">
            <a:extLst>
              <a:ext uri="{FF2B5EF4-FFF2-40B4-BE49-F238E27FC236}">
                <a16:creationId xmlns:a16="http://schemas.microsoft.com/office/drawing/2014/main" id="{54B3EB78-3DFB-E82A-5593-CF160112DF4D}"/>
              </a:ext>
            </a:extLst>
          </p:cNvPr>
          <p:cNvSpPr/>
          <p:nvPr/>
        </p:nvSpPr>
        <p:spPr>
          <a:xfrm>
            <a:off x="3195208" y="1233505"/>
            <a:ext cx="799806" cy="243765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117198" tIns="117198" rIns="117198" bIns="117198" anchor="ctr" anchorCtr="0">
            <a:noAutofit/>
          </a:bodyPr>
          <a:lstStyle/>
          <a:p>
            <a:pPr algn="ctr"/>
            <a:r>
              <a:rPr lang="en" sz="1154" dirty="0">
                <a:solidFill>
                  <a:schemeClr val="dk1"/>
                </a:solidFill>
              </a:rPr>
              <a:t>2 RCTs</a:t>
            </a:r>
            <a:endParaRPr sz="1154" dirty="0">
              <a:solidFill>
                <a:schemeClr val="dk1"/>
              </a:solidFill>
            </a:endParaRPr>
          </a:p>
        </p:txBody>
      </p:sp>
      <p:sp>
        <p:nvSpPr>
          <p:cNvPr id="104" name="Google Shape;109;p13">
            <a:extLst>
              <a:ext uri="{FF2B5EF4-FFF2-40B4-BE49-F238E27FC236}">
                <a16:creationId xmlns:a16="http://schemas.microsoft.com/office/drawing/2014/main" id="{929F6850-3EFD-8AEA-92EB-1940C481C867}"/>
              </a:ext>
            </a:extLst>
          </p:cNvPr>
          <p:cNvSpPr/>
          <p:nvPr/>
        </p:nvSpPr>
        <p:spPr>
          <a:xfrm>
            <a:off x="3145065" y="1406855"/>
            <a:ext cx="900093" cy="243765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117198" tIns="117198" rIns="117198" bIns="117198" anchor="ctr" anchorCtr="0">
            <a:noAutofit/>
          </a:bodyPr>
          <a:lstStyle/>
          <a:p>
            <a:pPr algn="ctr"/>
            <a:r>
              <a:rPr lang="en" sz="1154" dirty="0">
                <a:solidFill>
                  <a:schemeClr val="dk1"/>
                </a:solidFill>
              </a:rPr>
              <a:t>n = 119</a:t>
            </a:r>
            <a:endParaRPr sz="1154" dirty="0">
              <a:solidFill>
                <a:schemeClr val="dk1"/>
              </a:solidFill>
            </a:endParaRPr>
          </a:p>
        </p:txBody>
      </p:sp>
      <p:sp>
        <p:nvSpPr>
          <p:cNvPr id="12" name="Google Shape;76;p13">
            <a:extLst>
              <a:ext uri="{FF2B5EF4-FFF2-40B4-BE49-F238E27FC236}">
                <a16:creationId xmlns:a16="http://schemas.microsoft.com/office/drawing/2014/main" id="{A082E25B-6183-DF46-B327-B652CB26E112}"/>
              </a:ext>
            </a:extLst>
          </p:cNvPr>
          <p:cNvSpPr/>
          <p:nvPr/>
        </p:nvSpPr>
        <p:spPr>
          <a:xfrm>
            <a:off x="4195797" y="686170"/>
            <a:ext cx="1912158" cy="19852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txBody>
          <a:bodyPr spcFirstLastPara="1" wrap="square" lIns="75337" tIns="75337" rIns="75337" bIns="75337" anchor="ctr" anchorCtr="0">
            <a:noAutofit/>
          </a:bodyPr>
          <a:lstStyle/>
          <a:p>
            <a:endParaRPr sz="1154"/>
          </a:p>
        </p:txBody>
      </p:sp>
      <p:sp>
        <p:nvSpPr>
          <p:cNvPr id="11" name="Google Shape;77;p13">
            <a:extLst>
              <a:ext uri="{FF2B5EF4-FFF2-40B4-BE49-F238E27FC236}">
                <a16:creationId xmlns:a16="http://schemas.microsoft.com/office/drawing/2014/main" id="{933E9310-63D1-008C-54FD-509BB5777C32}"/>
              </a:ext>
            </a:extLst>
          </p:cNvPr>
          <p:cNvSpPr/>
          <p:nvPr/>
        </p:nvSpPr>
        <p:spPr>
          <a:xfrm>
            <a:off x="4195797" y="684921"/>
            <a:ext cx="1919866" cy="315438"/>
          </a:xfrm>
          <a:prstGeom prst="rect">
            <a:avLst/>
          </a:prstGeom>
          <a:solidFill>
            <a:srgbClr val="145190"/>
          </a:solidFill>
          <a:ln>
            <a:solidFill>
              <a:srgbClr val="F8CB00"/>
            </a:solidFill>
          </a:ln>
          <a:effectLst/>
        </p:spPr>
        <p:txBody>
          <a:bodyPr spcFirstLastPara="1" wrap="square" lIns="117198" tIns="117198" rIns="117198" bIns="117198" anchor="ctr" anchorCtr="0">
            <a:noAutofit/>
          </a:bodyPr>
          <a:lstStyle/>
          <a:p>
            <a:pPr algn="ctr"/>
            <a:r>
              <a:rPr lang="en-US" sz="1154" b="1" dirty="0">
                <a:solidFill>
                  <a:schemeClr val="lt1"/>
                </a:solidFill>
              </a:rPr>
              <a:t>Diabetic HbA1c</a:t>
            </a:r>
          </a:p>
        </p:txBody>
      </p:sp>
      <p:sp>
        <p:nvSpPr>
          <p:cNvPr id="19" name="Google Shape;105;p13">
            <a:extLst>
              <a:ext uri="{FF2B5EF4-FFF2-40B4-BE49-F238E27FC236}">
                <a16:creationId xmlns:a16="http://schemas.microsoft.com/office/drawing/2014/main" id="{AABF9090-281C-298E-1952-A342D62F90C6}"/>
              </a:ext>
            </a:extLst>
          </p:cNvPr>
          <p:cNvSpPr/>
          <p:nvPr/>
        </p:nvSpPr>
        <p:spPr>
          <a:xfrm>
            <a:off x="4332459" y="2059535"/>
            <a:ext cx="1638825" cy="466392"/>
          </a:xfrm>
          <a:prstGeom prst="roundRect">
            <a:avLst>
              <a:gd name="adj" fmla="val 16667"/>
            </a:avLst>
          </a:prstGeom>
          <a:solidFill>
            <a:srgbClr val="145190"/>
          </a:solidFill>
          <a:ln w="9525" cap="flat" cmpd="sng">
            <a:solidFill>
              <a:srgbClr val="F8CB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spcFirstLastPara="1" wrap="square" lIns="75337" tIns="75337" rIns="75337" bIns="75337" anchor="ctr" anchorCtr="0">
            <a:noAutofit/>
          </a:bodyPr>
          <a:lstStyle/>
          <a:p>
            <a:pPr algn="ctr"/>
            <a:r>
              <a:rPr lang="en-US" sz="1154" dirty="0">
                <a:solidFill>
                  <a:schemeClr val="lt1"/>
                </a:solidFill>
              </a:rPr>
              <a:t>A1c Mean Difference: -0.42% [-0.66, -0.18]</a:t>
            </a:r>
            <a:endParaRPr lang="en-US" sz="1154" dirty="0">
              <a:solidFill>
                <a:schemeClr val="dk1"/>
              </a:solidFill>
            </a:endParaRPr>
          </a:p>
        </p:txBody>
      </p:sp>
      <p:sp>
        <p:nvSpPr>
          <p:cNvPr id="26" name="Google Shape;109;p13">
            <a:extLst>
              <a:ext uri="{FF2B5EF4-FFF2-40B4-BE49-F238E27FC236}">
                <a16:creationId xmlns:a16="http://schemas.microsoft.com/office/drawing/2014/main" id="{E5A95790-9864-B1D7-1D62-598E2F42D937}"/>
              </a:ext>
            </a:extLst>
          </p:cNvPr>
          <p:cNvSpPr/>
          <p:nvPr/>
        </p:nvSpPr>
        <p:spPr>
          <a:xfrm>
            <a:off x="4201322" y="996769"/>
            <a:ext cx="1901097" cy="245247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117198" tIns="117198" rIns="117198" bIns="117198" anchor="ctr" anchorCtr="0">
            <a:noAutofit/>
          </a:bodyPr>
          <a:lstStyle/>
          <a:p>
            <a:pPr algn="ctr"/>
            <a:r>
              <a:rPr lang="en-US" sz="1100" dirty="0">
                <a:solidFill>
                  <a:schemeClr val="dk1"/>
                </a:solidFill>
              </a:rPr>
              <a:t>A1c ≥ 6.5%</a:t>
            </a:r>
            <a:endParaRPr sz="1100" dirty="0">
              <a:solidFill>
                <a:schemeClr val="dk1"/>
              </a:solidFill>
            </a:endParaRPr>
          </a:p>
        </p:txBody>
      </p:sp>
      <p:sp>
        <p:nvSpPr>
          <p:cNvPr id="8" name="Google Shape;109;p13">
            <a:extLst>
              <a:ext uri="{FF2B5EF4-FFF2-40B4-BE49-F238E27FC236}">
                <a16:creationId xmlns:a16="http://schemas.microsoft.com/office/drawing/2014/main" id="{F0565DC3-BF95-AB4A-5619-82A901A63272}"/>
              </a:ext>
            </a:extLst>
          </p:cNvPr>
          <p:cNvSpPr/>
          <p:nvPr/>
        </p:nvSpPr>
        <p:spPr>
          <a:xfrm>
            <a:off x="5218773" y="1234505"/>
            <a:ext cx="799806" cy="245247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117198" tIns="117198" rIns="117198" bIns="117198" anchor="ctr" anchorCtr="0">
            <a:noAutofit/>
          </a:bodyPr>
          <a:lstStyle/>
          <a:p>
            <a:pPr algn="ctr"/>
            <a:r>
              <a:rPr lang="en" sz="1154" dirty="0">
                <a:solidFill>
                  <a:schemeClr val="dk1"/>
                </a:solidFill>
              </a:rPr>
              <a:t>5 RCTs</a:t>
            </a:r>
            <a:endParaRPr sz="1154" dirty="0">
              <a:solidFill>
                <a:schemeClr val="dk1"/>
              </a:solidFill>
            </a:endParaRPr>
          </a:p>
        </p:txBody>
      </p:sp>
      <p:sp>
        <p:nvSpPr>
          <p:cNvPr id="16" name="Google Shape;109;p13">
            <a:extLst>
              <a:ext uri="{FF2B5EF4-FFF2-40B4-BE49-F238E27FC236}">
                <a16:creationId xmlns:a16="http://schemas.microsoft.com/office/drawing/2014/main" id="{54F7E53F-AA05-BE6D-4541-3D4368AF8302}"/>
              </a:ext>
            </a:extLst>
          </p:cNvPr>
          <p:cNvSpPr/>
          <p:nvPr/>
        </p:nvSpPr>
        <p:spPr>
          <a:xfrm>
            <a:off x="5168630" y="1408909"/>
            <a:ext cx="900093" cy="245247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117198" tIns="117198" rIns="117198" bIns="117198" anchor="ctr" anchorCtr="0">
            <a:noAutofit/>
          </a:bodyPr>
          <a:lstStyle/>
          <a:p>
            <a:pPr algn="ctr"/>
            <a:r>
              <a:rPr lang="en" sz="1154" dirty="0">
                <a:solidFill>
                  <a:schemeClr val="dk1"/>
                </a:solidFill>
              </a:rPr>
              <a:t>n = 277</a:t>
            </a:r>
            <a:endParaRPr sz="1154" dirty="0">
              <a:solidFill>
                <a:schemeClr val="dk1"/>
              </a:solidFill>
            </a:endParaRPr>
          </a:p>
        </p:txBody>
      </p:sp>
      <p:sp>
        <p:nvSpPr>
          <p:cNvPr id="169" name="Google Shape;58;p13">
            <a:extLst>
              <a:ext uri="{FF2B5EF4-FFF2-40B4-BE49-F238E27FC236}">
                <a16:creationId xmlns:a16="http://schemas.microsoft.com/office/drawing/2014/main" id="{080CD8E2-BDE2-11F7-A054-63DF280F1762}"/>
              </a:ext>
            </a:extLst>
          </p:cNvPr>
          <p:cNvSpPr/>
          <p:nvPr/>
        </p:nvSpPr>
        <p:spPr>
          <a:xfrm rot="16200000">
            <a:off x="2924788" y="-56198"/>
            <a:ext cx="386527" cy="5964886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14519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spcFirstLastPara="1" wrap="square" lIns="75337" tIns="75337" rIns="75337" bIns="75337" anchor="ctr" anchorCtr="0">
            <a:noAutofit/>
          </a:bodyPr>
          <a:lstStyle/>
          <a:p>
            <a:endParaRPr sz="1154" dirty="0"/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6CF165B8-1B29-CD9E-B439-59F69CC6C7B0}"/>
              </a:ext>
            </a:extLst>
          </p:cNvPr>
          <p:cNvSpPr txBox="1"/>
          <p:nvPr/>
        </p:nvSpPr>
        <p:spPr>
          <a:xfrm>
            <a:off x="2249111" y="2803841"/>
            <a:ext cx="1892194" cy="2616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Increasing Baseline HbA1c</a:t>
            </a:r>
          </a:p>
        </p:txBody>
      </p:sp>
      <p:sp>
        <p:nvSpPr>
          <p:cNvPr id="172" name="Google Shape;76;p13">
            <a:extLst>
              <a:ext uri="{FF2B5EF4-FFF2-40B4-BE49-F238E27FC236}">
                <a16:creationId xmlns:a16="http://schemas.microsoft.com/office/drawing/2014/main" id="{F0D1047D-C74A-6ACE-A0C2-E2BB1DD97E12}"/>
              </a:ext>
            </a:extLst>
          </p:cNvPr>
          <p:cNvSpPr/>
          <p:nvPr/>
        </p:nvSpPr>
        <p:spPr>
          <a:xfrm>
            <a:off x="53979" y="3241616"/>
            <a:ext cx="6114158" cy="1244349"/>
          </a:xfrm>
          <a:prstGeom prst="rect">
            <a:avLst/>
          </a:prstGeom>
          <a:solidFill>
            <a:srgbClr val="FFF2CC"/>
          </a:solidFill>
          <a:ln>
            <a:noFill/>
          </a:ln>
          <a:effectLst/>
        </p:spPr>
        <p:txBody>
          <a:bodyPr spcFirstLastPara="1" wrap="square" lIns="75337" tIns="75337" rIns="75337" bIns="75337" anchor="ctr" anchorCtr="0">
            <a:noAutofit/>
          </a:bodyPr>
          <a:lstStyle/>
          <a:p>
            <a:endParaRPr sz="1154" dirty="0"/>
          </a:p>
        </p:txBody>
      </p:sp>
      <p:pic>
        <p:nvPicPr>
          <p:cNvPr id="179" name="Picture 178">
            <a:extLst>
              <a:ext uri="{FF2B5EF4-FFF2-40B4-BE49-F238E27FC236}">
                <a16:creationId xmlns:a16="http://schemas.microsoft.com/office/drawing/2014/main" id="{69B82FB6-6003-79EA-0A5D-E65BC1DF01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741" y="1244225"/>
            <a:ext cx="1832919" cy="444708"/>
          </a:xfrm>
          <a:prstGeom prst="rect">
            <a:avLst/>
          </a:prstGeom>
        </p:spPr>
      </p:pic>
      <p:pic>
        <p:nvPicPr>
          <p:cNvPr id="183" name="Picture 182">
            <a:extLst>
              <a:ext uri="{FF2B5EF4-FFF2-40B4-BE49-F238E27FC236}">
                <a16:creationId xmlns:a16="http://schemas.microsoft.com/office/drawing/2014/main" id="{B20B81D9-D29F-2A3A-D351-030F0FA44C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3292" y="1243084"/>
            <a:ext cx="1844634" cy="531401"/>
          </a:xfrm>
          <a:prstGeom prst="rect">
            <a:avLst/>
          </a:prstGeom>
        </p:spPr>
      </p:pic>
      <p:pic>
        <p:nvPicPr>
          <p:cNvPr id="187" name="Picture 186">
            <a:extLst>
              <a:ext uri="{FF2B5EF4-FFF2-40B4-BE49-F238E27FC236}">
                <a16:creationId xmlns:a16="http://schemas.microsoft.com/office/drawing/2014/main" id="{622A5828-2041-1EA1-CD47-3BAA49B460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09984" y="1242860"/>
            <a:ext cx="1638826" cy="755444"/>
          </a:xfrm>
          <a:prstGeom prst="rect">
            <a:avLst/>
          </a:prstGeom>
        </p:spPr>
      </p:pic>
      <p:pic>
        <p:nvPicPr>
          <p:cNvPr id="191" name="Picture 190">
            <a:extLst>
              <a:ext uri="{FF2B5EF4-FFF2-40B4-BE49-F238E27FC236}">
                <a16:creationId xmlns:a16="http://schemas.microsoft.com/office/drawing/2014/main" id="{9A7D66A7-9A78-904E-16D2-5AD4E600E4E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25644" y="901112"/>
            <a:ext cx="1589191" cy="461974"/>
          </a:xfrm>
          <a:prstGeom prst="rect">
            <a:avLst/>
          </a:prstGeom>
        </p:spPr>
      </p:pic>
      <p:pic>
        <p:nvPicPr>
          <p:cNvPr id="195" name="Picture 194">
            <a:extLst>
              <a:ext uri="{FF2B5EF4-FFF2-40B4-BE49-F238E27FC236}">
                <a16:creationId xmlns:a16="http://schemas.microsoft.com/office/drawing/2014/main" id="{ADC62BD1-18C1-9174-FEB3-3444F069E14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15306" y="2295621"/>
            <a:ext cx="1589191" cy="611227"/>
          </a:xfrm>
          <a:prstGeom prst="rect">
            <a:avLst/>
          </a:prstGeom>
        </p:spPr>
      </p:pic>
      <p:sp>
        <p:nvSpPr>
          <p:cNvPr id="197" name="Google Shape;77;p13">
            <a:extLst>
              <a:ext uri="{FF2B5EF4-FFF2-40B4-BE49-F238E27FC236}">
                <a16:creationId xmlns:a16="http://schemas.microsoft.com/office/drawing/2014/main" id="{2088D99B-45F4-ACB8-8192-06489E3CC573}"/>
              </a:ext>
            </a:extLst>
          </p:cNvPr>
          <p:cNvSpPr/>
          <p:nvPr/>
        </p:nvSpPr>
        <p:spPr>
          <a:xfrm>
            <a:off x="53979" y="3236206"/>
            <a:ext cx="6114158" cy="224173"/>
          </a:xfrm>
          <a:prstGeom prst="rect">
            <a:avLst/>
          </a:prstGeom>
          <a:solidFill>
            <a:srgbClr val="145190"/>
          </a:solidFill>
          <a:ln>
            <a:solidFill>
              <a:srgbClr val="F8CB00"/>
            </a:solidFill>
          </a:ln>
          <a:effectLst/>
        </p:spPr>
        <p:txBody>
          <a:bodyPr spcFirstLastPara="1" wrap="square" lIns="117198" tIns="117198" rIns="117198" bIns="117198" anchor="ctr" anchorCtr="0">
            <a:noAutofit/>
          </a:bodyPr>
          <a:lstStyle/>
          <a:p>
            <a:pPr algn="ctr"/>
            <a:r>
              <a:rPr lang="en-US" sz="1100" b="1" dirty="0">
                <a:solidFill>
                  <a:schemeClr val="lt1"/>
                </a:solidFill>
              </a:rPr>
              <a:t>Summary</a:t>
            </a:r>
          </a:p>
        </p:txBody>
      </p:sp>
      <p:sp>
        <p:nvSpPr>
          <p:cNvPr id="201" name="Google Shape;58;p13">
            <a:extLst>
              <a:ext uri="{FF2B5EF4-FFF2-40B4-BE49-F238E27FC236}">
                <a16:creationId xmlns:a16="http://schemas.microsoft.com/office/drawing/2014/main" id="{BB02FCD1-B1BF-72B0-AE69-6A5EF525DDCA}"/>
              </a:ext>
            </a:extLst>
          </p:cNvPr>
          <p:cNvSpPr/>
          <p:nvPr/>
        </p:nvSpPr>
        <p:spPr>
          <a:xfrm rot="16200000">
            <a:off x="4177952" y="3758126"/>
            <a:ext cx="309013" cy="617779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7199C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5337" tIns="75337" rIns="75337" bIns="75337" anchor="ctr" anchorCtr="0">
            <a:noAutofit/>
          </a:bodyPr>
          <a:lstStyle/>
          <a:p>
            <a:endParaRPr sz="1154" dirty="0"/>
          </a:p>
        </p:txBody>
      </p:sp>
      <p:grpSp>
        <p:nvGrpSpPr>
          <p:cNvPr id="202" name="Google Shape;59;p13">
            <a:extLst>
              <a:ext uri="{FF2B5EF4-FFF2-40B4-BE49-F238E27FC236}">
                <a16:creationId xmlns:a16="http://schemas.microsoft.com/office/drawing/2014/main" id="{F088961A-64B1-364C-17DD-450EF56516B7}"/>
              </a:ext>
            </a:extLst>
          </p:cNvPr>
          <p:cNvGrpSpPr/>
          <p:nvPr/>
        </p:nvGrpSpPr>
        <p:grpSpPr>
          <a:xfrm>
            <a:off x="3281660" y="3704895"/>
            <a:ext cx="578236" cy="661536"/>
            <a:chOff x="366893" y="1277875"/>
            <a:chExt cx="701713" cy="802801"/>
          </a:xfrm>
        </p:grpSpPr>
        <p:pic>
          <p:nvPicPr>
            <p:cNvPr id="203" name="Google Shape;60;p13">
              <a:extLst>
                <a:ext uri="{FF2B5EF4-FFF2-40B4-BE49-F238E27FC236}">
                  <a16:creationId xmlns:a16="http://schemas.microsoft.com/office/drawing/2014/main" id="{D6733636-9C63-A848-A6DF-579A0F47B11B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 r="56704"/>
            <a:stretch/>
          </p:blipFill>
          <p:spPr>
            <a:xfrm>
              <a:off x="366893" y="1277875"/>
              <a:ext cx="376775" cy="80280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4" name="Google Shape;61;p13">
              <a:extLst>
                <a:ext uri="{FF2B5EF4-FFF2-40B4-BE49-F238E27FC236}">
                  <a16:creationId xmlns:a16="http://schemas.microsoft.com/office/drawing/2014/main" id="{ABCF3FC4-E984-B2A7-F104-3C26574D604E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 l="62662"/>
            <a:stretch/>
          </p:blipFill>
          <p:spPr>
            <a:xfrm>
              <a:off x="743681" y="1277875"/>
              <a:ext cx="324925" cy="80280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05" name="Google Shape;73;p13">
            <a:extLst>
              <a:ext uri="{FF2B5EF4-FFF2-40B4-BE49-F238E27FC236}">
                <a16:creationId xmlns:a16="http://schemas.microsoft.com/office/drawing/2014/main" id="{FD2C012C-7ADC-DC69-11D2-C1E872F46ECF}"/>
              </a:ext>
            </a:extLst>
          </p:cNvPr>
          <p:cNvGrpSpPr/>
          <p:nvPr/>
        </p:nvGrpSpPr>
        <p:grpSpPr>
          <a:xfrm>
            <a:off x="4760725" y="3704753"/>
            <a:ext cx="578236" cy="661536"/>
            <a:chOff x="366893" y="1277875"/>
            <a:chExt cx="701713" cy="802801"/>
          </a:xfrm>
        </p:grpSpPr>
        <p:pic>
          <p:nvPicPr>
            <p:cNvPr id="206" name="Google Shape;74;p13">
              <a:extLst>
                <a:ext uri="{FF2B5EF4-FFF2-40B4-BE49-F238E27FC236}">
                  <a16:creationId xmlns:a16="http://schemas.microsoft.com/office/drawing/2014/main" id="{14A9AAEE-3821-C9C5-09FD-C448B5EA8F89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 r="56704"/>
            <a:stretch/>
          </p:blipFill>
          <p:spPr>
            <a:xfrm>
              <a:off x="366893" y="1277875"/>
              <a:ext cx="376775" cy="80280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7" name="Google Shape;75;p13">
              <a:extLst>
                <a:ext uri="{FF2B5EF4-FFF2-40B4-BE49-F238E27FC236}">
                  <a16:creationId xmlns:a16="http://schemas.microsoft.com/office/drawing/2014/main" id="{BFB28440-EDD2-E05F-42BF-2E8416E770F5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 l="62662"/>
            <a:stretch/>
          </p:blipFill>
          <p:spPr>
            <a:xfrm>
              <a:off x="743681" y="1277875"/>
              <a:ext cx="324925" cy="802801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09" name="Graphic 208">
            <a:extLst>
              <a:ext uri="{FF2B5EF4-FFF2-40B4-BE49-F238E27FC236}">
                <a16:creationId xmlns:a16="http://schemas.microsoft.com/office/drawing/2014/main" id="{25825E84-E767-3701-B59E-929CD8DC000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080279" y="3512190"/>
            <a:ext cx="457200" cy="457200"/>
          </a:xfrm>
          <a:prstGeom prst="rect">
            <a:avLst/>
          </a:prstGeom>
        </p:spPr>
      </p:pic>
      <p:pic>
        <p:nvPicPr>
          <p:cNvPr id="221" name="Graphic 220">
            <a:extLst>
              <a:ext uri="{FF2B5EF4-FFF2-40B4-BE49-F238E27FC236}">
                <a16:creationId xmlns:a16="http://schemas.microsoft.com/office/drawing/2014/main" id="{DF91477B-F102-7767-6BDE-0BF92A8F346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821880" y="3616826"/>
            <a:ext cx="228600" cy="228600"/>
          </a:xfrm>
          <a:prstGeom prst="rect">
            <a:avLst/>
          </a:prstGeom>
        </p:spPr>
      </p:pic>
      <p:pic>
        <p:nvPicPr>
          <p:cNvPr id="223" name="Graphic 222">
            <a:extLst>
              <a:ext uri="{FF2B5EF4-FFF2-40B4-BE49-F238E27FC236}">
                <a16:creationId xmlns:a16="http://schemas.microsoft.com/office/drawing/2014/main" id="{0F64420A-0505-E4B8-229C-C33F77EE5AB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423699" y="3788919"/>
            <a:ext cx="499261" cy="499261"/>
          </a:xfrm>
          <a:prstGeom prst="rect">
            <a:avLst/>
          </a:prstGeom>
        </p:spPr>
      </p:pic>
      <p:sp>
        <p:nvSpPr>
          <p:cNvPr id="225" name="TextBox 224">
            <a:extLst>
              <a:ext uri="{FF2B5EF4-FFF2-40B4-BE49-F238E27FC236}">
                <a16:creationId xmlns:a16="http://schemas.microsoft.com/office/drawing/2014/main" id="{BC74834A-AD79-BB20-E3C8-0787478FA322}"/>
              </a:ext>
            </a:extLst>
          </p:cNvPr>
          <p:cNvSpPr txBox="1"/>
          <p:nvPr/>
        </p:nvSpPr>
        <p:spPr>
          <a:xfrm>
            <a:off x="383563" y="3540279"/>
            <a:ext cx="2427716" cy="855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150" dirty="0"/>
              <a:t>Cardiometabolic benefits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150" dirty="0"/>
              <a:t>Improved HbA1c and HOMA-IR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150" dirty="0"/>
              <a:t>Favorable trend in LDL-C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423</TotalTime>
  <Words>179</Words>
  <Application>Microsoft Office PowerPoint</Application>
  <PresentationFormat>Custom</PresentationFormat>
  <Paragraphs>29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Arial</vt:lpstr>
      <vt:lpstr>Simple Light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</dc:creator>
  <cp:lastModifiedBy>Grace Kim</cp:lastModifiedBy>
  <cp:revision>17</cp:revision>
  <dcterms:modified xsi:type="dcterms:W3CDTF">2026-08-30T05:50:16Z</dcterms:modified>
</cp:coreProperties>
</file>