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66" r:id="rId11"/>
    <p:sldId id="271" r:id="rId12"/>
    <p:sldId id="269" r:id="rId13"/>
    <p:sldId id="264" r:id="rId14"/>
    <p:sldId id="265" r:id="rId15"/>
    <p:sldId id="267" r:id="rId16"/>
    <p:sldId id="268" r:id="rId17"/>
    <p:sldId id="274" r:id="rId18"/>
    <p:sldId id="275" r:id="rId19"/>
    <p:sldId id="272" r:id="rId20"/>
    <p:sldId id="273" r:id="rId2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7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A465D89-2BBE-8DE2-8C2E-F12BF52763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C73E6516-9A3D-128B-13E1-CB60C9D90E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2D7544D-0BF9-4C45-E3C0-D0B3BA3F0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268C-F0EF-4ECC-BEA0-FA7EF334CCAC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2C872EE-147B-636F-AD3C-C427B9777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52B3A1A-4EAC-6B32-8B75-082C3943F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4B0C6-51A1-4802-BB2B-2F195AD8A6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4677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70C722E-005D-F876-6EA6-567308BBA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A4F8AC0-9859-B87B-91E0-5FEAC6F9FA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838555C-9B10-A6FB-0CCB-22C7432D3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268C-F0EF-4ECC-BEA0-FA7EF334CCAC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D3626C7-D951-43E7-D3AD-AF665D473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3924697-ED8D-CF8A-FB88-DE606D55D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4B0C6-51A1-4802-BB2B-2F195AD8A6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6127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DDC3C5A-EADB-C5E8-9B96-8BEE7C12C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3F6A5AA-9E5C-4CA1-CCD8-135461E08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778A038-BED1-FD9E-8222-27196DFBF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268C-F0EF-4ECC-BEA0-FA7EF334CCAC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15D5761-2E1C-CD1D-F375-BEE730F92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6203AA7-7DCC-907C-36D4-F85E9D4DD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4B0C6-51A1-4802-BB2B-2F195AD8A6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4297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D448291-35C6-486F-D5B7-242CC7810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87FD496-5078-EF2B-9DE4-2911D7F488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86DD3CBE-C3E1-BC11-9DE3-C041AF1DAC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5144447-3DD5-2E1B-7092-AAA2F544D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268C-F0EF-4ECC-BEA0-FA7EF334CCAC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96EAF6F-D34E-EFC6-C716-3DDEE75BD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B343C93-5709-1B20-4D7B-27B556362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4B0C6-51A1-4802-BB2B-2F195AD8A6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5922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E3B3CE8-DBAF-2AF9-EC7E-118B850AD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3F6E0DAA-979B-639B-6D6B-DCE8AA1B6B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D6E7CB84-47D9-EF13-0FD8-20084BA7D0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6276FBCC-81AF-83FD-DC2E-98968433F6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B3326E0F-085A-31E3-A639-682EC03ECB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257985C6-8A81-6F52-A47A-B10213946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268C-F0EF-4ECC-BEA0-FA7EF334CCAC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22FC0AB3-2384-75AA-6D4C-D83865D09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4B76DDC4-6253-4C68-1C1E-E13C0EB78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4B0C6-51A1-4802-BB2B-2F195AD8A6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7680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3979432-8C5F-7619-92C6-2A1020E52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7B2603A6-EBA0-C484-AC62-1FA70A4D0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268C-F0EF-4ECC-BEA0-FA7EF334CCAC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39E94F8E-A7FC-810B-1385-75F4B9076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180D5C86-0767-4736-3C5B-0C1C88F9C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4B0C6-51A1-4802-BB2B-2F195AD8A6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2843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76DC9369-7BEB-D6A0-25BA-A1255F9C0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268C-F0EF-4ECC-BEA0-FA7EF334CCAC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90A62B6C-DB6D-BB5A-ED1D-D9D3714C2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FE4024A-60A6-EC00-3FCF-35ECAF0C9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4B0C6-51A1-4802-BB2B-2F195AD8A6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7201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2B1F758-8D4A-849A-5CF6-EB3CA40CA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544806A-F94B-A4E8-225A-96BC47E7A4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85A73D7-DBA8-FD18-AF73-71C1702FB4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09D21F7C-18DD-AAA2-3856-EF2D5D46D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268C-F0EF-4ECC-BEA0-FA7EF334CCAC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1E10A68-D784-6020-C2E6-BACB040B2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93129F7-D131-4AE9-B610-44CB6369C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4B0C6-51A1-4802-BB2B-2F195AD8A6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955A275-DCD1-F381-03D4-1D82D6639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B8D67875-2E15-5508-D932-657E6F99DC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20CF6060-4789-2932-C7CE-24492E1402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6311A283-44A6-5740-76A6-A4AAB8DD7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268C-F0EF-4ECC-BEA0-FA7EF334CCAC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68F49810-F38D-6E4E-3291-A63F3252A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90D76DB-3E8C-F7AE-23A4-B50138B30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4B0C6-51A1-4802-BB2B-2F195AD8A6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1688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D30722D-671C-3E33-34B7-16CB4202A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6D89C9D5-E81D-CD49-9A8B-D5A96A1E19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1F8FCC4-9910-DE3A-2F34-B21259C69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268C-F0EF-4ECC-BEA0-FA7EF334CCAC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AC22E9F-374D-6A92-2A3A-5DB021D34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B9A4C7F-A59D-8F9E-E8B2-EAB1065A8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4B0C6-51A1-4802-BB2B-2F195AD8A6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32530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150483ED-B343-B891-5BDF-4E9A8FC18A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D6DB0C5-87B4-4CD9-0A0D-FBA8C6323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542BC4C-EC32-80EA-AAAB-1574AC113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268C-F0EF-4ECC-BEA0-FA7EF334CCAC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F97A00D-31A7-3C90-C93B-0EDF8B050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AC3C8E1-1698-CEC1-26E9-28C914CC6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4B0C6-51A1-4802-BB2B-2F195AD8A6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667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64E2A6A9-3F3F-266B-9907-FA80C649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69DA4B4-C286-18DB-141C-D4A8B01C9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84E6ADF-5306-D508-E830-2BE8FB7363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E8268C-F0EF-4ECC-BEA0-FA7EF334CCAC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C29667F-6C8C-667E-5863-9E32916B1B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930D61C-BAC8-38B0-5F19-63F5B8ABC2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D4B0C6-51A1-4802-BB2B-2F195AD8A6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3236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BE3D69C4-8F54-5DDE-67DF-B523CA4A3E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64" y="84469"/>
            <a:ext cx="10287000" cy="6858000"/>
          </a:xfrm>
          <a:prstGeom prst="rect">
            <a:avLst/>
          </a:prstGeom>
        </p:spPr>
      </p:pic>
      <p:cxnSp>
        <p:nvCxnSpPr>
          <p:cNvPr id="6" name="直線接點 5">
            <a:extLst>
              <a:ext uri="{FF2B5EF4-FFF2-40B4-BE49-F238E27FC236}">
                <a16:creationId xmlns:a16="http://schemas.microsoft.com/office/drawing/2014/main" id="{01D3ED61-D318-7DFF-AADB-764699DD301D}"/>
              </a:ext>
            </a:extLst>
          </p:cNvPr>
          <p:cNvCxnSpPr>
            <a:cxnSpLocks/>
          </p:cNvCxnSpPr>
          <p:nvPr/>
        </p:nvCxnSpPr>
        <p:spPr>
          <a:xfrm>
            <a:off x="1434056" y="1741063"/>
            <a:ext cx="699556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906;p48">
            <a:extLst>
              <a:ext uri="{FF2B5EF4-FFF2-40B4-BE49-F238E27FC236}">
                <a16:creationId xmlns:a16="http://schemas.microsoft.com/office/drawing/2014/main" id="{EEE1A901-7416-3F4F-12DB-D3F06582D048}"/>
              </a:ext>
            </a:extLst>
          </p:cNvPr>
          <p:cNvSpPr txBox="1">
            <a:spLocks noChangeAspect="1"/>
          </p:cNvSpPr>
          <p:nvPr/>
        </p:nvSpPr>
        <p:spPr>
          <a:xfrm>
            <a:off x="4824319" y="1289147"/>
            <a:ext cx="1025668" cy="312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>
                <a:latin typeface="Times New Roman"/>
                <a:ea typeface="Times New Roman"/>
                <a:cs typeface="Times New Roman"/>
                <a:sym typeface="Times New Roman"/>
              </a:rPr>
              <a:t>Achn</a:t>
            </a:r>
            <a:endParaRPr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Google Shape;908;p48">
            <a:extLst>
              <a:ext uri="{FF2B5EF4-FFF2-40B4-BE49-F238E27FC236}">
                <a16:creationId xmlns:a16="http://schemas.microsoft.com/office/drawing/2014/main" id="{D1795320-02A9-1AFE-09BA-B82FC07EF8E0}"/>
              </a:ext>
            </a:extLst>
          </p:cNvPr>
          <p:cNvSpPr txBox="1">
            <a:spLocks noChangeAspect="1"/>
          </p:cNvSpPr>
          <p:nvPr/>
        </p:nvSpPr>
        <p:spPr>
          <a:xfrm>
            <a:off x="111579" y="1858009"/>
            <a:ext cx="1335321" cy="396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Shikonin</a:t>
            </a:r>
            <a:r>
              <a:rPr lang="en-US" sz="1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-US" sz="14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μM</a:t>
            </a:r>
            <a:r>
              <a:rPr lang="en-US" sz="1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4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NAC (5 </a:t>
            </a:r>
            <a:r>
              <a:rPr lang="en-US" sz="14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mM</a:t>
            </a:r>
            <a:r>
              <a:rPr lang="en-US" sz="1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4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4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4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" name="Google Shape;909;p48">
            <a:extLst>
              <a:ext uri="{FF2B5EF4-FFF2-40B4-BE49-F238E27FC236}">
                <a16:creationId xmlns:a16="http://schemas.microsoft.com/office/drawing/2014/main" id="{7454F1B4-2DCA-A72B-7DD5-9474925A7878}"/>
              </a:ext>
            </a:extLst>
          </p:cNvPr>
          <p:cNvSpPr txBox="1">
            <a:spLocks noChangeAspect="1"/>
          </p:cNvSpPr>
          <p:nvPr/>
        </p:nvSpPr>
        <p:spPr>
          <a:xfrm>
            <a:off x="1501733" y="1880920"/>
            <a:ext cx="7670841" cy="497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0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4  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6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8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0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4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6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8   </a:t>
            </a:r>
            <a:endParaRPr sz="14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-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-  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-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-  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+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+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+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+</a:t>
            </a:r>
            <a:endParaRPr sz="14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141CD483-0110-C6E3-A309-C6A9641C3757}"/>
              </a:ext>
            </a:extLst>
          </p:cNvPr>
          <p:cNvSpPr txBox="1"/>
          <p:nvPr/>
        </p:nvSpPr>
        <p:spPr>
          <a:xfrm>
            <a:off x="1647825" y="571500"/>
            <a:ext cx="2631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 1 AXL EXPRESSION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7388640D-08FE-F704-C20F-64566B1C1E45}"/>
              </a:ext>
            </a:extLst>
          </p:cNvPr>
          <p:cNvSpPr txBox="1"/>
          <p:nvPr/>
        </p:nvSpPr>
        <p:spPr>
          <a:xfrm>
            <a:off x="9544050" y="2895600"/>
            <a:ext cx="995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886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B8B97F34-1BDB-3E55-767E-A8215B473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cxnSp>
        <p:nvCxnSpPr>
          <p:cNvPr id="6" name="直線接點 5">
            <a:extLst>
              <a:ext uri="{FF2B5EF4-FFF2-40B4-BE49-F238E27FC236}">
                <a16:creationId xmlns:a16="http://schemas.microsoft.com/office/drawing/2014/main" id="{6DE087E4-67FF-7DE0-9615-66528651CF12}"/>
              </a:ext>
            </a:extLst>
          </p:cNvPr>
          <p:cNvCxnSpPr>
            <a:cxnSpLocks/>
          </p:cNvCxnSpPr>
          <p:nvPr/>
        </p:nvCxnSpPr>
        <p:spPr>
          <a:xfrm>
            <a:off x="2072231" y="1741063"/>
            <a:ext cx="787416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906;p48">
            <a:extLst>
              <a:ext uri="{FF2B5EF4-FFF2-40B4-BE49-F238E27FC236}">
                <a16:creationId xmlns:a16="http://schemas.microsoft.com/office/drawing/2014/main" id="{F15DBD84-BB82-0E59-C9B7-7FBF111EC694}"/>
              </a:ext>
            </a:extLst>
          </p:cNvPr>
          <p:cNvSpPr txBox="1">
            <a:spLocks noChangeAspect="1"/>
          </p:cNvSpPr>
          <p:nvPr/>
        </p:nvSpPr>
        <p:spPr>
          <a:xfrm>
            <a:off x="5462494" y="1289147"/>
            <a:ext cx="1025668" cy="312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b="1" dirty="0">
                <a:latin typeface="Times New Roman"/>
                <a:ea typeface="Times New Roman"/>
                <a:cs typeface="Times New Roman"/>
                <a:sym typeface="Times New Roman"/>
              </a:rPr>
              <a:t>Caki-1</a:t>
            </a:r>
            <a:endParaRPr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Google Shape;908;p48">
            <a:extLst>
              <a:ext uri="{FF2B5EF4-FFF2-40B4-BE49-F238E27FC236}">
                <a16:creationId xmlns:a16="http://schemas.microsoft.com/office/drawing/2014/main" id="{869C63C8-E6AB-CA17-23FB-F5D731D10C59}"/>
              </a:ext>
            </a:extLst>
          </p:cNvPr>
          <p:cNvSpPr txBox="1">
            <a:spLocks noChangeAspect="1"/>
          </p:cNvSpPr>
          <p:nvPr/>
        </p:nvSpPr>
        <p:spPr>
          <a:xfrm>
            <a:off x="749754" y="1858009"/>
            <a:ext cx="1335321" cy="396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Shikonin</a:t>
            </a:r>
            <a:r>
              <a:rPr lang="en-US" sz="1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-US" sz="14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μM</a:t>
            </a:r>
            <a:r>
              <a:rPr lang="en-US" sz="1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4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NAC (5 </a:t>
            </a:r>
            <a:r>
              <a:rPr lang="en-US" sz="14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mM</a:t>
            </a:r>
            <a:r>
              <a:rPr lang="en-US" sz="1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4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4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4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" name="Google Shape;909;p48">
            <a:extLst>
              <a:ext uri="{FF2B5EF4-FFF2-40B4-BE49-F238E27FC236}">
                <a16:creationId xmlns:a16="http://schemas.microsoft.com/office/drawing/2014/main" id="{4A41F010-0F77-2E34-0769-4062E3CDC9D6}"/>
              </a:ext>
            </a:extLst>
          </p:cNvPr>
          <p:cNvSpPr txBox="1">
            <a:spLocks noChangeAspect="1"/>
          </p:cNvSpPr>
          <p:nvPr/>
        </p:nvSpPr>
        <p:spPr>
          <a:xfrm>
            <a:off x="1977983" y="1880920"/>
            <a:ext cx="7670841" cy="497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0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4  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6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8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0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4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6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8   </a:t>
            </a:r>
            <a:endParaRPr sz="14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-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-  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-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-  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+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+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+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+</a:t>
            </a:r>
            <a:endParaRPr sz="14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53F86397-D1E4-35B0-6B07-132FFB0B8A21}"/>
              </a:ext>
            </a:extLst>
          </p:cNvPr>
          <p:cNvSpPr txBox="1"/>
          <p:nvPr/>
        </p:nvSpPr>
        <p:spPr>
          <a:xfrm>
            <a:off x="1647825" y="571500"/>
            <a:ext cx="2631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 1 AXL EXPRESSION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AA9FD9F5-121A-19E5-8060-93233DC651D3}"/>
              </a:ext>
            </a:extLst>
          </p:cNvPr>
          <p:cNvSpPr txBox="1"/>
          <p:nvPr/>
        </p:nvSpPr>
        <p:spPr>
          <a:xfrm>
            <a:off x="9946397" y="2378410"/>
            <a:ext cx="995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779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34208184-5426-680E-BF95-2D49F7AFF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" y="-657225"/>
            <a:ext cx="10287000" cy="6858000"/>
          </a:xfrm>
          <a:prstGeom prst="rect">
            <a:avLst/>
          </a:prstGeom>
        </p:spPr>
      </p:pic>
      <p:cxnSp>
        <p:nvCxnSpPr>
          <p:cNvPr id="6" name="直線接點 5">
            <a:extLst>
              <a:ext uri="{FF2B5EF4-FFF2-40B4-BE49-F238E27FC236}">
                <a16:creationId xmlns:a16="http://schemas.microsoft.com/office/drawing/2014/main" id="{1B04FC1B-548B-1C09-E4CA-08DDAC001CDC}"/>
              </a:ext>
            </a:extLst>
          </p:cNvPr>
          <p:cNvCxnSpPr>
            <a:cxnSpLocks/>
          </p:cNvCxnSpPr>
          <p:nvPr/>
        </p:nvCxnSpPr>
        <p:spPr>
          <a:xfrm>
            <a:off x="1434056" y="1741063"/>
            <a:ext cx="699556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906;p48">
            <a:extLst>
              <a:ext uri="{FF2B5EF4-FFF2-40B4-BE49-F238E27FC236}">
                <a16:creationId xmlns:a16="http://schemas.microsoft.com/office/drawing/2014/main" id="{39E2871A-9FD2-A74C-F01F-20C96447EC6E}"/>
              </a:ext>
            </a:extLst>
          </p:cNvPr>
          <p:cNvSpPr txBox="1">
            <a:spLocks noChangeAspect="1"/>
          </p:cNvSpPr>
          <p:nvPr/>
        </p:nvSpPr>
        <p:spPr>
          <a:xfrm>
            <a:off x="4824319" y="1289147"/>
            <a:ext cx="1025668" cy="312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>
                <a:latin typeface="Times New Roman"/>
                <a:ea typeface="Times New Roman"/>
                <a:cs typeface="Times New Roman"/>
                <a:sym typeface="Times New Roman"/>
              </a:rPr>
              <a:t>Achn</a:t>
            </a:r>
            <a:endParaRPr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Google Shape;909;p48">
            <a:extLst>
              <a:ext uri="{FF2B5EF4-FFF2-40B4-BE49-F238E27FC236}">
                <a16:creationId xmlns:a16="http://schemas.microsoft.com/office/drawing/2014/main" id="{4D8BC70A-51C0-53A5-F2EE-4D7BC6A84F80}"/>
              </a:ext>
            </a:extLst>
          </p:cNvPr>
          <p:cNvSpPr txBox="1">
            <a:spLocks noChangeAspect="1"/>
          </p:cNvSpPr>
          <p:nvPr/>
        </p:nvSpPr>
        <p:spPr>
          <a:xfrm>
            <a:off x="1501733" y="1880920"/>
            <a:ext cx="7670841" cy="497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0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4  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6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8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0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4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6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8   </a:t>
            </a:r>
            <a:endParaRPr sz="14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-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-  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-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-  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+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+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+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+</a:t>
            </a:r>
            <a:endParaRPr sz="14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51D0EF6F-0162-6B19-A989-77D997E3C7E8}"/>
              </a:ext>
            </a:extLst>
          </p:cNvPr>
          <p:cNvSpPr txBox="1"/>
          <p:nvPr/>
        </p:nvSpPr>
        <p:spPr>
          <a:xfrm>
            <a:off x="1647825" y="571500"/>
            <a:ext cx="2973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 1 GAPDH EXPRESSION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9E36460-4A92-A043-DF21-C21138420FAE}"/>
              </a:ext>
            </a:extLst>
          </p:cNvPr>
          <p:cNvSpPr txBox="1"/>
          <p:nvPr/>
        </p:nvSpPr>
        <p:spPr>
          <a:xfrm>
            <a:off x="9082232" y="2402443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05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CA25325E-1185-4FBC-65A0-E35A63F747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54" y="209550"/>
            <a:ext cx="10287000" cy="6858000"/>
          </a:xfrm>
          <a:prstGeom prst="rect">
            <a:avLst/>
          </a:prstGeom>
        </p:spPr>
      </p:pic>
      <p:cxnSp>
        <p:nvCxnSpPr>
          <p:cNvPr id="4" name="直線接點 3">
            <a:extLst>
              <a:ext uri="{FF2B5EF4-FFF2-40B4-BE49-F238E27FC236}">
                <a16:creationId xmlns:a16="http://schemas.microsoft.com/office/drawing/2014/main" id="{A7F80DB4-2F8C-CC9A-02D0-416C7D8C911C}"/>
              </a:ext>
            </a:extLst>
          </p:cNvPr>
          <p:cNvCxnSpPr>
            <a:cxnSpLocks/>
          </p:cNvCxnSpPr>
          <p:nvPr/>
        </p:nvCxnSpPr>
        <p:spPr>
          <a:xfrm>
            <a:off x="2167481" y="2226838"/>
            <a:ext cx="699556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Google Shape;906;p48">
            <a:extLst>
              <a:ext uri="{FF2B5EF4-FFF2-40B4-BE49-F238E27FC236}">
                <a16:creationId xmlns:a16="http://schemas.microsoft.com/office/drawing/2014/main" id="{48EA5C52-1811-6451-24CC-FC707FAE2C6D}"/>
              </a:ext>
            </a:extLst>
          </p:cNvPr>
          <p:cNvSpPr txBox="1">
            <a:spLocks noChangeAspect="1"/>
          </p:cNvSpPr>
          <p:nvPr/>
        </p:nvSpPr>
        <p:spPr>
          <a:xfrm>
            <a:off x="5557744" y="1774922"/>
            <a:ext cx="1025668" cy="312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b="1" dirty="0">
                <a:latin typeface="Times New Roman"/>
                <a:ea typeface="Times New Roman"/>
                <a:cs typeface="Times New Roman"/>
                <a:sym typeface="Times New Roman"/>
              </a:rPr>
              <a:t>Caki-1</a:t>
            </a:r>
            <a:endParaRPr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" name="Google Shape;908;p48">
            <a:extLst>
              <a:ext uri="{FF2B5EF4-FFF2-40B4-BE49-F238E27FC236}">
                <a16:creationId xmlns:a16="http://schemas.microsoft.com/office/drawing/2014/main" id="{C13A3EE1-1C70-3907-4B62-97A48775AF9A}"/>
              </a:ext>
            </a:extLst>
          </p:cNvPr>
          <p:cNvSpPr txBox="1">
            <a:spLocks noChangeAspect="1"/>
          </p:cNvSpPr>
          <p:nvPr/>
        </p:nvSpPr>
        <p:spPr>
          <a:xfrm>
            <a:off x="845004" y="2343784"/>
            <a:ext cx="1335321" cy="396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Shikonin</a:t>
            </a:r>
            <a:r>
              <a:rPr lang="en-US" sz="1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-US" sz="14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μM</a:t>
            </a:r>
            <a:r>
              <a:rPr lang="en-US" sz="1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4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NAC (5 </a:t>
            </a:r>
            <a:r>
              <a:rPr lang="en-US" sz="14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mM</a:t>
            </a:r>
            <a:r>
              <a:rPr lang="en-US" sz="1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4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4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4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" name="Google Shape;909;p48">
            <a:extLst>
              <a:ext uri="{FF2B5EF4-FFF2-40B4-BE49-F238E27FC236}">
                <a16:creationId xmlns:a16="http://schemas.microsoft.com/office/drawing/2014/main" id="{32E3C7CF-0642-D515-A71B-EB6040CC0739}"/>
              </a:ext>
            </a:extLst>
          </p:cNvPr>
          <p:cNvSpPr txBox="1">
            <a:spLocks noChangeAspect="1"/>
          </p:cNvSpPr>
          <p:nvPr/>
        </p:nvSpPr>
        <p:spPr>
          <a:xfrm>
            <a:off x="2073233" y="2366695"/>
            <a:ext cx="7670841" cy="497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0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4  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6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8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0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4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6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8   </a:t>
            </a:r>
            <a:endParaRPr sz="14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-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-  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-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-  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+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+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+        </a:t>
            </a:r>
            <a:r>
              <a:rPr lang="zh-TW" alt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 sz="1400" b="1" dirty="0">
                <a:latin typeface="Times New Roman"/>
                <a:ea typeface="Times New Roman"/>
                <a:cs typeface="Times New Roman"/>
                <a:sym typeface="Times New Roman"/>
              </a:rPr>
              <a:t>   +</a:t>
            </a:r>
            <a:endParaRPr sz="14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D524A6FA-723B-3ACA-D7FF-9BB3A21CE7D7}"/>
              </a:ext>
            </a:extLst>
          </p:cNvPr>
          <p:cNvSpPr txBox="1"/>
          <p:nvPr/>
        </p:nvSpPr>
        <p:spPr>
          <a:xfrm>
            <a:off x="1743075" y="1057275"/>
            <a:ext cx="2973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 1 GAPDH EXPRESSION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96D28162-F5E8-DF3C-2CCF-43DA766BCDD5}"/>
              </a:ext>
            </a:extLst>
          </p:cNvPr>
          <p:cNvSpPr txBox="1"/>
          <p:nvPr/>
        </p:nvSpPr>
        <p:spPr>
          <a:xfrm>
            <a:off x="9892649" y="2864185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378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9D58AAB-10E7-31D2-C297-AED21EBBE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81A45EA0-77F1-ADA3-A891-705CF767AE97}"/>
              </a:ext>
            </a:extLst>
          </p:cNvPr>
          <p:cNvSpPr txBox="1"/>
          <p:nvPr/>
        </p:nvSpPr>
        <p:spPr>
          <a:xfrm>
            <a:off x="1952625" y="762000"/>
            <a:ext cx="2413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 2A AXL Expression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線接點 4">
            <a:extLst>
              <a:ext uri="{FF2B5EF4-FFF2-40B4-BE49-F238E27FC236}">
                <a16:creationId xmlns:a16="http://schemas.microsoft.com/office/drawing/2014/main" id="{879FC0FC-C066-3C8E-F4C7-97DB78F75384}"/>
              </a:ext>
            </a:extLst>
          </p:cNvPr>
          <p:cNvCxnSpPr>
            <a:cxnSpLocks/>
          </p:cNvCxnSpPr>
          <p:nvPr/>
        </p:nvCxnSpPr>
        <p:spPr>
          <a:xfrm>
            <a:off x="3004897" y="2391405"/>
            <a:ext cx="267200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5">
            <a:extLst>
              <a:ext uri="{FF2B5EF4-FFF2-40B4-BE49-F238E27FC236}">
                <a16:creationId xmlns:a16="http://schemas.microsoft.com/office/drawing/2014/main" id="{13954A9E-676B-9264-F0BC-60232C040E31}"/>
              </a:ext>
            </a:extLst>
          </p:cNvPr>
          <p:cNvSpPr txBox="1"/>
          <p:nvPr/>
        </p:nvSpPr>
        <p:spPr>
          <a:xfrm>
            <a:off x="3231833" y="2391405"/>
            <a:ext cx="55787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NC         </a:t>
            </a:r>
            <a:r>
              <a:rPr lang="en-US" altLang="zh-TW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-AXL       </a:t>
            </a:r>
            <a:r>
              <a:rPr lang="en-US" altLang="zh-TW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-AXL     NC          </a:t>
            </a:r>
            <a:r>
              <a:rPr lang="en-US" altLang="zh-TW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-AXL     </a:t>
            </a:r>
            <a:r>
              <a:rPr lang="en-US" altLang="zh-TW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-AXL</a:t>
            </a:r>
          </a:p>
          <a:p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574             575                             574            575</a:t>
            </a:r>
            <a:endParaRPr lang="zh-TW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60BD0C33-6288-0135-59C4-F7B3C90B693D}"/>
              </a:ext>
            </a:extLst>
          </p:cNvPr>
          <p:cNvSpPr txBox="1"/>
          <p:nvPr/>
        </p:nvSpPr>
        <p:spPr>
          <a:xfrm>
            <a:off x="3878518" y="1968649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Achn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05D11CE0-DEA5-038A-E098-16F2FAC49FB2}"/>
              </a:ext>
            </a:extLst>
          </p:cNvPr>
          <p:cNvSpPr txBox="1"/>
          <p:nvPr/>
        </p:nvSpPr>
        <p:spPr>
          <a:xfrm>
            <a:off x="7082817" y="1968649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Caki-1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直線接點 9">
            <a:extLst>
              <a:ext uri="{FF2B5EF4-FFF2-40B4-BE49-F238E27FC236}">
                <a16:creationId xmlns:a16="http://schemas.microsoft.com/office/drawing/2014/main" id="{0619F3DD-DC0A-C60E-BA3C-BFB8C403993E}"/>
              </a:ext>
            </a:extLst>
          </p:cNvPr>
          <p:cNvCxnSpPr>
            <a:cxnSpLocks/>
          </p:cNvCxnSpPr>
          <p:nvPr/>
        </p:nvCxnSpPr>
        <p:spPr>
          <a:xfrm>
            <a:off x="5884135" y="2401560"/>
            <a:ext cx="267200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>
            <a:extLst>
              <a:ext uri="{FF2B5EF4-FFF2-40B4-BE49-F238E27FC236}">
                <a16:creationId xmlns:a16="http://schemas.microsoft.com/office/drawing/2014/main" id="{EFD413C3-D326-566B-4DC6-8261D9200E3A}"/>
              </a:ext>
            </a:extLst>
          </p:cNvPr>
          <p:cNvSpPr txBox="1"/>
          <p:nvPr/>
        </p:nvSpPr>
        <p:spPr>
          <a:xfrm>
            <a:off x="9571759" y="3059668"/>
            <a:ext cx="995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718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3A90F699-0490-0B06-A4EF-AF76F0DF60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CDD9C8A2-2B35-6FBD-6F4C-0A620D006EF9}"/>
              </a:ext>
            </a:extLst>
          </p:cNvPr>
          <p:cNvSpPr txBox="1"/>
          <p:nvPr/>
        </p:nvSpPr>
        <p:spPr>
          <a:xfrm>
            <a:off x="1590675" y="762000"/>
            <a:ext cx="1672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 2A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GAPDH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線接點 4">
            <a:extLst>
              <a:ext uri="{FF2B5EF4-FFF2-40B4-BE49-F238E27FC236}">
                <a16:creationId xmlns:a16="http://schemas.microsoft.com/office/drawing/2014/main" id="{A3FC5E80-AF5E-72BB-EB50-98D5E8BB3F2C}"/>
              </a:ext>
            </a:extLst>
          </p:cNvPr>
          <p:cNvCxnSpPr>
            <a:cxnSpLocks/>
          </p:cNvCxnSpPr>
          <p:nvPr/>
        </p:nvCxnSpPr>
        <p:spPr>
          <a:xfrm>
            <a:off x="2642947" y="2391405"/>
            <a:ext cx="267200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5">
            <a:extLst>
              <a:ext uri="{FF2B5EF4-FFF2-40B4-BE49-F238E27FC236}">
                <a16:creationId xmlns:a16="http://schemas.microsoft.com/office/drawing/2014/main" id="{0A5689BC-E5AB-CB53-0AC9-1D94E749B413}"/>
              </a:ext>
            </a:extLst>
          </p:cNvPr>
          <p:cNvSpPr txBox="1"/>
          <p:nvPr/>
        </p:nvSpPr>
        <p:spPr>
          <a:xfrm>
            <a:off x="2869883" y="2391405"/>
            <a:ext cx="55787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NC         </a:t>
            </a:r>
            <a:r>
              <a:rPr lang="en-US" altLang="zh-TW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-AXL       </a:t>
            </a:r>
            <a:r>
              <a:rPr lang="en-US" altLang="zh-TW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-AXL     NC          </a:t>
            </a:r>
            <a:r>
              <a:rPr lang="en-US" altLang="zh-TW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-AXL     </a:t>
            </a:r>
            <a:r>
              <a:rPr lang="en-US" altLang="zh-TW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-AXL</a:t>
            </a:r>
          </a:p>
          <a:p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574             575                             574            575</a:t>
            </a:r>
            <a:endParaRPr lang="zh-TW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64D9BCCE-7EB7-7766-087F-C7284430C791}"/>
              </a:ext>
            </a:extLst>
          </p:cNvPr>
          <p:cNvSpPr txBox="1"/>
          <p:nvPr/>
        </p:nvSpPr>
        <p:spPr>
          <a:xfrm>
            <a:off x="3516568" y="1968649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Achn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BB721EBA-BD0E-3B48-2163-4D1354407680}"/>
              </a:ext>
            </a:extLst>
          </p:cNvPr>
          <p:cNvSpPr txBox="1"/>
          <p:nvPr/>
        </p:nvSpPr>
        <p:spPr>
          <a:xfrm>
            <a:off x="6720867" y="1968649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Caki-1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9BDAC600-08CC-9626-4ECF-88EE7C3F4183}"/>
              </a:ext>
            </a:extLst>
          </p:cNvPr>
          <p:cNvCxnSpPr>
            <a:cxnSpLocks/>
          </p:cNvCxnSpPr>
          <p:nvPr/>
        </p:nvCxnSpPr>
        <p:spPr>
          <a:xfrm>
            <a:off x="5522185" y="2401560"/>
            <a:ext cx="267200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字方塊 9">
            <a:extLst>
              <a:ext uri="{FF2B5EF4-FFF2-40B4-BE49-F238E27FC236}">
                <a16:creationId xmlns:a16="http://schemas.microsoft.com/office/drawing/2014/main" id="{05F0A144-CC99-717C-F4E2-DAB3F832BDAF}"/>
              </a:ext>
            </a:extLst>
          </p:cNvPr>
          <p:cNvSpPr txBox="1"/>
          <p:nvPr/>
        </p:nvSpPr>
        <p:spPr>
          <a:xfrm>
            <a:off x="8999105" y="2791514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786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E3815924-0B5D-FE4E-6989-94AFA0D18C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43D189E4-02B9-E97A-6480-5428F611A0C9}"/>
              </a:ext>
            </a:extLst>
          </p:cNvPr>
          <p:cNvCxnSpPr>
            <a:cxnSpLocks/>
          </p:cNvCxnSpPr>
          <p:nvPr/>
        </p:nvCxnSpPr>
        <p:spPr>
          <a:xfrm>
            <a:off x="2542516" y="2543805"/>
            <a:ext cx="307723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>
            <a:extLst>
              <a:ext uri="{FF2B5EF4-FFF2-40B4-BE49-F238E27FC236}">
                <a16:creationId xmlns:a16="http://schemas.microsoft.com/office/drawing/2014/main" id="{943E70D9-52C1-1529-3E58-E685E6480DB8}"/>
              </a:ext>
            </a:extLst>
          </p:cNvPr>
          <p:cNvSpPr txBox="1"/>
          <p:nvPr/>
        </p:nvSpPr>
        <p:spPr>
          <a:xfrm>
            <a:off x="2450783" y="2724780"/>
            <a:ext cx="7540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NC              </a:t>
            </a:r>
            <a:r>
              <a:rPr lang="en-US" altLang="zh-TW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NC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zh-TW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TW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-AXL     </a:t>
            </a:r>
            <a:r>
              <a:rPr lang="en-US" altLang="zh-TW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-AXL       NC         </a:t>
            </a:r>
            <a:r>
              <a:rPr lang="en-US" altLang="zh-TW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NC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altLang="zh-TW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-AXL     </a:t>
            </a:r>
            <a:r>
              <a:rPr lang="en-US" altLang="zh-TW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-AXL</a:t>
            </a:r>
          </a:p>
          <a:p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zh-TW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575             575                                              575            575</a:t>
            </a:r>
            <a:endParaRPr lang="zh-TW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22368764-D5F8-E818-D21D-B8F7253356EB}"/>
              </a:ext>
            </a:extLst>
          </p:cNvPr>
          <p:cNvSpPr txBox="1"/>
          <p:nvPr/>
        </p:nvSpPr>
        <p:spPr>
          <a:xfrm>
            <a:off x="3840418" y="2084651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Achn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C076470B-D660-3951-4992-374339B8964B}"/>
              </a:ext>
            </a:extLst>
          </p:cNvPr>
          <p:cNvSpPr txBox="1"/>
          <p:nvPr/>
        </p:nvSpPr>
        <p:spPr>
          <a:xfrm>
            <a:off x="7069317" y="1993499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Caki-1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直線接點 11">
            <a:extLst>
              <a:ext uri="{FF2B5EF4-FFF2-40B4-BE49-F238E27FC236}">
                <a16:creationId xmlns:a16="http://schemas.microsoft.com/office/drawing/2014/main" id="{FB2E926B-F376-0C5E-0A67-680A4A2324A5}"/>
              </a:ext>
            </a:extLst>
          </p:cNvPr>
          <p:cNvCxnSpPr>
            <a:cxnSpLocks/>
          </p:cNvCxnSpPr>
          <p:nvPr/>
        </p:nvCxnSpPr>
        <p:spPr>
          <a:xfrm>
            <a:off x="5893660" y="2543805"/>
            <a:ext cx="343131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911D70CA-8B0E-D8E0-3BB0-E3A164B5F7DF}"/>
              </a:ext>
            </a:extLst>
          </p:cNvPr>
          <p:cNvSpPr txBox="1"/>
          <p:nvPr/>
        </p:nvSpPr>
        <p:spPr>
          <a:xfrm>
            <a:off x="952500" y="3429000"/>
            <a:ext cx="8972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Shikonin (</a:t>
            </a:r>
            <a:r>
              <a:rPr lang="en-US" altLang="zh-TW" dirty="0">
                <a:latin typeface="Symbol" panose="05050102010706020507" pitchFamily="18" charset="2"/>
                <a:cs typeface="Times New Roman" panose="02020603050405020304" pitchFamily="18" charset="0"/>
              </a:rPr>
              <a:t>m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M)    0                2            0              2             0              2              0               2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43C8EB01-1FF8-EE32-5A1C-A3B3D64467F7}"/>
              </a:ext>
            </a:extLst>
          </p:cNvPr>
          <p:cNvSpPr txBox="1"/>
          <p:nvPr/>
        </p:nvSpPr>
        <p:spPr>
          <a:xfrm>
            <a:off x="552450" y="847725"/>
            <a:ext cx="1433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 3C PARP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B6CDC799-0CF2-2269-5726-D65CB7D4251B}"/>
              </a:ext>
            </a:extLst>
          </p:cNvPr>
          <p:cNvSpPr txBox="1"/>
          <p:nvPr/>
        </p:nvSpPr>
        <p:spPr>
          <a:xfrm>
            <a:off x="10560050" y="4410364"/>
            <a:ext cx="995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7E36D3D9-31C6-4C58-B05E-047DCED188F9}"/>
              </a:ext>
            </a:extLst>
          </p:cNvPr>
          <p:cNvSpPr txBox="1"/>
          <p:nvPr/>
        </p:nvSpPr>
        <p:spPr>
          <a:xfrm>
            <a:off x="10644021" y="4909127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85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271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C20D1896-9DE3-1C98-F8E0-B2C793FBF6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25" y="-104775"/>
            <a:ext cx="10287000" cy="6858000"/>
          </a:xfrm>
          <a:prstGeom prst="rect">
            <a:avLst/>
          </a:prstGeom>
        </p:spPr>
      </p:pic>
      <p:cxnSp>
        <p:nvCxnSpPr>
          <p:cNvPr id="4" name="直線接點 3">
            <a:extLst>
              <a:ext uri="{FF2B5EF4-FFF2-40B4-BE49-F238E27FC236}">
                <a16:creationId xmlns:a16="http://schemas.microsoft.com/office/drawing/2014/main" id="{85FCE33E-A5CE-5013-781C-22395447FD2D}"/>
              </a:ext>
            </a:extLst>
          </p:cNvPr>
          <p:cNvCxnSpPr>
            <a:cxnSpLocks/>
          </p:cNvCxnSpPr>
          <p:nvPr/>
        </p:nvCxnSpPr>
        <p:spPr>
          <a:xfrm>
            <a:off x="1942441" y="1648455"/>
            <a:ext cx="307723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字方塊 4">
            <a:extLst>
              <a:ext uri="{FF2B5EF4-FFF2-40B4-BE49-F238E27FC236}">
                <a16:creationId xmlns:a16="http://schemas.microsoft.com/office/drawing/2014/main" id="{A5BCB713-C0AB-4AD3-6CA0-0C2EA6F0243B}"/>
              </a:ext>
            </a:extLst>
          </p:cNvPr>
          <p:cNvSpPr txBox="1"/>
          <p:nvPr/>
        </p:nvSpPr>
        <p:spPr>
          <a:xfrm>
            <a:off x="1850708" y="1829430"/>
            <a:ext cx="7540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NC              </a:t>
            </a:r>
            <a:r>
              <a:rPr lang="en-US" altLang="zh-TW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NC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zh-TW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TW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-AXL     </a:t>
            </a:r>
            <a:r>
              <a:rPr lang="en-US" altLang="zh-TW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-AXL       NC         </a:t>
            </a:r>
            <a:r>
              <a:rPr lang="en-US" altLang="zh-TW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NC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altLang="zh-TW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-AXL     </a:t>
            </a:r>
            <a:r>
              <a:rPr lang="en-US" altLang="zh-TW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-AXL</a:t>
            </a:r>
          </a:p>
          <a:p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zh-TW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575             575                                              575            575</a:t>
            </a:r>
            <a:endParaRPr lang="zh-TW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8C8320A5-6C94-88D9-66BD-9F768F70EEED}"/>
              </a:ext>
            </a:extLst>
          </p:cNvPr>
          <p:cNvSpPr txBox="1"/>
          <p:nvPr/>
        </p:nvSpPr>
        <p:spPr>
          <a:xfrm>
            <a:off x="3240343" y="1189301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Achn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42B7D503-809E-5C84-912A-64E358241993}"/>
              </a:ext>
            </a:extLst>
          </p:cNvPr>
          <p:cNvSpPr txBox="1"/>
          <p:nvPr/>
        </p:nvSpPr>
        <p:spPr>
          <a:xfrm>
            <a:off x="6469242" y="1098149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Caki-1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A9A9C3B2-B3C6-F01A-595B-27E719B7D34B}"/>
              </a:ext>
            </a:extLst>
          </p:cNvPr>
          <p:cNvCxnSpPr>
            <a:cxnSpLocks/>
          </p:cNvCxnSpPr>
          <p:nvPr/>
        </p:nvCxnSpPr>
        <p:spPr>
          <a:xfrm>
            <a:off x="5293585" y="1648455"/>
            <a:ext cx="343131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>
            <a:extLst>
              <a:ext uri="{FF2B5EF4-FFF2-40B4-BE49-F238E27FC236}">
                <a16:creationId xmlns:a16="http://schemas.microsoft.com/office/drawing/2014/main" id="{A94AC6C6-F3B8-6FBF-32E0-EF6C765130D0}"/>
              </a:ext>
            </a:extLst>
          </p:cNvPr>
          <p:cNvSpPr txBox="1"/>
          <p:nvPr/>
        </p:nvSpPr>
        <p:spPr>
          <a:xfrm>
            <a:off x="352425" y="2533650"/>
            <a:ext cx="8972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Shikonin (</a:t>
            </a:r>
            <a:r>
              <a:rPr lang="en-US" altLang="zh-TW" dirty="0">
                <a:latin typeface="Symbol" panose="05050102010706020507" pitchFamily="18" charset="2"/>
                <a:cs typeface="Times New Roman" panose="02020603050405020304" pitchFamily="18" charset="0"/>
              </a:rPr>
              <a:t>m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M)    0                2            0              2             0              2              0               2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5F2B1EC3-159B-7EE6-0A29-DB1B6A01E761}"/>
              </a:ext>
            </a:extLst>
          </p:cNvPr>
          <p:cNvSpPr txBox="1"/>
          <p:nvPr/>
        </p:nvSpPr>
        <p:spPr>
          <a:xfrm>
            <a:off x="552450" y="847725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 3C tubulin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29373996-00A5-04D8-CB2B-3FC9F2C7DFA1}"/>
              </a:ext>
            </a:extLst>
          </p:cNvPr>
          <p:cNvSpPr txBox="1"/>
          <p:nvPr/>
        </p:nvSpPr>
        <p:spPr>
          <a:xfrm>
            <a:off x="10255250" y="3429000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847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siRNA-AXL\WESTERN\2021舊\20210326 1023 C-NAC\HIF-1a 20201023 C-NAC_3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77800"/>
            <a:ext cx="9753600" cy="650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" name="直線接點 1">
            <a:extLst>
              <a:ext uri="{FF2B5EF4-FFF2-40B4-BE49-F238E27FC236}">
                <a16:creationId xmlns:a16="http://schemas.microsoft.com/office/drawing/2014/main" id="{242BD926-021E-7AFE-55BA-753E51269C27}"/>
              </a:ext>
            </a:extLst>
          </p:cNvPr>
          <p:cNvCxnSpPr>
            <a:cxnSpLocks/>
          </p:cNvCxnSpPr>
          <p:nvPr/>
        </p:nvCxnSpPr>
        <p:spPr>
          <a:xfrm>
            <a:off x="2837241" y="2647597"/>
            <a:ext cx="554937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Google Shape;906;p48">
            <a:extLst>
              <a:ext uri="{FF2B5EF4-FFF2-40B4-BE49-F238E27FC236}">
                <a16:creationId xmlns:a16="http://schemas.microsoft.com/office/drawing/2014/main" id="{CCFDD588-D4FD-040A-9274-AC2849A5D678}"/>
              </a:ext>
            </a:extLst>
          </p:cNvPr>
          <p:cNvSpPr txBox="1">
            <a:spLocks noChangeAspect="1"/>
          </p:cNvSpPr>
          <p:nvPr/>
        </p:nvSpPr>
        <p:spPr>
          <a:xfrm>
            <a:off x="4680724" y="2197621"/>
            <a:ext cx="1025668" cy="312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>
                <a:latin typeface="Times New Roman"/>
                <a:ea typeface="Times New Roman"/>
                <a:cs typeface="Times New Roman"/>
                <a:sym typeface="Times New Roman"/>
              </a:rPr>
              <a:t>Achn</a:t>
            </a:r>
            <a:endParaRPr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" name="Google Shape;908;p48">
            <a:extLst>
              <a:ext uri="{FF2B5EF4-FFF2-40B4-BE49-F238E27FC236}">
                <a16:creationId xmlns:a16="http://schemas.microsoft.com/office/drawing/2014/main" id="{D6A8AB69-0305-2A93-5B17-94136AE3C9D0}"/>
              </a:ext>
            </a:extLst>
          </p:cNvPr>
          <p:cNvSpPr txBox="1">
            <a:spLocks noChangeAspect="1"/>
          </p:cNvSpPr>
          <p:nvPr/>
        </p:nvSpPr>
        <p:spPr>
          <a:xfrm>
            <a:off x="1514764" y="2764543"/>
            <a:ext cx="1335321" cy="396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Shikonin</a:t>
            </a:r>
            <a:r>
              <a:rPr lang="en-US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-US" sz="1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μM</a:t>
            </a:r>
            <a:r>
              <a:rPr lang="en-US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NAC (5 </a:t>
            </a:r>
            <a:r>
              <a:rPr lang="en-US" sz="1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mM</a:t>
            </a:r>
            <a:r>
              <a:rPr lang="en-US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" name="Google Shape;909;p48">
            <a:extLst>
              <a:ext uri="{FF2B5EF4-FFF2-40B4-BE49-F238E27FC236}">
                <a16:creationId xmlns:a16="http://schemas.microsoft.com/office/drawing/2014/main" id="{A8083C96-D3E4-2907-2A58-D82D1A554254}"/>
              </a:ext>
            </a:extLst>
          </p:cNvPr>
          <p:cNvSpPr txBox="1">
            <a:spLocks noChangeAspect="1"/>
          </p:cNvSpPr>
          <p:nvPr/>
        </p:nvSpPr>
        <p:spPr>
          <a:xfrm>
            <a:off x="2904919" y="2787454"/>
            <a:ext cx="6617772" cy="497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0               4               6              8             0             4               6               8   </a:t>
            </a: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-                -                -              -             +             +                +              +</a:t>
            </a: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B6269A20-03A6-0DD0-DB00-D8778BE20EB8}"/>
              </a:ext>
            </a:extLst>
          </p:cNvPr>
          <p:cNvSpPr txBox="1"/>
          <p:nvPr/>
        </p:nvSpPr>
        <p:spPr>
          <a:xfrm>
            <a:off x="552450" y="847725"/>
            <a:ext cx="2632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 4A HIF-1</a:t>
            </a:r>
            <a:r>
              <a:rPr lang="en-US" altLang="zh-TW" dirty="0">
                <a:latin typeface="Symbol" panose="05050102010706020507" pitchFamily="18" charset="2"/>
                <a:cs typeface="Times New Roman" panose="02020603050405020304" pitchFamily="18" charset="0"/>
              </a:rPr>
              <a:t>a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expression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E5BB2F58-28FF-A7DA-C20B-6D9743A6480A}"/>
              </a:ext>
            </a:extLst>
          </p:cNvPr>
          <p:cNvSpPr txBox="1"/>
          <p:nvPr/>
        </p:nvSpPr>
        <p:spPr>
          <a:xfrm>
            <a:off x="8749722" y="3807691"/>
            <a:ext cx="964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180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siRNA-AXL\WESTERN\2021舊\20210319 NAC\HIF-1a 20201023 C-NAC+S_2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77800"/>
            <a:ext cx="9753600" cy="650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7443A08C-354E-41B2-81D0-17AA9275D271}"/>
              </a:ext>
            </a:extLst>
          </p:cNvPr>
          <p:cNvSpPr txBox="1"/>
          <p:nvPr/>
        </p:nvSpPr>
        <p:spPr>
          <a:xfrm>
            <a:off x="552450" y="847725"/>
            <a:ext cx="2632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 4A HIF-1</a:t>
            </a:r>
            <a:r>
              <a:rPr lang="en-US" altLang="zh-TW" dirty="0">
                <a:latin typeface="Symbol" panose="05050102010706020507" pitchFamily="18" charset="2"/>
                <a:cs typeface="Times New Roman" panose="02020603050405020304" pitchFamily="18" charset="0"/>
              </a:rPr>
              <a:t>a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expression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直線接點 3">
            <a:extLst>
              <a:ext uri="{FF2B5EF4-FFF2-40B4-BE49-F238E27FC236}">
                <a16:creationId xmlns:a16="http://schemas.microsoft.com/office/drawing/2014/main" id="{0E25027C-84C0-A9A6-B12A-B09F563EE42C}"/>
              </a:ext>
            </a:extLst>
          </p:cNvPr>
          <p:cNvCxnSpPr>
            <a:cxnSpLocks/>
          </p:cNvCxnSpPr>
          <p:nvPr/>
        </p:nvCxnSpPr>
        <p:spPr>
          <a:xfrm>
            <a:off x="2209169" y="3164833"/>
            <a:ext cx="678704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Google Shape;906;p48">
            <a:extLst>
              <a:ext uri="{FF2B5EF4-FFF2-40B4-BE49-F238E27FC236}">
                <a16:creationId xmlns:a16="http://schemas.microsoft.com/office/drawing/2014/main" id="{17F08B5A-8396-0096-649A-993C34399C21}"/>
              </a:ext>
            </a:extLst>
          </p:cNvPr>
          <p:cNvSpPr txBox="1">
            <a:spLocks noChangeAspect="1"/>
          </p:cNvSpPr>
          <p:nvPr/>
        </p:nvSpPr>
        <p:spPr>
          <a:xfrm>
            <a:off x="4052652" y="2714857"/>
            <a:ext cx="1025668" cy="312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Times New Roman"/>
                <a:ea typeface="Times New Roman"/>
                <a:cs typeface="Times New Roman"/>
                <a:sym typeface="Times New Roman"/>
              </a:rPr>
              <a:t>Caki-1</a:t>
            </a:r>
            <a:endParaRPr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" name="Google Shape;908;p48">
            <a:extLst>
              <a:ext uri="{FF2B5EF4-FFF2-40B4-BE49-F238E27FC236}">
                <a16:creationId xmlns:a16="http://schemas.microsoft.com/office/drawing/2014/main" id="{25C86C5E-3D1E-BC8B-5D5F-5FC1CF760269}"/>
              </a:ext>
            </a:extLst>
          </p:cNvPr>
          <p:cNvSpPr txBox="1">
            <a:spLocks noChangeAspect="1"/>
          </p:cNvSpPr>
          <p:nvPr/>
        </p:nvSpPr>
        <p:spPr>
          <a:xfrm>
            <a:off x="886692" y="3281779"/>
            <a:ext cx="1335321" cy="396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Shikonin</a:t>
            </a:r>
            <a:r>
              <a:rPr lang="en-US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-US" sz="1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μM</a:t>
            </a:r>
            <a:r>
              <a:rPr lang="en-US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NAC (5 </a:t>
            </a:r>
            <a:r>
              <a:rPr lang="en-US" sz="1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mM</a:t>
            </a:r>
            <a:r>
              <a:rPr lang="en-US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" name="Google Shape;909;p48">
            <a:extLst>
              <a:ext uri="{FF2B5EF4-FFF2-40B4-BE49-F238E27FC236}">
                <a16:creationId xmlns:a16="http://schemas.microsoft.com/office/drawing/2014/main" id="{8E53D6DE-1AE8-D638-4299-A0A6886A7EA8}"/>
              </a:ext>
            </a:extLst>
          </p:cNvPr>
          <p:cNvSpPr txBox="1">
            <a:spLocks noChangeAspect="1"/>
          </p:cNvSpPr>
          <p:nvPr/>
        </p:nvSpPr>
        <p:spPr>
          <a:xfrm>
            <a:off x="2276847" y="3304690"/>
            <a:ext cx="6617772" cy="497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0                  4                  6                  8                 0                 4                   6                8   </a:t>
            </a: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-                    -                   -                  -                 +                 +                  +                +</a:t>
            </a: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AD974EBC-535E-0046-F873-5E43F3706E46}"/>
              </a:ext>
            </a:extLst>
          </p:cNvPr>
          <p:cNvSpPr txBox="1"/>
          <p:nvPr/>
        </p:nvSpPr>
        <p:spPr>
          <a:xfrm>
            <a:off x="8996218" y="3983182"/>
            <a:ext cx="964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016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siRNA-AXL\WESTERN\2021舊\20210326 1023 C-NAC\GAPDH 20201023 C-NAC_4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418" y="177800"/>
            <a:ext cx="9753600" cy="650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" name="直線接點 1">
            <a:extLst>
              <a:ext uri="{FF2B5EF4-FFF2-40B4-BE49-F238E27FC236}">
                <a16:creationId xmlns:a16="http://schemas.microsoft.com/office/drawing/2014/main" id="{B8B411E4-4EA4-225C-D1C3-7FBBA27F2381}"/>
              </a:ext>
            </a:extLst>
          </p:cNvPr>
          <p:cNvCxnSpPr>
            <a:cxnSpLocks/>
          </p:cNvCxnSpPr>
          <p:nvPr/>
        </p:nvCxnSpPr>
        <p:spPr>
          <a:xfrm>
            <a:off x="2717173" y="2019522"/>
            <a:ext cx="554937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Google Shape;906;p48">
            <a:extLst>
              <a:ext uri="{FF2B5EF4-FFF2-40B4-BE49-F238E27FC236}">
                <a16:creationId xmlns:a16="http://schemas.microsoft.com/office/drawing/2014/main" id="{895745A9-49CE-AE1C-3C84-240EA84081A3}"/>
              </a:ext>
            </a:extLst>
          </p:cNvPr>
          <p:cNvSpPr txBox="1">
            <a:spLocks noChangeAspect="1"/>
          </p:cNvSpPr>
          <p:nvPr/>
        </p:nvSpPr>
        <p:spPr>
          <a:xfrm>
            <a:off x="4560656" y="1569546"/>
            <a:ext cx="1025668" cy="312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>
                <a:latin typeface="Times New Roman"/>
                <a:ea typeface="Times New Roman"/>
                <a:cs typeface="Times New Roman"/>
                <a:sym typeface="Times New Roman"/>
              </a:rPr>
              <a:t>Achn</a:t>
            </a:r>
            <a:endParaRPr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" name="Google Shape;908;p48">
            <a:extLst>
              <a:ext uri="{FF2B5EF4-FFF2-40B4-BE49-F238E27FC236}">
                <a16:creationId xmlns:a16="http://schemas.microsoft.com/office/drawing/2014/main" id="{504193A8-30E8-66E4-355D-5DED5EFF747E}"/>
              </a:ext>
            </a:extLst>
          </p:cNvPr>
          <p:cNvSpPr txBox="1">
            <a:spLocks noChangeAspect="1"/>
          </p:cNvSpPr>
          <p:nvPr/>
        </p:nvSpPr>
        <p:spPr>
          <a:xfrm>
            <a:off x="1394696" y="2136468"/>
            <a:ext cx="1335321" cy="396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Shikonin</a:t>
            </a:r>
            <a:r>
              <a:rPr lang="en-US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-US" sz="1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μM</a:t>
            </a:r>
            <a:r>
              <a:rPr lang="en-US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NAC (5 </a:t>
            </a:r>
            <a:r>
              <a:rPr lang="en-US" sz="1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mM</a:t>
            </a:r>
            <a:r>
              <a:rPr lang="en-US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" name="Google Shape;909;p48">
            <a:extLst>
              <a:ext uri="{FF2B5EF4-FFF2-40B4-BE49-F238E27FC236}">
                <a16:creationId xmlns:a16="http://schemas.microsoft.com/office/drawing/2014/main" id="{0EA33CC8-0D09-EF05-0258-AB6128C4944C}"/>
              </a:ext>
            </a:extLst>
          </p:cNvPr>
          <p:cNvSpPr txBox="1">
            <a:spLocks noChangeAspect="1"/>
          </p:cNvSpPr>
          <p:nvPr/>
        </p:nvSpPr>
        <p:spPr>
          <a:xfrm>
            <a:off x="2784851" y="2159379"/>
            <a:ext cx="6617772" cy="497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0               4               6              8             0             4               6               8   </a:t>
            </a: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-                -                -              -             +             +                +              +</a:t>
            </a: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5DE80E50-DE59-1285-0F69-7FE01A813938}"/>
              </a:ext>
            </a:extLst>
          </p:cNvPr>
          <p:cNvSpPr txBox="1"/>
          <p:nvPr/>
        </p:nvSpPr>
        <p:spPr>
          <a:xfrm>
            <a:off x="552450" y="847725"/>
            <a:ext cx="2717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 4A GAPDH expression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62D96796-09E0-969B-0355-42148B8CD4C0}"/>
              </a:ext>
            </a:extLst>
          </p:cNvPr>
          <p:cNvSpPr txBox="1"/>
          <p:nvPr/>
        </p:nvSpPr>
        <p:spPr>
          <a:xfrm>
            <a:off x="8814377" y="2796725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526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siRNA-AXL\WESTERN\2021舊\20210319 NAC\GAPDH 20201021 C-NAC+S_4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77800"/>
            <a:ext cx="9753600" cy="650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F7384C32-CB46-C1EA-F241-36486D5CA83E}"/>
              </a:ext>
            </a:extLst>
          </p:cNvPr>
          <p:cNvSpPr txBox="1"/>
          <p:nvPr/>
        </p:nvSpPr>
        <p:spPr>
          <a:xfrm>
            <a:off x="552450" y="847725"/>
            <a:ext cx="2717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 4A GAPDH expression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9A323C0E-9B2B-8DD4-7429-3C95F3904805}"/>
              </a:ext>
            </a:extLst>
          </p:cNvPr>
          <p:cNvSpPr txBox="1"/>
          <p:nvPr/>
        </p:nvSpPr>
        <p:spPr>
          <a:xfrm>
            <a:off x="9617941" y="3059668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564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siRNA-AXL\MG132\20201029-achn-1\HIF1-alpha_3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788" y="302491"/>
            <a:ext cx="9753600" cy="650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" name="直線接點 1">
            <a:extLst>
              <a:ext uri="{FF2B5EF4-FFF2-40B4-BE49-F238E27FC236}">
                <a16:creationId xmlns:a16="http://schemas.microsoft.com/office/drawing/2014/main" id="{CDA99571-4129-DF8C-6160-884ADFB0733F}"/>
              </a:ext>
            </a:extLst>
          </p:cNvPr>
          <p:cNvCxnSpPr>
            <a:cxnSpLocks/>
          </p:cNvCxnSpPr>
          <p:nvPr/>
        </p:nvCxnSpPr>
        <p:spPr>
          <a:xfrm>
            <a:off x="3388248" y="2649519"/>
            <a:ext cx="42409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Google Shape;906;p48">
            <a:extLst>
              <a:ext uri="{FF2B5EF4-FFF2-40B4-BE49-F238E27FC236}">
                <a16:creationId xmlns:a16="http://schemas.microsoft.com/office/drawing/2014/main" id="{7BA509D5-7A43-2A58-B9C6-FA70ABACF657}"/>
              </a:ext>
            </a:extLst>
          </p:cNvPr>
          <p:cNvSpPr txBox="1">
            <a:spLocks noChangeAspect="1"/>
          </p:cNvSpPr>
          <p:nvPr/>
        </p:nvSpPr>
        <p:spPr>
          <a:xfrm>
            <a:off x="4592762" y="2250425"/>
            <a:ext cx="1025668" cy="312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>
                <a:latin typeface="Times New Roman"/>
                <a:ea typeface="Times New Roman"/>
                <a:cs typeface="Times New Roman"/>
                <a:sym typeface="Times New Roman"/>
              </a:rPr>
              <a:t>Achn</a:t>
            </a:r>
            <a:endParaRPr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" name="Google Shape;908;p48">
            <a:extLst>
              <a:ext uri="{FF2B5EF4-FFF2-40B4-BE49-F238E27FC236}">
                <a16:creationId xmlns:a16="http://schemas.microsoft.com/office/drawing/2014/main" id="{B0416DAD-E7A4-C5F1-61BB-B47EC5505B62}"/>
              </a:ext>
            </a:extLst>
          </p:cNvPr>
          <p:cNvSpPr txBox="1">
            <a:spLocks noChangeAspect="1"/>
          </p:cNvSpPr>
          <p:nvPr/>
        </p:nvSpPr>
        <p:spPr>
          <a:xfrm>
            <a:off x="2063632" y="2836020"/>
            <a:ext cx="1335321" cy="396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Shikonin</a:t>
            </a:r>
            <a:r>
              <a:rPr lang="en-US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-US" sz="1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μM</a:t>
            </a:r>
            <a:r>
              <a:rPr lang="en-US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MG132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" name="Google Shape;909;p48">
            <a:extLst>
              <a:ext uri="{FF2B5EF4-FFF2-40B4-BE49-F238E27FC236}">
                <a16:creationId xmlns:a16="http://schemas.microsoft.com/office/drawing/2014/main" id="{B433CDFE-6A1D-DC96-54CE-839B68B0389E}"/>
              </a:ext>
            </a:extLst>
          </p:cNvPr>
          <p:cNvSpPr txBox="1">
            <a:spLocks noChangeAspect="1"/>
          </p:cNvSpPr>
          <p:nvPr/>
        </p:nvSpPr>
        <p:spPr>
          <a:xfrm>
            <a:off x="3495865" y="2873783"/>
            <a:ext cx="5158607" cy="497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0                4             6 </a:t>
            </a:r>
            <a:r>
              <a:rPr lang="zh-TW" alt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0             4               6            </a:t>
            </a: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-                 -              -          </a:t>
            </a:r>
            <a:r>
              <a:rPr lang="zh-TW" alt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+             +               +        </a:t>
            </a: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993F0E37-85BD-6D7D-90C8-D2449FF9F6BF}"/>
              </a:ext>
            </a:extLst>
          </p:cNvPr>
          <p:cNvSpPr txBox="1"/>
          <p:nvPr/>
        </p:nvSpPr>
        <p:spPr>
          <a:xfrm>
            <a:off x="8423564" y="3696855"/>
            <a:ext cx="964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43EC4184-7D55-263C-2ADF-8DF0144CBE53}"/>
              </a:ext>
            </a:extLst>
          </p:cNvPr>
          <p:cNvSpPr txBox="1"/>
          <p:nvPr/>
        </p:nvSpPr>
        <p:spPr>
          <a:xfrm>
            <a:off x="552450" y="847725"/>
            <a:ext cx="2375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 4B AXL expression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026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siRNA-AXL\MG132\20201029-achn-1\GAPDH-A_4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77800"/>
            <a:ext cx="9753600" cy="650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" name="直線接點 1">
            <a:extLst>
              <a:ext uri="{FF2B5EF4-FFF2-40B4-BE49-F238E27FC236}">
                <a16:creationId xmlns:a16="http://schemas.microsoft.com/office/drawing/2014/main" id="{F975A37A-EF36-7111-22CC-E56060B54097}"/>
              </a:ext>
            </a:extLst>
          </p:cNvPr>
          <p:cNvCxnSpPr>
            <a:cxnSpLocks/>
          </p:cNvCxnSpPr>
          <p:nvPr/>
        </p:nvCxnSpPr>
        <p:spPr>
          <a:xfrm>
            <a:off x="3388248" y="2501743"/>
            <a:ext cx="42409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Google Shape;906;p48">
            <a:extLst>
              <a:ext uri="{FF2B5EF4-FFF2-40B4-BE49-F238E27FC236}">
                <a16:creationId xmlns:a16="http://schemas.microsoft.com/office/drawing/2014/main" id="{0E4D3AA0-4C93-0780-5948-043FDCB0AEF8}"/>
              </a:ext>
            </a:extLst>
          </p:cNvPr>
          <p:cNvSpPr txBox="1">
            <a:spLocks noChangeAspect="1"/>
          </p:cNvSpPr>
          <p:nvPr/>
        </p:nvSpPr>
        <p:spPr>
          <a:xfrm>
            <a:off x="4592762" y="2102649"/>
            <a:ext cx="1025668" cy="312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>
                <a:latin typeface="Times New Roman"/>
                <a:ea typeface="Times New Roman"/>
                <a:cs typeface="Times New Roman"/>
                <a:sym typeface="Times New Roman"/>
              </a:rPr>
              <a:t>Achn</a:t>
            </a:r>
            <a:endParaRPr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" name="Google Shape;908;p48">
            <a:extLst>
              <a:ext uri="{FF2B5EF4-FFF2-40B4-BE49-F238E27FC236}">
                <a16:creationId xmlns:a16="http://schemas.microsoft.com/office/drawing/2014/main" id="{B86AF76B-B5F2-CD4E-8C49-A2CD77D4A129}"/>
              </a:ext>
            </a:extLst>
          </p:cNvPr>
          <p:cNvSpPr txBox="1">
            <a:spLocks noChangeAspect="1"/>
          </p:cNvSpPr>
          <p:nvPr/>
        </p:nvSpPr>
        <p:spPr>
          <a:xfrm>
            <a:off x="2063632" y="2688244"/>
            <a:ext cx="1335321" cy="396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Shikonin</a:t>
            </a:r>
            <a:r>
              <a:rPr lang="en-US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-US" sz="1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μM</a:t>
            </a:r>
            <a:r>
              <a:rPr lang="en-US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MG132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" name="Google Shape;909;p48">
            <a:extLst>
              <a:ext uri="{FF2B5EF4-FFF2-40B4-BE49-F238E27FC236}">
                <a16:creationId xmlns:a16="http://schemas.microsoft.com/office/drawing/2014/main" id="{0A945E89-611D-9D07-5D99-67E34A3F1C4A}"/>
              </a:ext>
            </a:extLst>
          </p:cNvPr>
          <p:cNvSpPr txBox="1">
            <a:spLocks noChangeAspect="1"/>
          </p:cNvSpPr>
          <p:nvPr/>
        </p:nvSpPr>
        <p:spPr>
          <a:xfrm>
            <a:off x="3495865" y="2726007"/>
            <a:ext cx="5158607" cy="497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0                4             6 </a:t>
            </a:r>
            <a:r>
              <a:rPr lang="zh-TW" alt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0             4               6            </a:t>
            </a: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-                 -              -          </a:t>
            </a:r>
            <a:r>
              <a:rPr lang="zh-TW" alt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+             +               +        </a:t>
            </a: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6C709BA3-D3B1-047A-8E6D-2D8BC216D294}"/>
              </a:ext>
            </a:extLst>
          </p:cNvPr>
          <p:cNvSpPr txBox="1"/>
          <p:nvPr/>
        </p:nvSpPr>
        <p:spPr>
          <a:xfrm>
            <a:off x="552450" y="699949"/>
            <a:ext cx="2717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 4B GAPDH expression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68D995D5-ECE5-1105-7951-A837D9E652D9}"/>
              </a:ext>
            </a:extLst>
          </p:cNvPr>
          <p:cNvSpPr txBox="1"/>
          <p:nvPr/>
        </p:nvSpPr>
        <p:spPr>
          <a:xfrm>
            <a:off x="8366509" y="3223497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882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siRNA-AXL\MG132\20210305 YH\HIF-1a-Caki MG132_4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77800"/>
            <a:ext cx="9753600" cy="650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" name="直線接點 1">
            <a:extLst>
              <a:ext uri="{FF2B5EF4-FFF2-40B4-BE49-F238E27FC236}">
                <a16:creationId xmlns:a16="http://schemas.microsoft.com/office/drawing/2014/main" id="{1600680D-A813-92FA-1989-E7A4B2476A56}"/>
              </a:ext>
            </a:extLst>
          </p:cNvPr>
          <p:cNvCxnSpPr>
            <a:cxnSpLocks/>
          </p:cNvCxnSpPr>
          <p:nvPr/>
        </p:nvCxnSpPr>
        <p:spPr>
          <a:xfrm>
            <a:off x="2835798" y="2707246"/>
            <a:ext cx="42409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Google Shape;906;p48">
            <a:extLst>
              <a:ext uri="{FF2B5EF4-FFF2-40B4-BE49-F238E27FC236}">
                <a16:creationId xmlns:a16="http://schemas.microsoft.com/office/drawing/2014/main" id="{0C59C18B-D785-DA4E-D394-F44E17A00346}"/>
              </a:ext>
            </a:extLst>
          </p:cNvPr>
          <p:cNvSpPr txBox="1">
            <a:spLocks noChangeAspect="1"/>
          </p:cNvSpPr>
          <p:nvPr/>
        </p:nvSpPr>
        <p:spPr>
          <a:xfrm>
            <a:off x="4419002" y="2283055"/>
            <a:ext cx="1473797" cy="312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Times New Roman"/>
                <a:ea typeface="Times New Roman"/>
                <a:cs typeface="Times New Roman"/>
                <a:sym typeface="Times New Roman"/>
              </a:rPr>
              <a:t>Caki-1</a:t>
            </a:r>
            <a:endParaRPr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" name="Google Shape;908;p48">
            <a:extLst>
              <a:ext uri="{FF2B5EF4-FFF2-40B4-BE49-F238E27FC236}">
                <a16:creationId xmlns:a16="http://schemas.microsoft.com/office/drawing/2014/main" id="{BBBECD62-C17C-0FE5-8B0A-6A23735B4496}"/>
              </a:ext>
            </a:extLst>
          </p:cNvPr>
          <p:cNvSpPr txBox="1">
            <a:spLocks noChangeAspect="1"/>
          </p:cNvSpPr>
          <p:nvPr/>
        </p:nvSpPr>
        <p:spPr>
          <a:xfrm>
            <a:off x="1511182" y="2893747"/>
            <a:ext cx="1335321" cy="396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Shikonin</a:t>
            </a:r>
            <a:r>
              <a:rPr lang="en-US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-US" sz="1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μM</a:t>
            </a:r>
            <a:r>
              <a:rPr lang="en-US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MG132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" name="Google Shape;909;p48">
            <a:extLst>
              <a:ext uri="{FF2B5EF4-FFF2-40B4-BE49-F238E27FC236}">
                <a16:creationId xmlns:a16="http://schemas.microsoft.com/office/drawing/2014/main" id="{7E3EA4D5-8A72-1A3D-D5E5-2C2518DAB256}"/>
              </a:ext>
            </a:extLst>
          </p:cNvPr>
          <p:cNvSpPr txBox="1">
            <a:spLocks noChangeAspect="1"/>
          </p:cNvSpPr>
          <p:nvPr/>
        </p:nvSpPr>
        <p:spPr>
          <a:xfrm>
            <a:off x="2943415" y="2931510"/>
            <a:ext cx="5158607" cy="497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  0                   4                6 </a:t>
            </a:r>
            <a:r>
              <a:rPr lang="zh-TW" alt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             </a:t>
            </a: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0                  4                 6            </a:t>
            </a: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    -                  -                 -            </a:t>
            </a:r>
            <a:r>
              <a:rPr lang="zh-TW" alt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+                  +                 +        </a:t>
            </a: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2786FD30-A1B9-1D4A-1B01-4B9AB01D3E37}"/>
              </a:ext>
            </a:extLst>
          </p:cNvPr>
          <p:cNvSpPr txBox="1"/>
          <p:nvPr/>
        </p:nvSpPr>
        <p:spPr>
          <a:xfrm>
            <a:off x="0" y="905452"/>
            <a:ext cx="2375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 4B AXL expression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FB51CBDC-BB5A-6B27-EC9B-AF9324B1C045}"/>
              </a:ext>
            </a:extLst>
          </p:cNvPr>
          <p:cNvSpPr txBox="1"/>
          <p:nvPr/>
        </p:nvSpPr>
        <p:spPr>
          <a:xfrm>
            <a:off x="8275782" y="3586019"/>
            <a:ext cx="964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081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siRNA-AXL\MG132\20210305 YH\actin-Caki MG132_4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77800"/>
            <a:ext cx="9753600" cy="650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" name="直線接點 1">
            <a:extLst>
              <a:ext uri="{FF2B5EF4-FFF2-40B4-BE49-F238E27FC236}">
                <a16:creationId xmlns:a16="http://schemas.microsoft.com/office/drawing/2014/main" id="{4FC7A776-512E-C8EA-E585-6FB6D5BA705B}"/>
              </a:ext>
            </a:extLst>
          </p:cNvPr>
          <p:cNvCxnSpPr>
            <a:cxnSpLocks/>
          </p:cNvCxnSpPr>
          <p:nvPr/>
        </p:nvCxnSpPr>
        <p:spPr>
          <a:xfrm>
            <a:off x="2981848" y="1587337"/>
            <a:ext cx="42409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Google Shape;906;p48">
            <a:extLst>
              <a:ext uri="{FF2B5EF4-FFF2-40B4-BE49-F238E27FC236}">
                <a16:creationId xmlns:a16="http://schemas.microsoft.com/office/drawing/2014/main" id="{C2A3A6D7-949B-E740-AEF3-C49985722864}"/>
              </a:ext>
            </a:extLst>
          </p:cNvPr>
          <p:cNvSpPr txBox="1">
            <a:spLocks noChangeAspect="1"/>
          </p:cNvSpPr>
          <p:nvPr/>
        </p:nvSpPr>
        <p:spPr>
          <a:xfrm>
            <a:off x="4186362" y="1188243"/>
            <a:ext cx="1025668" cy="312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Times New Roman"/>
                <a:ea typeface="Times New Roman"/>
                <a:cs typeface="Times New Roman"/>
                <a:sym typeface="Times New Roman"/>
              </a:rPr>
              <a:t>Caki-1</a:t>
            </a:r>
            <a:endParaRPr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" name="Google Shape;908;p48">
            <a:extLst>
              <a:ext uri="{FF2B5EF4-FFF2-40B4-BE49-F238E27FC236}">
                <a16:creationId xmlns:a16="http://schemas.microsoft.com/office/drawing/2014/main" id="{ACF20B11-3045-3F8F-F368-65C05BCFC798}"/>
              </a:ext>
            </a:extLst>
          </p:cNvPr>
          <p:cNvSpPr txBox="1">
            <a:spLocks noChangeAspect="1"/>
          </p:cNvSpPr>
          <p:nvPr/>
        </p:nvSpPr>
        <p:spPr>
          <a:xfrm>
            <a:off x="1657232" y="1773838"/>
            <a:ext cx="1335321" cy="396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Shikonin</a:t>
            </a:r>
            <a:r>
              <a:rPr lang="en-US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-US" sz="1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μM</a:t>
            </a:r>
            <a:r>
              <a:rPr lang="en-US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MG132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" name="Google Shape;909;p48">
            <a:extLst>
              <a:ext uri="{FF2B5EF4-FFF2-40B4-BE49-F238E27FC236}">
                <a16:creationId xmlns:a16="http://schemas.microsoft.com/office/drawing/2014/main" id="{5F2C182E-B950-B1D5-AB5F-C3B440930FE3}"/>
              </a:ext>
            </a:extLst>
          </p:cNvPr>
          <p:cNvSpPr txBox="1">
            <a:spLocks noChangeAspect="1"/>
          </p:cNvSpPr>
          <p:nvPr/>
        </p:nvSpPr>
        <p:spPr>
          <a:xfrm>
            <a:off x="3089465" y="1811601"/>
            <a:ext cx="5158607" cy="497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0                4                6 </a:t>
            </a:r>
            <a:r>
              <a:rPr lang="zh-TW" alt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                </a:t>
            </a: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0                4                 6            </a:t>
            </a: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-                 -                 -          </a:t>
            </a:r>
            <a:r>
              <a:rPr lang="zh-TW" alt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+                +                 +        </a:t>
            </a: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458874A-F739-6A01-FB6D-67B15BED67C1}"/>
              </a:ext>
            </a:extLst>
          </p:cNvPr>
          <p:cNvSpPr txBox="1"/>
          <p:nvPr/>
        </p:nvSpPr>
        <p:spPr>
          <a:xfrm>
            <a:off x="201468" y="421821"/>
            <a:ext cx="2717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 4B GAPDH expression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F0AF005D-129D-A514-E415-A75D8892280B}"/>
              </a:ext>
            </a:extLst>
          </p:cNvPr>
          <p:cNvSpPr txBox="1"/>
          <p:nvPr/>
        </p:nvSpPr>
        <p:spPr>
          <a:xfrm>
            <a:off x="9144001" y="2403764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7422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E821BDCD-C966-929B-6808-0818A85AD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cxnSp>
        <p:nvCxnSpPr>
          <p:cNvPr id="4" name="直線接點 3">
            <a:extLst>
              <a:ext uri="{FF2B5EF4-FFF2-40B4-BE49-F238E27FC236}">
                <a16:creationId xmlns:a16="http://schemas.microsoft.com/office/drawing/2014/main" id="{562FBC3C-A2AF-1EC8-F704-4C78B4623E7D}"/>
              </a:ext>
            </a:extLst>
          </p:cNvPr>
          <p:cNvCxnSpPr>
            <a:cxnSpLocks/>
          </p:cNvCxnSpPr>
          <p:nvPr/>
        </p:nvCxnSpPr>
        <p:spPr>
          <a:xfrm>
            <a:off x="3388248" y="2649519"/>
            <a:ext cx="42409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Google Shape;906;p48">
            <a:extLst>
              <a:ext uri="{FF2B5EF4-FFF2-40B4-BE49-F238E27FC236}">
                <a16:creationId xmlns:a16="http://schemas.microsoft.com/office/drawing/2014/main" id="{69DB34A0-E745-45CC-20F3-2A2021CED119}"/>
              </a:ext>
            </a:extLst>
          </p:cNvPr>
          <p:cNvSpPr txBox="1">
            <a:spLocks noChangeAspect="1"/>
          </p:cNvSpPr>
          <p:nvPr/>
        </p:nvSpPr>
        <p:spPr>
          <a:xfrm>
            <a:off x="4592762" y="2250425"/>
            <a:ext cx="1025668" cy="312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>
                <a:latin typeface="Times New Roman"/>
                <a:ea typeface="Times New Roman"/>
                <a:cs typeface="Times New Roman"/>
                <a:sym typeface="Times New Roman"/>
              </a:rPr>
              <a:t>Achn</a:t>
            </a:r>
            <a:endParaRPr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" name="Google Shape;908;p48">
            <a:extLst>
              <a:ext uri="{FF2B5EF4-FFF2-40B4-BE49-F238E27FC236}">
                <a16:creationId xmlns:a16="http://schemas.microsoft.com/office/drawing/2014/main" id="{8F573DD5-1B81-8314-3F10-267A0D736E16}"/>
              </a:ext>
            </a:extLst>
          </p:cNvPr>
          <p:cNvSpPr txBox="1">
            <a:spLocks noChangeAspect="1"/>
          </p:cNvSpPr>
          <p:nvPr/>
        </p:nvSpPr>
        <p:spPr>
          <a:xfrm>
            <a:off x="1492514" y="2726258"/>
            <a:ext cx="1335321" cy="396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Shikonin</a:t>
            </a:r>
            <a:r>
              <a:rPr lang="en-US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-US" sz="1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μM</a:t>
            </a:r>
            <a:r>
              <a:rPr lang="en-US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MG132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" name="Google Shape;909;p48">
            <a:extLst>
              <a:ext uri="{FF2B5EF4-FFF2-40B4-BE49-F238E27FC236}">
                <a16:creationId xmlns:a16="http://schemas.microsoft.com/office/drawing/2014/main" id="{47498DF3-1A10-2E8A-52E9-49C7E2926F64}"/>
              </a:ext>
            </a:extLst>
          </p:cNvPr>
          <p:cNvSpPr txBox="1">
            <a:spLocks noChangeAspect="1"/>
          </p:cNvSpPr>
          <p:nvPr/>
        </p:nvSpPr>
        <p:spPr>
          <a:xfrm>
            <a:off x="3144883" y="2823807"/>
            <a:ext cx="5158607" cy="497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0                    4                   6 </a:t>
            </a:r>
            <a:r>
              <a:rPr lang="zh-TW" alt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                    </a:t>
            </a: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0                4                   6            </a:t>
            </a: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-                     -                    -                   </a:t>
            </a:r>
            <a:r>
              <a:rPr lang="zh-TW" alt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+                +                   +        </a:t>
            </a: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EB296550-B189-1ECB-1FFB-B8A358842B24}"/>
              </a:ext>
            </a:extLst>
          </p:cNvPr>
          <p:cNvSpPr txBox="1"/>
          <p:nvPr/>
        </p:nvSpPr>
        <p:spPr>
          <a:xfrm>
            <a:off x="552450" y="847725"/>
            <a:ext cx="2690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 4B HIF-1 </a:t>
            </a:r>
            <a:r>
              <a:rPr lang="en-US" altLang="zh-TW" dirty="0">
                <a:latin typeface="Symbol" panose="05050102010706020507" pitchFamily="18" charset="2"/>
                <a:cs typeface="Times New Roman" panose="02020603050405020304" pitchFamily="18" charset="0"/>
              </a:rPr>
              <a:t>a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expression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65285151-B741-DB50-6E03-4CD463CE0D55}"/>
              </a:ext>
            </a:extLst>
          </p:cNvPr>
          <p:cNvSpPr txBox="1"/>
          <p:nvPr/>
        </p:nvSpPr>
        <p:spPr>
          <a:xfrm>
            <a:off x="8617528" y="3429000"/>
            <a:ext cx="964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1022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D5C92746-9884-3305-D2EC-E534CF18A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cxnSp>
        <p:nvCxnSpPr>
          <p:cNvPr id="4" name="直線接點 3">
            <a:extLst>
              <a:ext uri="{FF2B5EF4-FFF2-40B4-BE49-F238E27FC236}">
                <a16:creationId xmlns:a16="http://schemas.microsoft.com/office/drawing/2014/main" id="{260C5933-2FB4-FC69-A07D-09F9B42E6A98}"/>
              </a:ext>
            </a:extLst>
          </p:cNvPr>
          <p:cNvCxnSpPr>
            <a:cxnSpLocks/>
          </p:cNvCxnSpPr>
          <p:nvPr/>
        </p:nvCxnSpPr>
        <p:spPr>
          <a:xfrm>
            <a:off x="3471375" y="1698174"/>
            <a:ext cx="42409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Google Shape;906;p48">
            <a:extLst>
              <a:ext uri="{FF2B5EF4-FFF2-40B4-BE49-F238E27FC236}">
                <a16:creationId xmlns:a16="http://schemas.microsoft.com/office/drawing/2014/main" id="{21F4BB2C-621B-5766-AC22-2169B48E5168}"/>
              </a:ext>
            </a:extLst>
          </p:cNvPr>
          <p:cNvSpPr txBox="1">
            <a:spLocks noChangeAspect="1"/>
          </p:cNvSpPr>
          <p:nvPr/>
        </p:nvSpPr>
        <p:spPr>
          <a:xfrm>
            <a:off x="4675889" y="1299080"/>
            <a:ext cx="1025668" cy="312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>
                <a:latin typeface="Times New Roman"/>
                <a:ea typeface="Times New Roman"/>
                <a:cs typeface="Times New Roman"/>
                <a:sym typeface="Times New Roman"/>
              </a:rPr>
              <a:t>Achn</a:t>
            </a:r>
            <a:endParaRPr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" name="Google Shape;908;p48">
            <a:extLst>
              <a:ext uri="{FF2B5EF4-FFF2-40B4-BE49-F238E27FC236}">
                <a16:creationId xmlns:a16="http://schemas.microsoft.com/office/drawing/2014/main" id="{BEA12AF1-8AEA-A69E-A659-D57DF5DC2878}"/>
              </a:ext>
            </a:extLst>
          </p:cNvPr>
          <p:cNvSpPr txBox="1">
            <a:spLocks noChangeAspect="1"/>
          </p:cNvSpPr>
          <p:nvPr/>
        </p:nvSpPr>
        <p:spPr>
          <a:xfrm>
            <a:off x="1575641" y="1774913"/>
            <a:ext cx="1335321" cy="396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Shikonin</a:t>
            </a:r>
            <a:r>
              <a:rPr lang="en-US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-US" sz="1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μM</a:t>
            </a:r>
            <a:r>
              <a:rPr lang="en-US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MG132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" name="Google Shape;909;p48">
            <a:extLst>
              <a:ext uri="{FF2B5EF4-FFF2-40B4-BE49-F238E27FC236}">
                <a16:creationId xmlns:a16="http://schemas.microsoft.com/office/drawing/2014/main" id="{60827A09-ADB6-34A0-4AD9-E5BF758EE866}"/>
              </a:ext>
            </a:extLst>
          </p:cNvPr>
          <p:cNvSpPr txBox="1">
            <a:spLocks noChangeAspect="1"/>
          </p:cNvSpPr>
          <p:nvPr/>
        </p:nvSpPr>
        <p:spPr>
          <a:xfrm>
            <a:off x="3228010" y="1872462"/>
            <a:ext cx="5158607" cy="497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0                    4                   6 </a:t>
            </a:r>
            <a:r>
              <a:rPr lang="zh-TW" alt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                    </a:t>
            </a: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0                4                   6            </a:t>
            </a: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-                     -                    -                   </a:t>
            </a:r>
            <a:r>
              <a:rPr lang="zh-TW" alt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+                +                   +        </a:t>
            </a: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E5C974BF-C9A4-0EDB-F97F-EF27FCC141A0}"/>
              </a:ext>
            </a:extLst>
          </p:cNvPr>
          <p:cNvSpPr txBox="1"/>
          <p:nvPr/>
        </p:nvSpPr>
        <p:spPr>
          <a:xfrm>
            <a:off x="552450" y="847725"/>
            <a:ext cx="2717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 4B GAPDH expression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D259035B-ECDD-7763-77FE-D61C7B6BB98A}"/>
              </a:ext>
            </a:extLst>
          </p:cNvPr>
          <p:cNvSpPr txBox="1"/>
          <p:nvPr/>
        </p:nvSpPr>
        <p:spPr>
          <a:xfrm>
            <a:off x="9605819" y="2616200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5838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306FB805-FC41-F73F-A628-C244B05728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cxnSp>
        <p:nvCxnSpPr>
          <p:cNvPr id="4" name="直線接點 3">
            <a:extLst>
              <a:ext uri="{FF2B5EF4-FFF2-40B4-BE49-F238E27FC236}">
                <a16:creationId xmlns:a16="http://schemas.microsoft.com/office/drawing/2014/main" id="{3CB631B3-8231-4C96-F38E-CB036094E261}"/>
              </a:ext>
            </a:extLst>
          </p:cNvPr>
          <p:cNvCxnSpPr>
            <a:cxnSpLocks/>
          </p:cNvCxnSpPr>
          <p:nvPr/>
        </p:nvCxnSpPr>
        <p:spPr>
          <a:xfrm>
            <a:off x="3120393" y="2455555"/>
            <a:ext cx="42409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Google Shape;906;p48">
            <a:extLst>
              <a:ext uri="{FF2B5EF4-FFF2-40B4-BE49-F238E27FC236}">
                <a16:creationId xmlns:a16="http://schemas.microsoft.com/office/drawing/2014/main" id="{95B7BA6A-F6F6-EAA6-B092-14F5A3994E2D}"/>
              </a:ext>
            </a:extLst>
          </p:cNvPr>
          <p:cNvSpPr txBox="1">
            <a:spLocks noChangeAspect="1"/>
          </p:cNvSpPr>
          <p:nvPr/>
        </p:nvSpPr>
        <p:spPr>
          <a:xfrm>
            <a:off x="4324907" y="2056461"/>
            <a:ext cx="1025668" cy="312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Times New Roman"/>
                <a:ea typeface="Times New Roman"/>
                <a:cs typeface="Times New Roman"/>
                <a:sym typeface="Times New Roman"/>
              </a:rPr>
              <a:t>Caki-1</a:t>
            </a:r>
            <a:endParaRPr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" name="Google Shape;908;p48">
            <a:extLst>
              <a:ext uri="{FF2B5EF4-FFF2-40B4-BE49-F238E27FC236}">
                <a16:creationId xmlns:a16="http://schemas.microsoft.com/office/drawing/2014/main" id="{03927171-1EC6-F201-9443-23B68FFB6817}"/>
              </a:ext>
            </a:extLst>
          </p:cNvPr>
          <p:cNvSpPr txBox="1">
            <a:spLocks noChangeAspect="1"/>
          </p:cNvSpPr>
          <p:nvPr/>
        </p:nvSpPr>
        <p:spPr>
          <a:xfrm>
            <a:off x="1224659" y="2532294"/>
            <a:ext cx="1335321" cy="396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Shikonin</a:t>
            </a:r>
            <a:r>
              <a:rPr lang="en-US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-US" sz="1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μM</a:t>
            </a:r>
            <a:r>
              <a:rPr lang="en-US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MG132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" name="Google Shape;909;p48">
            <a:extLst>
              <a:ext uri="{FF2B5EF4-FFF2-40B4-BE49-F238E27FC236}">
                <a16:creationId xmlns:a16="http://schemas.microsoft.com/office/drawing/2014/main" id="{02AB35A9-40A7-CFA7-91AF-0C50365285B7}"/>
              </a:ext>
            </a:extLst>
          </p:cNvPr>
          <p:cNvSpPr txBox="1">
            <a:spLocks noChangeAspect="1"/>
          </p:cNvSpPr>
          <p:nvPr/>
        </p:nvSpPr>
        <p:spPr>
          <a:xfrm>
            <a:off x="2877028" y="2629843"/>
            <a:ext cx="5158607" cy="497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0                    4                   6 </a:t>
            </a:r>
            <a:r>
              <a:rPr lang="zh-TW" alt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                    </a:t>
            </a: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0                4                   6            </a:t>
            </a: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-                     -                    -                   </a:t>
            </a:r>
            <a:r>
              <a:rPr lang="zh-TW" alt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+                +                   +        </a:t>
            </a: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99C3707E-8759-FEC6-545E-7EE0430F7742}"/>
              </a:ext>
            </a:extLst>
          </p:cNvPr>
          <p:cNvSpPr txBox="1"/>
          <p:nvPr/>
        </p:nvSpPr>
        <p:spPr>
          <a:xfrm>
            <a:off x="552450" y="847725"/>
            <a:ext cx="2690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 4B HIF-1 </a:t>
            </a:r>
            <a:r>
              <a:rPr lang="en-US" altLang="zh-TW" dirty="0">
                <a:latin typeface="Symbol" panose="05050102010706020507" pitchFamily="18" charset="2"/>
                <a:cs typeface="Times New Roman" panose="02020603050405020304" pitchFamily="18" charset="0"/>
              </a:rPr>
              <a:t>a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expression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0451F56A-EB60-5599-3E3C-0EDC73EDF8EA}"/>
              </a:ext>
            </a:extLst>
          </p:cNvPr>
          <p:cNvSpPr txBox="1"/>
          <p:nvPr/>
        </p:nvSpPr>
        <p:spPr>
          <a:xfrm>
            <a:off x="8746837" y="3327400"/>
            <a:ext cx="964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3059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31CCAD2B-8670-9348-B4F5-40B5539155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cxnSp>
        <p:nvCxnSpPr>
          <p:cNvPr id="4" name="直線接點 3">
            <a:extLst>
              <a:ext uri="{FF2B5EF4-FFF2-40B4-BE49-F238E27FC236}">
                <a16:creationId xmlns:a16="http://schemas.microsoft.com/office/drawing/2014/main" id="{0BAB853F-A130-768B-6B57-F8DCC6C1E5CF}"/>
              </a:ext>
            </a:extLst>
          </p:cNvPr>
          <p:cNvCxnSpPr>
            <a:cxnSpLocks/>
          </p:cNvCxnSpPr>
          <p:nvPr/>
        </p:nvCxnSpPr>
        <p:spPr>
          <a:xfrm>
            <a:off x="3221993" y="1919846"/>
            <a:ext cx="42409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Google Shape;906;p48">
            <a:extLst>
              <a:ext uri="{FF2B5EF4-FFF2-40B4-BE49-F238E27FC236}">
                <a16:creationId xmlns:a16="http://schemas.microsoft.com/office/drawing/2014/main" id="{5BA69982-044E-3D57-668D-AC462C6FE657}"/>
              </a:ext>
            </a:extLst>
          </p:cNvPr>
          <p:cNvSpPr txBox="1">
            <a:spLocks noChangeAspect="1"/>
          </p:cNvSpPr>
          <p:nvPr/>
        </p:nvSpPr>
        <p:spPr>
          <a:xfrm>
            <a:off x="4426507" y="1520752"/>
            <a:ext cx="1025668" cy="312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Times New Roman"/>
                <a:ea typeface="Times New Roman"/>
                <a:cs typeface="Times New Roman"/>
                <a:sym typeface="Times New Roman"/>
              </a:rPr>
              <a:t>Caki-1</a:t>
            </a:r>
            <a:endParaRPr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" name="Google Shape;908;p48">
            <a:extLst>
              <a:ext uri="{FF2B5EF4-FFF2-40B4-BE49-F238E27FC236}">
                <a16:creationId xmlns:a16="http://schemas.microsoft.com/office/drawing/2014/main" id="{DCA1F5BF-4837-84F7-35F9-418500EA07AC}"/>
              </a:ext>
            </a:extLst>
          </p:cNvPr>
          <p:cNvSpPr txBox="1">
            <a:spLocks noChangeAspect="1"/>
          </p:cNvSpPr>
          <p:nvPr/>
        </p:nvSpPr>
        <p:spPr>
          <a:xfrm>
            <a:off x="1326259" y="1996585"/>
            <a:ext cx="1335321" cy="396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Shikonin</a:t>
            </a:r>
            <a:r>
              <a:rPr lang="en-US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-US" sz="1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μM</a:t>
            </a:r>
            <a:r>
              <a:rPr lang="en-US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MG132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" name="Google Shape;909;p48">
            <a:extLst>
              <a:ext uri="{FF2B5EF4-FFF2-40B4-BE49-F238E27FC236}">
                <a16:creationId xmlns:a16="http://schemas.microsoft.com/office/drawing/2014/main" id="{7786F3A2-8398-ED2B-80C6-754A9A9FCE57}"/>
              </a:ext>
            </a:extLst>
          </p:cNvPr>
          <p:cNvSpPr txBox="1">
            <a:spLocks noChangeAspect="1"/>
          </p:cNvSpPr>
          <p:nvPr/>
        </p:nvSpPr>
        <p:spPr>
          <a:xfrm>
            <a:off x="2978628" y="2094134"/>
            <a:ext cx="5158607" cy="497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0                    4                   6 </a:t>
            </a:r>
            <a:r>
              <a:rPr lang="zh-TW" alt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                    </a:t>
            </a: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0                4                   6            </a:t>
            </a: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-                     -                    -                   </a:t>
            </a:r>
            <a:r>
              <a:rPr lang="zh-TW" alt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</a:rPr>
              <a:t> +                +                   +        </a:t>
            </a: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41E2EFD6-6149-4DB2-D2A4-CCE402CF292F}"/>
              </a:ext>
            </a:extLst>
          </p:cNvPr>
          <p:cNvSpPr txBox="1"/>
          <p:nvPr/>
        </p:nvSpPr>
        <p:spPr>
          <a:xfrm>
            <a:off x="552450" y="847725"/>
            <a:ext cx="2920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 4B GAPDH </a:t>
            </a:r>
            <a:r>
              <a:rPr lang="en-US" altLang="zh-TW" dirty="0">
                <a:latin typeface="Symbol" panose="05050102010706020507" pitchFamily="18" charset="2"/>
                <a:cs typeface="Times New Roman" panose="02020603050405020304" pitchFamily="18" charset="0"/>
              </a:rPr>
              <a:t>a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expression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EEA3EFF9-1025-81A8-6F3C-52CFDE20D9E0}"/>
              </a:ext>
            </a:extLst>
          </p:cNvPr>
          <p:cNvSpPr txBox="1"/>
          <p:nvPr/>
        </p:nvSpPr>
        <p:spPr>
          <a:xfrm>
            <a:off x="9144000" y="2662382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zh-TW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254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1154</TotalTime>
  <Words>549</Words>
  <Application>Microsoft Office PowerPoint</Application>
  <PresentationFormat>寬螢幕</PresentationFormat>
  <Paragraphs>132</Paragraphs>
  <Slides>20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6" baseType="lpstr">
      <vt:lpstr>Aptos</vt:lpstr>
      <vt:lpstr>Aptos Display</vt:lpstr>
      <vt:lpstr>Arial</vt:lpstr>
      <vt:lpstr>Symbol</vt:lpstr>
      <vt:lpstr>Times New Roman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許立松</dc:creator>
  <cp:lastModifiedBy>許立松</cp:lastModifiedBy>
  <cp:revision>22</cp:revision>
  <dcterms:created xsi:type="dcterms:W3CDTF">2026-09-08T08:08:18Z</dcterms:created>
  <dcterms:modified xsi:type="dcterms:W3CDTF">2026-09-10T07:02:51Z</dcterms:modified>
</cp:coreProperties>
</file>