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tif"/><Relationship Id="rId26" Type="http://schemas.openxmlformats.org/officeDocument/2006/relationships/image" Target="../media/image25.png"/><Relationship Id="rId3" Type="http://schemas.openxmlformats.org/officeDocument/2006/relationships/image" Target="../media/image2.tif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TIF"/><Relationship Id="rId25" Type="http://schemas.openxmlformats.org/officeDocument/2006/relationships/image" Target="../media/image24.png"/><Relationship Id="rId2" Type="http://schemas.openxmlformats.org/officeDocument/2006/relationships/image" Target="../media/image1.jpg"/><Relationship Id="rId16" Type="http://schemas.openxmlformats.org/officeDocument/2006/relationships/image" Target="../media/image14.tif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TIF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4.png"/><Relationship Id="rId15" Type="http://schemas.openxmlformats.org/officeDocument/2006/relationships/image" Target="../media/image13.tif"/><Relationship Id="rId23" Type="http://schemas.openxmlformats.org/officeDocument/2006/relationships/image" Target="../media/image21.png"/><Relationship Id="rId28" Type="http://schemas.openxmlformats.org/officeDocument/2006/relationships/image" Target="../media/image2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组合 96">
            <a:extLst>
              <a:ext uri="{FF2B5EF4-FFF2-40B4-BE49-F238E27FC236}">
                <a16:creationId xmlns:a16="http://schemas.microsoft.com/office/drawing/2014/main" id="{668F4336-2F69-89E5-5977-661D63AD408D}"/>
              </a:ext>
            </a:extLst>
          </p:cNvPr>
          <p:cNvGrpSpPr/>
          <p:nvPr/>
        </p:nvGrpSpPr>
        <p:grpSpPr>
          <a:xfrm>
            <a:off x="184728" y="143717"/>
            <a:ext cx="11702470" cy="6625703"/>
            <a:chOff x="184728" y="143717"/>
            <a:chExt cx="11702470" cy="6625703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CAFD06FD-D5B3-1FC5-C684-83390DA44336}"/>
                </a:ext>
              </a:extLst>
            </p:cNvPr>
            <p:cNvSpPr/>
            <p:nvPr/>
          </p:nvSpPr>
          <p:spPr>
            <a:xfrm>
              <a:off x="184728" y="143718"/>
              <a:ext cx="2807854" cy="5933809"/>
            </a:xfrm>
            <a:prstGeom prst="roundRect">
              <a:avLst/>
            </a:prstGeom>
            <a:noFill/>
            <a:ln w="381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61580EF3-D08F-4B63-EA72-0C3870CA9BE7}"/>
                </a:ext>
              </a:extLst>
            </p:cNvPr>
            <p:cNvSpPr/>
            <p:nvPr/>
          </p:nvSpPr>
          <p:spPr>
            <a:xfrm>
              <a:off x="3149600" y="143717"/>
              <a:ext cx="2807854" cy="5933809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FFC231F8-BF26-918A-659A-EA9F16E5C913}"/>
                </a:ext>
              </a:extLst>
            </p:cNvPr>
            <p:cNvSpPr/>
            <p:nvPr/>
          </p:nvSpPr>
          <p:spPr>
            <a:xfrm>
              <a:off x="6114472" y="143718"/>
              <a:ext cx="2807854" cy="5933809"/>
            </a:xfrm>
            <a:prstGeom prst="roundRect">
              <a:avLst/>
            </a:prstGeom>
            <a:noFill/>
            <a:ln w="381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CF3CE48A-96B6-E7CF-026F-36C54FCEF870}"/>
                </a:ext>
              </a:extLst>
            </p:cNvPr>
            <p:cNvSpPr/>
            <p:nvPr/>
          </p:nvSpPr>
          <p:spPr>
            <a:xfrm>
              <a:off x="9079344" y="143718"/>
              <a:ext cx="2807854" cy="5933809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图片 14" descr="图片包含 室内, 桌子, 大, 水槽&#10;&#10;描述已自动生成">
              <a:extLst>
                <a:ext uri="{FF2B5EF4-FFF2-40B4-BE49-F238E27FC236}">
                  <a16:creationId xmlns:a16="http://schemas.microsoft.com/office/drawing/2014/main" id="{754447E8-F377-7AA5-9AD9-56FED07A6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802" y="683491"/>
              <a:ext cx="2512290" cy="1884218"/>
            </a:xfrm>
            <a:prstGeom prst="rect">
              <a:avLst/>
            </a:prstGeom>
          </p:spPr>
        </p:pic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C61BAAE3-5696-BB32-FDD8-E3660D4D22ED}"/>
                </a:ext>
              </a:extLst>
            </p:cNvPr>
            <p:cNvSpPr/>
            <p:nvPr/>
          </p:nvSpPr>
          <p:spPr>
            <a:xfrm>
              <a:off x="244765" y="2687781"/>
              <a:ext cx="2687780" cy="1884218"/>
            </a:xfrm>
            <a:prstGeom prst="roundRect">
              <a:avLst/>
            </a:prstGeom>
            <a:noFill/>
            <a:ln w="127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" name="图片 19" descr="图片包含 图示&#10;&#10;描述已自动生成">
              <a:extLst>
                <a:ext uri="{FF2B5EF4-FFF2-40B4-BE49-F238E27FC236}">
                  <a16:creationId xmlns:a16="http://schemas.microsoft.com/office/drawing/2014/main" id="{DB76C822-6D7A-B420-64F5-9424B8F4C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0258" y="2774373"/>
              <a:ext cx="2276762" cy="1707571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6B0E9F04-7AEB-6410-0E32-4D963C449FC2}"/>
                </a:ext>
              </a:extLst>
            </p:cNvPr>
            <p:cNvSpPr txBox="1"/>
            <p:nvPr/>
          </p:nvSpPr>
          <p:spPr>
            <a:xfrm>
              <a:off x="675581" y="274367"/>
              <a:ext cx="25122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Coupled friction model</a:t>
              </a:r>
              <a:endParaRPr lang="zh-CN" altLang="en-US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矩形: 圆角 24">
                  <a:extLst>
                    <a:ext uri="{FF2B5EF4-FFF2-40B4-BE49-F238E27FC236}">
                      <a16:creationId xmlns:a16="http://schemas.microsoft.com/office/drawing/2014/main" id="{704305E9-3CF6-4118-6E29-285F56FEFA31}"/>
                    </a:ext>
                  </a:extLst>
                </p:cNvPr>
                <p:cNvSpPr/>
                <p:nvPr/>
              </p:nvSpPr>
              <p:spPr>
                <a:xfrm>
                  <a:off x="420258" y="4674637"/>
                  <a:ext cx="2276762" cy="503853"/>
                </a:xfrm>
                <a:prstGeom prst="round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>
                    <a:lnSpc>
                      <a:spcPct val="115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sz="1800" i="1" kern="100" smtClean="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altLang="zh-CN" sz="1800" i="1" kern="10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1800" i="1" kern="10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altLang="zh-CN" sz="1800" i="1" kern="10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1800" i="1" kern="10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  <m:r>
                          <a:rPr lang="en-US" altLang="zh-CN" sz="1800" i="1" kern="10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altLang="zh-CN" sz="1800" i="1" kern="10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altLang="zh-CN" sz="1800" i="1" kern="10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)∙</m:t>
                        </m:r>
                        <m:sSub>
                          <m:sSubPr>
                            <m:ctrlPr>
                              <a:rPr lang="zh-CN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1800" i="1" kern="100">
                                <a:solidFill>
                                  <a:srgbClr val="002060"/>
                                </a:solidFill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zh-CN" altLang="zh-CN" sz="1800" kern="100" dirty="0">
                    <a:effectLst/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矩形: 圆角 24">
                  <a:extLst>
                    <a:ext uri="{FF2B5EF4-FFF2-40B4-BE49-F238E27FC236}">
                      <a16:creationId xmlns:a16="http://schemas.microsoft.com/office/drawing/2014/main" id="{704305E9-3CF6-4118-6E29-285F56FEFA3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258" y="4674637"/>
                  <a:ext cx="2276762" cy="503853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9C970712-8E5A-D3FC-94F5-875B93C8F4C5}"/>
                </a:ext>
              </a:extLst>
            </p:cNvPr>
            <p:cNvSpPr/>
            <p:nvPr/>
          </p:nvSpPr>
          <p:spPr>
            <a:xfrm>
              <a:off x="283033" y="262840"/>
              <a:ext cx="392548" cy="36933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8C51682-CF17-4615-3F81-F9FCA6FBFD5D}"/>
                </a:ext>
              </a:extLst>
            </p:cNvPr>
            <p:cNvSpPr txBox="1"/>
            <p:nvPr/>
          </p:nvSpPr>
          <p:spPr>
            <a:xfrm>
              <a:off x="275918" y="2774373"/>
              <a:ext cx="1791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 model setup</a:t>
              </a:r>
              <a:endParaRPr lang="zh-CN" altLang="en-US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AB9E8261-16AC-84E6-3EA2-82CB07A3FA16}"/>
                    </a:ext>
                  </a:extLst>
                </p:cNvPr>
                <p:cNvSpPr txBox="1"/>
                <p:nvPr/>
              </p:nvSpPr>
              <p:spPr>
                <a:xfrm>
                  <a:off x="304802" y="5246529"/>
                  <a:ext cx="3131640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dirty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Inputs</a:t>
                  </a:r>
                  <a:r>
                    <a:rPr lang="en-US" altLang="zh-CN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:contact temperature T</a:t>
                  </a:r>
                  <a:r>
                    <a:rPr lang="zh-CN" altLang="en-US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，</a:t>
                  </a:r>
                  <a:endPara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          normal sterss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，</m:t>
                      </m:r>
                    </m:oMath>
                  </a14:m>
                  <a:endPara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en-US" altLang="zh-CN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          sliding velocity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a14:m>
                  <a:endPara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AB9E8261-16AC-84E6-3EA2-82CB07A3FA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802" y="5246529"/>
                  <a:ext cx="3131640" cy="830997"/>
                </a:xfrm>
                <a:prstGeom prst="rect">
                  <a:avLst/>
                </a:prstGeom>
                <a:blipFill>
                  <a:blip r:embed="rId5"/>
                  <a:stretch>
                    <a:fillRect l="-973" t="-2941" b="-882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0" name="图片 29" descr="图片包含 游戏机, 仪表&#10;&#10;描述已自动生成">
              <a:extLst>
                <a:ext uri="{FF2B5EF4-FFF2-40B4-BE49-F238E27FC236}">
                  <a16:creationId xmlns:a16="http://schemas.microsoft.com/office/drawing/2014/main" id="{D11E2AB5-208A-7EB9-C5E9-2A13C3111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709" r="14209"/>
            <a:stretch/>
          </p:blipFill>
          <p:spPr>
            <a:xfrm>
              <a:off x="3297382" y="683491"/>
              <a:ext cx="2512289" cy="1907575"/>
            </a:xfrm>
            <a:prstGeom prst="rect">
              <a:avLst/>
            </a:prstGeom>
          </p:spPr>
        </p:pic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B02E47C9-C37B-4219-EA7A-8398256A777B}"/>
                </a:ext>
              </a:extLst>
            </p:cNvPr>
            <p:cNvSpPr txBox="1"/>
            <p:nvPr/>
          </p:nvSpPr>
          <p:spPr>
            <a:xfrm>
              <a:off x="3990817" y="143717"/>
              <a:ext cx="18188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Inverse parameter identification</a:t>
              </a:r>
              <a:endParaRPr lang="zh-CN" alt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9F0D70E5-976E-EF65-D929-33AC89E2A8AE}"/>
                </a:ext>
              </a:extLst>
            </p:cNvPr>
            <p:cNvSpPr/>
            <p:nvPr/>
          </p:nvSpPr>
          <p:spPr>
            <a:xfrm>
              <a:off x="3449267" y="258202"/>
              <a:ext cx="392548" cy="369332"/>
            </a:xfrm>
            <a:prstGeom prst="ellipse">
              <a:avLst/>
            </a:prstGeom>
            <a:gradFill>
              <a:gsLst>
                <a:gs pos="100000">
                  <a:srgbClr val="00B05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4" name="图形 33" descr="试管 纯色填充">
              <a:extLst>
                <a:ext uri="{FF2B5EF4-FFF2-40B4-BE49-F238E27FC236}">
                  <a16:creationId xmlns:a16="http://schemas.microsoft.com/office/drawing/2014/main" id="{93510E32-C67C-FAB2-D0BE-D6B823884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427624" y="2937561"/>
              <a:ext cx="424162" cy="424162"/>
            </a:xfrm>
            <a:prstGeom prst="rect">
              <a:avLst/>
            </a:prstGeom>
          </p:spPr>
        </p:pic>
        <p:sp>
          <p:nvSpPr>
            <p:cNvPr id="35" name="矩形: 圆角 34">
              <a:extLst>
                <a:ext uri="{FF2B5EF4-FFF2-40B4-BE49-F238E27FC236}">
                  <a16:creationId xmlns:a16="http://schemas.microsoft.com/office/drawing/2014/main" id="{EB93621F-ABA6-89D7-5DEC-71D5E0A7EEA5}"/>
                </a:ext>
              </a:extLst>
            </p:cNvPr>
            <p:cNvSpPr/>
            <p:nvPr/>
          </p:nvSpPr>
          <p:spPr>
            <a:xfrm>
              <a:off x="3362293" y="2889974"/>
              <a:ext cx="2382468" cy="500738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45428E75-508F-8C0C-3229-0043A34ECE0C}"/>
                </a:ext>
              </a:extLst>
            </p:cNvPr>
            <p:cNvSpPr txBox="1"/>
            <p:nvPr/>
          </p:nvSpPr>
          <p:spPr>
            <a:xfrm>
              <a:off x="3897401" y="2949159"/>
              <a:ext cx="14895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Experiments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069F9E60-93FA-9F1F-D88C-738125248B54}"/>
                </a:ext>
              </a:extLst>
            </p:cNvPr>
            <p:cNvGrpSpPr/>
            <p:nvPr/>
          </p:nvGrpSpPr>
          <p:grpSpPr>
            <a:xfrm>
              <a:off x="3362292" y="3613219"/>
              <a:ext cx="2382468" cy="500738"/>
              <a:chOff x="3362292" y="3494590"/>
              <a:chExt cx="2382468" cy="500738"/>
            </a:xfrm>
          </p:grpSpPr>
          <p:pic>
            <p:nvPicPr>
              <p:cNvPr id="38" name="图形 37" descr="计算机 纯色填充">
                <a:extLst>
                  <a:ext uri="{FF2B5EF4-FFF2-40B4-BE49-F238E27FC236}">
                    <a16:creationId xmlns:a16="http://schemas.microsoft.com/office/drawing/2014/main" id="{6F157BF6-B8F6-DB69-622B-60400962B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449267" y="3552129"/>
                <a:ext cx="382344" cy="382344"/>
              </a:xfrm>
              <a:prstGeom prst="rect">
                <a:avLst/>
              </a:prstGeom>
            </p:spPr>
          </p:pic>
          <p:sp>
            <p:nvSpPr>
              <p:cNvPr id="40" name="矩形: 圆角 39">
                <a:extLst>
                  <a:ext uri="{FF2B5EF4-FFF2-40B4-BE49-F238E27FC236}">
                    <a16:creationId xmlns:a16="http://schemas.microsoft.com/office/drawing/2014/main" id="{D6D0CE2E-39AE-F83A-2642-12FAA3E2DAF2}"/>
                  </a:ext>
                </a:extLst>
              </p:cNvPr>
              <p:cNvSpPr/>
              <p:nvPr/>
            </p:nvSpPr>
            <p:spPr>
              <a:xfrm>
                <a:off x="3362292" y="3494590"/>
                <a:ext cx="2382468" cy="500738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49713DA8-32C9-EA22-3A9F-B73F4C94C895}"/>
                  </a:ext>
                </a:extLst>
              </p:cNvPr>
              <p:cNvSpPr txBox="1"/>
              <p:nvPr/>
            </p:nvSpPr>
            <p:spPr>
              <a:xfrm>
                <a:off x="3929836" y="3575869"/>
                <a:ext cx="1489598" cy="382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Abaqus FEM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3D120FEA-9F80-7E0A-F2C5-846B5302B866}"/>
                </a:ext>
              </a:extLst>
            </p:cNvPr>
            <p:cNvGrpSpPr/>
            <p:nvPr/>
          </p:nvGrpSpPr>
          <p:grpSpPr>
            <a:xfrm>
              <a:off x="3362293" y="5161289"/>
              <a:ext cx="2959434" cy="500738"/>
              <a:chOff x="3362292" y="4786184"/>
              <a:chExt cx="2959434" cy="500738"/>
            </a:xfrm>
          </p:grpSpPr>
          <p:sp>
            <p:nvSpPr>
              <p:cNvPr id="43" name="矩形: 圆角 42">
                <a:extLst>
                  <a:ext uri="{FF2B5EF4-FFF2-40B4-BE49-F238E27FC236}">
                    <a16:creationId xmlns:a16="http://schemas.microsoft.com/office/drawing/2014/main" id="{5966A565-6428-A11D-DB7F-92063BFD580E}"/>
                  </a:ext>
                </a:extLst>
              </p:cNvPr>
              <p:cNvSpPr/>
              <p:nvPr/>
            </p:nvSpPr>
            <p:spPr>
              <a:xfrm>
                <a:off x="3362292" y="4786184"/>
                <a:ext cx="2382468" cy="500738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5" name="图形 44" descr="靶心 纯色填充">
                <a:extLst>
                  <a:ext uri="{FF2B5EF4-FFF2-40B4-BE49-F238E27FC236}">
                    <a16:creationId xmlns:a16="http://schemas.microsoft.com/office/drawing/2014/main" id="{7F95A9E8-B5AF-0823-9FDF-9CC20944C1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446727" y="4851886"/>
                <a:ext cx="385955" cy="385955"/>
              </a:xfrm>
              <a:prstGeom prst="rect">
                <a:avLst/>
              </a:prstGeom>
            </p:spPr>
          </p:pic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EEB666F5-3D68-86AA-1ECC-54C19D58FB44}"/>
                  </a:ext>
                </a:extLst>
              </p:cNvPr>
              <p:cNvSpPr txBox="1"/>
              <p:nvPr/>
            </p:nvSpPr>
            <p:spPr>
              <a:xfrm>
                <a:off x="3754210" y="4860198"/>
                <a:ext cx="25675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 parameters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9DF336E2-1149-9DDF-7EB2-6FE1DAA64DB0}"/>
                </a:ext>
              </a:extLst>
            </p:cNvPr>
            <p:cNvGrpSpPr/>
            <p:nvPr/>
          </p:nvGrpSpPr>
          <p:grpSpPr>
            <a:xfrm>
              <a:off x="3362293" y="4323933"/>
              <a:ext cx="2487571" cy="646331"/>
              <a:chOff x="3362293" y="4083393"/>
              <a:chExt cx="2487571" cy="646331"/>
            </a:xfrm>
          </p:grpSpPr>
          <p:sp>
            <p:nvSpPr>
              <p:cNvPr id="42" name="矩形: 圆角 41">
                <a:extLst>
                  <a:ext uri="{FF2B5EF4-FFF2-40B4-BE49-F238E27FC236}">
                    <a16:creationId xmlns:a16="http://schemas.microsoft.com/office/drawing/2014/main" id="{A8BF60B2-51AC-6A68-A606-4A273814B335}"/>
                  </a:ext>
                </a:extLst>
              </p:cNvPr>
              <p:cNvSpPr/>
              <p:nvPr/>
            </p:nvSpPr>
            <p:spPr>
              <a:xfrm>
                <a:off x="3362293" y="4140089"/>
                <a:ext cx="2382468" cy="534547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D3E3879E-3BE2-29BA-558E-980B66CF40E3}"/>
                  </a:ext>
                </a:extLst>
              </p:cNvPr>
              <p:cNvSpPr txBox="1"/>
              <p:nvPr/>
            </p:nvSpPr>
            <p:spPr>
              <a:xfrm>
                <a:off x="3891994" y="4083393"/>
                <a:ext cx="1957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Abaqus–Python–Isight optimization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1" name="箭头: 下 50">
              <a:extLst>
                <a:ext uri="{FF2B5EF4-FFF2-40B4-BE49-F238E27FC236}">
                  <a16:creationId xmlns:a16="http://schemas.microsoft.com/office/drawing/2014/main" id="{D86EB6DD-BFDC-F3C5-6056-35490648B7E6}"/>
                </a:ext>
              </a:extLst>
            </p:cNvPr>
            <p:cNvSpPr/>
            <p:nvPr/>
          </p:nvSpPr>
          <p:spPr>
            <a:xfrm>
              <a:off x="4394717" y="3383034"/>
              <a:ext cx="279919" cy="228384"/>
            </a:xfrm>
            <a:prstGeom prst="downArrow">
              <a:avLst/>
            </a:prstGeom>
            <a:gradFill>
              <a:gsLst>
                <a:gs pos="100000">
                  <a:srgbClr val="00B05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箭头: 下 51">
              <a:extLst>
                <a:ext uri="{FF2B5EF4-FFF2-40B4-BE49-F238E27FC236}">
                  <a16:creationId xmlns:a16="http://schemas.microsoft.com/office/drawing/2014/main" id="{D8D8535E-626D-657A-486E-B58DDE43CC3D}"/>
                </a:ext>
              </a:extLst>
            </p:cNvPr>
            <p:cNvSpPr/>
            <p:nvPr/>
          </p:nvSpPr>
          <p:spPr>
            <a:xfrm>
              <a:off x="4394716" y="4134722"/>
              <a:ext cx="279919" cy="228384"/>
            </a:xfrm>
            <a:prstGeom prst="downArrow">
              <a:avLst/>
            </a:prstGeom>
            <a:gradFill>
              <a:gsLst>
                <a:gs pos="100000">
                  <a:srgbClr val="00B05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箭头: 下 52">
              <a:extLst>
                <a:ext uri="{FF2B5EF4-FFF2-40B4-BE49-F238E27FC236}">
                  <a16:creationId xmlns:a16="http://schemas.microsoft.com/office/drawing/2014/main" id="{B9541BE6-9202-8660-2B8E-D087A76FD7FA}"/>
                </a:ext>
              </a:extLst>
            </p:cNvPr>
            <p:cNvSpPr/>
            <p:nvPr/>
          </p:nvSpPr>
          <p:spPr>
            <a:xfrm>
              <a:off x="4394717" y="4915176"/>
              <a:ext cx="279919" cy="228384"/>
            </a:xfrm>
            <a:prstGeom prst="downArrow">
              <a:avLst/>
            </a:prstGeom>
            <a:gradFill>
              <a:gsLst>
                <a:gs pos="100000">
                  <a:srgbClr val="00B05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5" name="图形 54" descr="大脑 纯色填充">
              <a:extLst>
                <a:ext uri="{FF2B5EF4-FFF2-40B4-BE49-F238E27FC236}">
                  <a16:creationId xmlns:a16="http://schemas.microsoft.com/office/drawing/2014/main" id="{2449E7BB-1CF7-8A42-D41D-784E03025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407779" y="4445369"/>
              <a:ext cx="438729" cy="438729"/>
            </a:xfrm>
            <a:prstGeom prst="rect">
              <a:avLst/>
            </a:prstGeom>
          </p:spPr>
        </p:pic>
        <p:pic>
          <p:nvPicPr>
            <p:cNvPr id="57" name="图片 56" descr="图表, 条形图&#10;&#10;描述已自动生成">
              <a:extLst>
                <a:ext uri="{FF2B5EF4-FFF2-40B4-BE49-F238E27FC236}">
                  <a16:creationId xmlns:a16="http://schemas.microsoft.com/office/drawing/2014/main" id="{B30C1397-0414-CDBD-383B-BAEB30CF8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 l="9407" t="8938" r="6497" b="6258"/>
            <a:stretch/>
          </p:blipFill>
          <p:spPr>
            <a:xfrm>
              <a:off x="6184099" y="683491"/>
              <a:ext cx="2668600" cy="2060156"/>
            </a:xfrm>
            <a:prstGeom prst="rect">
              <a:avLst/>
            </a:prstGeom>
          </p:spPr>
        </p:pic>
        <p:sp>
          <p:nvSpPr>
            <p:cNvPr id="59" name="矩形: 圆角 58">
              <a:extLst>
                <a:ext uri="{FF2B5EF4-FFF2-40B4-BE49-F238E27FC236}">
                  <a16:creationId xmlns:a16="http://schemas.microsoft.com/office/drawing/2014/main" id="{0D0A7FF2-B160-66EB-6079-5CDF8A604E06}"/>
                </a:ext>
              </a:extLst>
            </p:cNvPr>
            <p:cNvSpPr/>
            <p:nvPr/>
          </p:nvSpPr>
          <p:spPr>
            <a:xfrm>
              <a:off x="6142310" y="2817661"/>
              <a:ext cx="2752178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Force error:20.8%      </a:t>
              </a:r>
              <a:r>
                <a:rPr lang="en-US" altLang="zh-CN" sz="1600" dirty="0">
                  <a:solidFill>
                    <a:srgbClr val="EE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5.55%</a:t>
              </a:r>
              <a:endParaRPr lang="zh-CN" altLang="en-US" sz="1600" dirty="0">
                <a:solidFill>
                  <a:srgbClr val="E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" name="直接箭头连接符 60">
              <a:extLst>
                <a:ext uri="{FF2B5EF4-FFF2-40B4-BE49-F238E27FC236}">
                  <a16:creationId xmlns:a16="http://schemas.microsoft.com/office/drawing/2014/main" id="{078DF9FB-BBD1-45F3-E4BB-F3F6437B31E7}"/>
                </a:ext>
              </a:extLst>
            </p:cNvPr>
            <p:cNvCxnSpPr/>
            <p:nvPr/>
          </p:nvCxnSpPr>
          <p:spPr>
            <a:xfrm>
              <a:off x="7856376" y="3002327"/>
              <a:ext cx="242596" cy="0"/>
            </a:xfrm>
            <a:prstGeom prst="straightConnector1">
              <a:avLst/>
            </a:prstGeom>
            <a:ln>
              <a:solidFill>
                <a:schemeClr val="tx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A1471EFE-4224-DD8B-3451-DBA68B435BB8}"/>
                </a:ext>
              </a:extLst>
            </p:cNvPr>
            <p:cNvSpPr txBox="1"/>
            <p:nvPr/>
          </p:nvSpPr>
          <p:spPr>
            <a:xfrm>
              <a:off x="6945840" y="268100"/>
              <a:ext cx="19068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Model validation</a:t>
              </a:r>
              <a:endParaRPr lang="zh-CN" alt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01CF3E06-905E-4BFB-A2D8-3CF3D589C69D}"/>
                </a:ext>
              </a:extLst>
            </p:cNvPr>
            <p:cNvSpPr/>
            <p:nvPr/>
          </p:nvSpPr>
          <p:spPr>
            <a:xfrm>
              <a:off x="6406123" y="241815"/>
              <a:ext cx="392548" cy="369332"/>
            </a:xfrm>
            <a:prstGeom prst="ellipse">
              <a:avLst/>
            </a:prstGeom>
            <a:gradFill>
              <a:gsLst>
                <a:gs pos="100000">
                  <a:schemeClr val="tx2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5" name="图片 64" descr="图表, 条形图&#10;&#10;描述已自动生成">
              <a:extLst>
                <a:ext uri="{FF2B5EF4-FFF2-40B4-BE49-F238E27FC236}">
                  <a16:creationId xmlns:a16="http://schemas.microsoft.com/office/drawing/2014/main" id="{155507FB-622D-222D-E21B-CBCD99F1B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813" r="4840" b="2095"/>
            <a:stretch/>
          </p:blipFill>
          <p:spPr>
            <a:xfrm>
              <a:off x="6142310" y="3611418"/>
              <a:ext cx="1537959" cy="1221535"/>
            </a:xfrm>
            <a:prstGeom prst="rect">
              <a:avLst/>
            </a:prstGeom>
          </p:spPr>
        </p:pic>
        <p:pic>
          <p:nvPicPr>
            <p:cNvPr id="67" name="图片 66" descr="图片包含 图示&#10;&#10;描述已自动生成">
              <a:extLst>
                <a:ext uri="{FF2B5EF4-FFF2-40B4-BE49-F238E27FC236}">
                  <a16:creationId xmlns:a16="http://schemas.microsoft.com/office/drawing/2014/main" id="{D766C53D-0417-E9BD-5189-7C59B11C4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 l="14694" t="10820" r="68979" b="43019"/>
            <a:stretch/>
          </p:blipFill>
          <p:spPr>
            <a:xfrm>
              <a:off x="7708437" y="3628158"/>
              <a:ext cx="1186051" cy="1886240"/>
            </a:xfrm>
            <a:prstGeom prst="rect">
              <a:avLst/>
            </a:prstGeom>
          </p:spPr>
        </p:pic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2553FB92-14A1-AE07-171D-D5F9A1049665}"/>
                </a:ext>
              </a:extLst>
            </p:cNvPr>
            <p:cNvSpPr txBox="1"/>
            <p:nvPr/>
          </p:nvSpPr>
          <p:spPr>
            <a:xfrm>
              <a:off x="6096000" y="3318491"/>
              <a:ext cx="18308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Chip serration degree</a:t>
              </a:r>
              <a:endParaRPr lang="zh-CN" alt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id="{D72ED419-9E11-EE18-F861-BB06FE424D5F}"/>
                </a:ext>
              </a:extLst>
            </p:cNvPr>
            <p:cNvSpPr txBox="1"/>
            <p:nvPr/>
          </p:nvSpPr>
          <p:spPr>
            <a:xfrm>
              <a:off x="7772121" y="3322327"/>
              <a:ext cx="11502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Serrated chip</a:t>
              </a:r>
              <a:endParaRPr lang="zh-CN" alt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矩形: 圆角 69">
              <a:extLst>
                <a:ext uri="{FF2B5EF4-FFF2-40B4-BE49-F238E27FC236}">
                  <a16:creationId xmlns:a16="http://schemas.microsoft.com/office/drawing/2014/main" id="{754CAFC0-C59F-1AE0-E950-60E30FD07E1B}"/>
                </a:ext>
              </a:extLst>
            </p:cNvPr>
            <p:cNvSpPr/>
            <p:nvPr/>
          </p:nvSpPr>
          <p:spPr>
            <a:xfrm>
              <a:off x="6323287" y="5556700"/>
              <a:ext cx="2313757" cy="42201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Serrated chip morphology reproduced</a:t>
              </a:r>
              <a:endParaRPr lang="zh-CN" alt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2" name="图片 71" descr="图表, 条形图&#10;&#10;描述已自动生成">
              <a:extLst>
                <a:ext uri="{FF2B5EF4-FFF2-40B4-BE49-F238E27FC236}">
                  <a16:creationId xmlns:a16="http://schemas.microsoft.com/office/drawing/2014/main" id="{38B2CD43-443A-3649-0D02-81DACC9F6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 l="4183" b="4001"/>
            <a:stretch/>
          </p:blipFill>
          <p:spPr>
            <a:xfrm>
              <a:off x="9148971" y="683491"/>
              <a:ext cx="2668600" cy="2068715"/>
            </a:xfrm>
            <a:prstGeom prst="rect">
              <a:avLst/>
            </a:prstGeom>
          </p:spPr>
        </p:pic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258E38C0-BDA3-C042-BDDE-F0117C8E8B71}"/>
                </a:ext>
              </a:extLst>
            </p:cNvPr>
            <p:cNvSpPr txBox="1"/>
            <p:nvPr/>
          </p:nvSpPr>
          <p:spPr>
            <a:xfrm>
              <a:off x="9573208" y="258202"/>
              <a:ext cx="22443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Factor decomposition</a:t>
              </a:r>
              <a:endParaRPr lang="zh-CN" altLang="en-US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24BF775B-791B-98C3-E94C-27A6B87AFB8D}"/>
                </a:ext>
              </a:extLst>
            </p:cNvPr>
            <p:cNvSpPr/>
            <p:nvPr/>
          </p:nvSpPr>
          <p:spPr>
            <a:xfrm>
              <a:off x="9219916" y="274367"/>
              <a:ext cx="392548" cy="369332"/>
            </a:xfrm>
            <a:prstGeom prst="ellipse">
              <a:avLst/>
            </a:prstGeom>
            <a:gradFill>
              <a:gsLst>
                <a:gs pos="100000">
                  <a:srgbClr val="FFC00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6" name="图形 75" descr="温度计 纯色填充">
              <a:extLst>
                <a:ext uri="{FF2B5EF4-FFF2-40B4-BE49-F238E27FC236}">
                  <a16:creationId xmlns:a16="http://schemas.microsoft.com/office/drawing/2014/main" id="{BC279D4F-B96C-054E-CCE8-FB0FE73A4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9274234" y="3671278"/>
              <a:ext cx="900000" cy="900000"/>
            </a:xfrm>
            <a:prstGeom prst="rect">
              <a:avLst/>
            </a:prstGeom>
          </p:spPr>
        </p:pic>
        <p:pic>
          <p:nvPicPr>
            <p:cNvPr id="78" name="图形 77" descr="仪表 纯色填充">
              <a:extLst>
                <a:ext uri="{FF2B5EF4-FFF2-40B4-BE49-F238E27FC236}">
                  <a16:creationId xmlns:a16="http://schemas.microsoft.com/office/drawing/2014/main" id="{91B6981C-67E6-19F9-EE57-183D45DDF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9274234" y="2743647"/>
              <a:ext cx="900000" cy="900000"/>
            </a:xfrm>
            <a:prstGeom prst="rect">
              <a:avLst/>
            </a:prstGeom>
          </p:spPr>
        </p:pic>
        <p:pic>
          <p:nvPicPr>
            <p:cNvPr id="80" name="图形 79" descr="肌肉发达的手臂 纯色填充">
              <a:extLst>
                <a:ext uri="{FF2B5EF4-FFF2-40B4-BE49-F238E27FC236}">
                  <a16:creationId xmlns:a16="http://schemas.microsoft.com/office/drawing/2014/main" id="{657141E7-1399-938B-77F4-511B36B00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9274234" y="4704635"/>
              <a:ext cx="900000" cy="9000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566E1923-67D3-EA11-CC00-F8FC9015FD16}"/>
                    </a:ext>
                  </a:extLst>
                </p:cNvPr>
                <p:cNvSpPr txBox="1"/>
                <p:nvPr/>
              </p:nvSpPr>
              <p:spPr>
                <a:xfrm>
                  <a:off x="10279337" y="2804728"/>
                  <a:ext cx="1567541" cy="8840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CN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dominant for cutting-force prediction</a:t>
                  </a:r>
                  <a:endParaRPr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566E1923-67D3-EA11-CC00-F8FC9015FD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79337" y="2804728"/>
                  <a:ext cx="1567541" cy="884025"/>
                </a:xfrm>
                <a:prstGeom prst="rect">
                  <a:avLst/>
                </a:prstGeom>
                <a:blipFill>
                  <a:blip r:embed="rId25"/>
                  <a:stretch>
                    <a:fillRect l="-1167" b="-689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42BA5E3E-5E3B-1549-F7DC-BFFACFEF932B}"/>
                </a:ext>
              </a:extLst>
            </p:cNvPr>
            <p:cNvSpPr txBox="1"/>
            <p:nvPr/>
          </p:nvSpPr>
          <p:spPr>
            <a:xfrm>
              <a:off x="10269256" y="3617103"/>
              <a:ext cx="1587701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T:</a:t>
              </a:r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affects thermal softening and chip segmentation</a:t>
              </a:r>
              <a:endPara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文本框 82">
                  <a:extLst>
                    <a:ext uri="{FF2B5EF4-FFF2-40B4-BE49-F238E27FC236}">
                      <a16:creationId xmlns:a16="http://schemas.microsoft.com/office/drawing/2014/main" id="{71919342-197C-9389-283A-406DA091EAD7}"/>
                    </a:ext>
                  </a:extLst>
                </p:cNvPr>
                <p:cNvSpPr txBox="1"/>
                <p:nvPr/>
              </p:nvSpPr>
              <p:spPr>
                <a:xfrm>
                  <a:off x="10279337" y="4628756"/>
                  <a:ext cx="1300859" cy="10994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altLang="zh-CN" sz="2400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  <a:r>
                    <a:rPr lang="en-US" altLang="zh-CN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regulates local contact/friction state</a:t>
                  </a:r>
                  <a:endParaRPr lang="zh-CN" alt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3" name="文本框 82">
                  <a:extLst>
                    <a:ext uri="{FF2B5EF4-FFF2-40B4-BE49-F238E27FC236}">
                      <a16:creationId xmlns:a16="http://schemas.microsoft.com/office/drawing/2014/main" id="{71919342-197C-9389-283A-406DA091EA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79337" y="4628756"/>
                  <a:ext cx="1300859" cy="1099468"/>
                </a:xfrm>
                <a:prstGeom prst="rect">
                  <a:avLst/>
                </a:prstGeom>
                <a:blipFill>
                  <a:blip r:embed="rId26"/>
                  <a:stretch>
                    <a:fillRect l="-1402" t="-4420" r="-1869" b="-552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215C5DA4-B91A-C0DC-9274-7B424FD215F5}"/>
                </a:ext>
              </a:extLst>
            </p:cNvPr>
            <p:cNvCxnSpPr/>
            <p:nvPr/>
          </p:nvCxnSpPr>
          <p:spPr>
            <a:xfrm>
              <a:off x="9211602" y="3653449"/>
              <a:ext cx="2543337" cy="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id="{604AD401-89A0-5C6B-C0CB-043BA4D4D645}"/>
                </a:ext>
              </a:extLst>
            </p:cNvPr>
            <p:cNvCxnSpPr/>
            <p:nvPr/>
          </p:nvCxnSpPr>
          <p:spPr>
            <a:xfrm>
              <a:off x="9219916" y="4637046"/>
              <a:ext cx="2543337" cy="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87" name="箭头: 右 86">
              <a:extLst>
                <a:ext uri="{FF2B5EF4-FFF2-40B4-BE49-F238E27FC236}">
                  <a16:creationId xmlns:a16="http://schemas.microsoft.com/office/drawing/2014/main" id="{A974800E-EB22-913A-F95E-E50B8542AC2C}"/>
                </a:ext>
              </a:extLst>
            </p:cNvPr>
            <p:cNvSpPr/>
            <p:nvPr/>
          </p:nvSpPr>
          <p:spPr>
            <a:xfrm>
              <a:off x="2923663" y="2520185"/>
              <a:ext cx="295210" cy="249952"/>
            </a:xfrm>
            <a:prstGeom prst="rightArrow">
              <a:avLst/>
            </a:prstGeom>
            <a:gradFill>
              <a:gsLst>
                <a:gs pos="100000">
                  <a:srgbClr val="0070C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箭头: 右 87">
              <a:extLst>
                <a:ext uri="{FF2B5EF4-FFF2-40B4-BE49-F238E27FC236}">
                  <a16:creationId xmlns:a16="http://schemas.microsoft.com/office/drawing/2014/main" id="{CAB472AF-771A-560D-1C42-47EE76151B8B}"/>
                </a:ext>
              </a:extLst>
            </p:cNvPr>
            <p:cNvSpPr/>
            <p:nvPr/>
          </p:nvSpPr>
          <p:spPr>
            <a:xfrm>
              <a:off x="5896903" y="2561362"/>
              <a:ext cx="295210" cy="249952"/>
            </a:xfrm>
            <a:prstGeom prst="rightArrow">
              <a:avLst/>
            </a:prstGeom>
            <a:gradFill>
              <a:gsLst>
                <a:gs pos="100000">
                  <a:srgbClr val="0070C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箭头: 右 88">
              <a:extLst>
                <a:ext uri="{FF2B5EF4-FFF2-40B4-BE49-F238E27FC236}">
                  <a16:creationId xmlns:a16="http://schemas.microsoft.com/office/drawing/2014/main" id="{A1B6C4BE-4532-BF54-DAC2-F6323A6AB238}"/>
                </a:ext>
              </a:extLst>
            </p:cNvPr>
            <p:cNvSpPr/>
            <p:nvPr/>
          </p:nvSpPr>
          <p:spPr>
            <a:xfrm>
              <a:off x="8830357" y="2561178"/>
              <a:ext cx="295210" cy="249952"/>
            </a:xfrm>
            <a:prstGeom prst="rightArrow">
              <a:avLst/>
            </a:prstGeom>
            <a:gradFill>
              <a:gsLst>
                <a:gs pos="100000">
                  <a:srgbClr val="0070C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矩形: 圆角 89">
              <a:extLst>
                <a:ext uri="{FF2B5EF4-FFF2-40B4-BE49-F238E27FC236}">
                  <a16:creationId xmlns:a16="http://schemas.microsoft.com/office/drawing/2014/main" id="{4D825E7D-0100-1953-47D6-B1B3AE584F2F}"/>
                </a:ext>
              </a:extLst>
            </p:cNvPr>
            <p:cNvSpPr/>
            <p:nvPr/>
          </p:nvSpPr>
          <p:spPr>
            <a:xfrm>
              <a:off x="942392" y="6288833"/>
              <a:ext cx="10273004" cy="480587"/>
            </a:xfrm>
            <a:prstGeom prst="roundRect">
              <a:avLst/>
            </a:prstGeom>
            <a:noFill/>
            <a:ln w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2" name="图形 91" descr="靶心 纯色填充">
              <a:extLst>
                <a:ext uri="{FF2B5EF4-FFF2-40B4-BE49-F238E27FC236}">
                  <a16:creationId xmlns:a16="http://schemas.microsoft.com/office/drawing/2014/main" id="{48DFF809-E39D-69CB-B0CD-88D3339CF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994024" y="6346411"/>
              <a:ext cx="411534" cy="411534"/>
            </a:xfrm>
            <a:prstGeom prst="rect">
              <a:avLst/>
            </a:prstGeom>
          </p:spPr>
        </p:pic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7EDF17F3-3348-2FA6-732F-2092D2E9EEC4}"/>
                </a:ext>
              </a:extLst>
            </p:cNvPr>
            <p:cNvSpPr txBox="1"/>
            <p:nvPr/>
          </p:nvSpPr>
          <p:spPr>
            <a:xfrm>
              <a:off x="2584580" y="6314863"/>
              <a:ext cx="80243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Framework</a:t>
              </a: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:coupled model    inverse identification    validation    </a:t>
              </a:r>
              <a:r>
                <a:rPr lang="en-US" altLang="zh-CN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mechanism insight</a:t>
              </a:r>
              <a:endParaRPr lang="zh-CN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5" name="直接箭头连接符 94">
              <a:extLst>
                <a:ext uri="{FF2B5EF4-FFF2-40B4-BE49-F238E27FC236}">
                  <a16:creationId xmlns:a16="http://schemas.microsoft.com/office/drawing/2014/main" id="{5CC04309-82AB-C301-C370-C3DB09FE1B14}"/>
                </a:ext>
              </a:extLst>
            </p:cNvPr>
            <p:cNvCxnSpPr/>
            <p:nvPr/>
          </p:nvCxnSpPr>
          <p:spPr>
            <a:xfrm>
              <a:off x="5169159" y="6503437"/>
              <a:ext cx="2178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箭头连接符 95">
              <a:extLst>
                <a:ext uri="{FF2B5EF4-FFF2-40B4-BE49-F238E27FC236}">
                  <a16:creationId xmlns:a16="http://schemas.microsoft.com/office/drawing/2014/main" id="{FF286D3E-DB80-1BC8-3B11-22D528CC61E0}"/>
                </a:ext>
              </a:extLst>
            </p:cNvPr>
            <p:cNvCxnSpPr/>
            <p:nvPr/>
          </p:nvCxnSpPr>
          <p:spPr>
            <a:xfrm>
              <a:off x="7262326" y="6503437"/>
              <a:ext cx="2178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47D6E5D5-CEED-E1ED-F969-865A6340E859}"/>
              </a:ext>
            </a:extLst>
          </p:cNvPr>
          <p:cNvCxnSpPr>
            <a:cxnSpLocks/>
          </p:cNvCxnSpPr>
          <p:nvPr/>
        </p:nvCxnSpPr>
        <p:spPr>
          <a:xfrm>
            <a:off x="8417644" y="6503437"/>
            <a:ext cx="21784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045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102</Words>
  <Application>Microsoft Office PowerPoint</Application>
  <PresentationFormat>宽屏</PresentationFormat>
  <Paragraphs>25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 Math</vt:lpstr>
      <vt:lpstr>Times New Roman</vt:lpstr>
      <vt:lpstr>Office Theme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成嵩 马</cp:lastModifiedBy>
  <cp:revision>8</cp:revision>
  <dcterms:created xsi:type="dcterms:W3CDTF">2013-01-27T09:14:00Z</dcterms:created>
  <dcterms:modified xsi:type="dcterms:W3CDTF">2026-08-15T12:39:08Z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D84C02A5944C460BBFEF280E64B77CD3_13</vt:lpwstr>
  </property>
  <property fmtid="{D5CDD505-2E9C-101B-9397-08002B2CF9AE}" pid="3" name="KSOProductBuildVer">
    <vt:lpwstr>2052-12.1.0.28043</vt:lpwstr>
  </property>
</Properties>
</file>