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2CFFA-C92D-489C-BD68-C8BE6ECAE16F}" type="datetimeFigureOut">
              <a:rPr lang="fr-FR" smtClean="0"/>
              <a:t>27/04/2020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46962-2943-4B14-8378-DE81203915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48002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2CFFA-C92D-489C-BD68-C8BE6ECAE16F}" type="datetimeFigureOut">
              <a:rPr lang="fr-FR" smtClean="0"/>
              <a:t>27/04/2020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46962-2943-4B14-8378-DE81203915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13947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2CFFA-C92D-489C-BD68-C8BE6ECAE16F}" type="datetimeFigureOut">
              <a:rPr lang="fr-FR" smtClean="0"/>
              <a:t>27/04/2020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46962-2943-4B14-8378-DE81203915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70151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2CFFA-C92D-489C-BD68-C8BE6ECAE16F}" type="datetimeFigureOut">
              <a:rPr lang="fr-FR" smtClean="0"/>
              <a:t>27/04/2020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46962-2943-4B14-8378-DE81203915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8489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2CFFA-C92D-489C-BD68-C8BE6ECAE16F}" type="datetimeFigureOut">
              <a:rPr lang="fr-FR" smtClean="0"/>
              <a:t>27/04/2020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46962-2943-4B14-8378-DE81203915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09017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2CFFA-C92D-489C-BD68-C8BE6ECAE16F}" type="datetimeFigureOut">
              <a:rPr lang="fr-FR" smtClean="0"/>
              <a:t>27/04/2020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46962-2943-4B14-8378-DE81203915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59528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2CFFA-C92D-489C-BD68-C8BE6ECAE16F}" type="datetimeFigureOut">
              <a:rPr lang="fr-FR" smtClean="0"/>
              <a:t>27/04/2020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46962-2943-4B14-8378-DE81203915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45228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2CFFA-C92D-489C-BD68-C8BE6ECAE16F}" type="datetimeFigureOut">
              <a:rPr lang="fr-FR" smtClean="0"/>
              <a:t>27/04/2020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46962-2943-4B14-8378-DE81203915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2552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2CFFA-C92D-489C-BD68-C8BE6ECAE16F}" type="datetimeFigureOut">
              <a:rPr lang="fr-FR" smtClean="0"/>
              <a:t>27/04/2020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46962-2943-4B14-8378-DE81203915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25600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2CFFA-C92D-489C-BD68-C8BE6ECAE16F}" type="datetimeFigureOut">
              <a:rPr lang="fr-FR" smtClean="0"/>
              <a:t>27/04/2020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46962-2943-4B14-8378-DE81203915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79589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2CFFA-C92D-489C-BD68-C8BE6ECAE16F}" type="datetimeFigureOut">
              <a:rPr lang="fr-FR" smtClean="0"/>
              <a:t>27/04/2020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46962-2943-4B14-8378-DE81203915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948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72CFFA-C92D-489C-BD68-C8BE6ECAE16F}" type="datetimeFigureOut">
              <a:rPr lang="fr-FR" smtClean="0"/>
              <a:t>27/04/2020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146962-2943-4B14-8378-DE81203915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3061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4987533"/>
              </p:ext>
            </p:extLst>
          </p:nvPr>
        </p:nvGraphicFramePr>
        <p:xfrm>
          <a:off x="1126436" y="1153760"/>
          <a:ext cx="9753599" cy="4596098"/>
        </p:xfrm>
        <a:graphic>
          <a:graphicData uri="http://schemas.openxmlformats.org/drawingml/2006/table">
            <a:tbl>
              <a:tblPr firstRow="1" firstCol="1" bandRow="1"/>
              <a:tblGrid>
                <a:gridCol w="2648010"/>
                <a:gridCol w="1950129"/>
                <a:gridCol w="1532384"/>
                <a:gridCol w="1811538"/>
                <a:gridCol w="1811538"/>
              </a:tblGrid>
              <a:tr h="6758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Variable</a:t>
                      </a:r>
                      <a:endParaRPr lang="fr-FR" sz="2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Odds Ratio</a:t>
                      </a:r>
                      <a:endParaRPr lang="fr-FR" sz="2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Confidence </a:t>
                      </a:r>
                      <a:r>
                        <a:rPr lang="fr-CA" sz="2000" b="1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interval</a:t>
                      </a:r>
                      <a:r>
                        <a:rPr lang="fr-CA" sz="2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 95%</a:t>
                      </a:r>
                      <a:endParaRPr lang="fr-FR" sz="2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P-value</a:t>
                      </a:r>
                      <a:endParaRPr lang="fr-FR" sz="2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61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CD4 : 500-1600 </a:t>
                      </a:r>
                      <a:endParaRPr lang="fr-FR" sz="2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0.7323</a:t>
                      </a:r>
                      <a:endParaRPr lang="fr-FR" sz="2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0.2211</a:t>
                      </a:r>
                      <a:endParaRPr lang="fr-FR" sz="2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2.4260</a:t>
                      </a:r>
                      <a:endParaRPr lang="fr-FR" sz="2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0.6102</a:t>
                      </a:r>
                      <a:endParaRPr lang="fr-FR" sz="2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7419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CD4 : 350-499</a:t>
                      </a:r>
                      <a:endParaRPr lang="fr-FR" sz="2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1.4735</a:t>
                      </a:r>
                      <a:endParaRPr lang="fr-FR" sz="2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0.4490</a:t>
                      </a:r>
                      <a:endParaRPr lang="fr-FR" sz="2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4.8361</a:t>
                      </a:r>
                      <a:endParaRPr lang="fr-FR" sz="2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0.5226</a:t>
                      </a:r>
                      <a:endParaRPr lang="fr-FR" sz="2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240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VL Undetectable</a:t>
                      </a:r>
                      <a:endParaRPr lang="fr-FR" sz="2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0.3839</a:t>
                      </a:r>
                      <a:endParaRPr lang="fr-FR" sz="2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0.1273</a:t>
                      </a:r>
                      <a:endParaRPr lang="fr-FR" sz="2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1.1580</a:t>
                      </a:r>
                      <a:endParaRPr lang="fr-FR" sz="2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0.0892</a:t>
                      </a:r>
                      <a:endParaRPr lang="fr-FR" sz="2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240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VL 1.60-2.99</a:t>
                      </a:r>
                      <a:endParaRPr lang="fr-FR" sz="2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0.5316</a:t>
                      </a:r>
                      <a:endParaRPr lang="fr-FR" sz="2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0.1109</a:t>
                      </a:r>
                      <a:endParaRPr lang="fr-FR" sz="2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2.5487</a:t>
                      </a:r>
                      <a:endParaRPr lang="fr-FR" sz="2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0.4295</a:t>
                      </a:r>
                      <a:endParaRPr lang="fr-FR" sz="2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240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HIV status</a:t>
                      </a:r>
                      <a:endParaRPr lang="fr-FR" sz="2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12.5000</a:t>
                      </a:r>
                      <a:endParaRPr lang="fr-FR" sz="2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4.0000</a:t>
                      </a:r>
                      <a:endParaRPr lang="fr-FR" sz="2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39.3000</a:t>
                      </a:r>
                      <a:endParaRPr lang="fr-FR" sz="2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&lt;0.0001</a:t>
                      </a:r>
                      <a:endParaRPr lang="fr-FR" sz="2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778111" y="353541"/>
            <a:ext cx="5016823" cy="800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C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Table 6: Multi-</a:t>
            </a:r>
            <a:r>
              <a:rPr kumimoji="0" lang="fr-C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variate</a:t>
            </a:r>
            <a:r>
              <a:rPr kumimoji="0" lang="fr-C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analyses 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207034" y="5910261"/>
            <a:ext cx="459756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N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Legend</a:t>
            </a:r>
            <a:r>
              <a:rPr lang="en-NZ" sz="200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NZ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VL</a:t>
            </a:r>
            <a:r>
              <a:rPr lang="en-N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viral load of HIV.</a:t>
            </a:r>
            <a:endParaRPr lang="fr-F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800033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51</Words>
  <Application>Microsoft Office PowerPoint</Application>
  <PresentationFormat>Grand écran</PresentationFormat>
  <Paragraphs>31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MS Mincho</vt:lpstr>
      <vt:lpstr>Times New Roman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DELL</dc:creator>
  <cp:lastModifiedBy>DELL</cp:lastModifiedBy>
  <cp:revision>3</cp:revision>
  <dcterms:created xsi:type="dcterms:W3CDTF">2020-03-27T08:18:17Z</dcterms:created>
  <dcterms:modified xsi:type="dcterms:W3CDTF">2020-04-27T17:58:36Z</dcterms:modified>
</cp:coreProperties>
</file>