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34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95"/>
    <p:restoredTop sz="86106"/>
  </p:normalViewPr>
  <p:slideViewPr>
    <p:cSldViewPr snapToGrid="0" snapToObjects="1">
      <p:cViewPr varScale="1">
        <p:scale>
          <a:sx n="79" d="100"/>
          <a:sy n="79" d="100"/>
        </p:scale>
        <p:origin x="19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90F7D-3355-C14A-A973-AC3C7907C3C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5F9E64-BDE3-744A-9045-A8BBDB2889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407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1. Case reports of adult-onset OTC deficiency induced by corticosteroids</a:t>
            </a:r>
            <a:endParaRPr kumimoji="1" lang="ja-JP" altLang="ja-JP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M: male; F: female; NSIP: nonspecific interstitial pneumonia; P: phenylbutyrate; B: benzoate; HD: hemodialysis; HF-CHDF: high-flow continuous hemodiafiltration.</a:t>
            </a:r>
            <a:endParaRPr kumimoji="1" lang="ja-JP" altLang="ja-JP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8648D-3A93-6A46-8F23-9AD1B1255CF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413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53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38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00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618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87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35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50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81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6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38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941A2-C69F-F045-914D-3A87EC74B94D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4FCAD-46D7-DD43-A2CF-DE65693359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13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8194FFD-1B00-F84A-9C8F-FBE5E6D504BD}"/>
              </a:ext>
            </a:extLst>
          </p:cNvPr>
          <p:cNvCxnSpPr>
            <a:cxnSpLocks/>
          </p:cNvCxnSpPr>
          <p:nvPr/>
        </p:nvCxnSpPr>
        <p:spPr>
          <a:xfrm>
            <a:off x="46375" y="533566"/>
            <a:ext cx="904774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BF7068F8-30FB-E34F-A15D-BB8F3D083D53}"/>
              </a:ext>
            </a:extLst>
          </p:cNvPr>
          <p:cNvCxnSpPr>
            <a:cxnSpLocks/>
          </p:cNvCxnSpPr>
          <p:nvPr/>
        </p:nvCxnSpPr>
        <p:spPr>
          <a:xfrm>
            <a:off x="46375" y="1087934"/>
            <a:ext cx="90317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D9554F-A540-BC43-8AAC-E6C786852AA1}"/>
              </a:ext>
            </a:extLst>
          </p:cNvPr>
          <p:cNvSpPr txBox="1"/>
          <p:nvPr/>
        </p:nvSpPr>
        <p:spPr>
          <a:xfrm>
            <a:off x="128315" y="571922"/>
            <a:ext cx="377026" cy="6036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n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1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2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3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4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5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6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7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8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9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10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11</a:t>
            </a:r>
          </a:p>
          <a:p>
            <a:pPr algn="ctr">
              <a:lnSpc>
                <a:spcPct val="200000"/>
              </a:lnSpc>
            </a:pPr>
            <a:endParaRPr lang="en-US" altLang="ja-JP" sz="1500" b="1" dirty="0">
              <a:latin typeface="Times" pitchFamily="2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C64FFA3-45FC-5B46-B4C5-CC6CEA266D5B}"/>
              </a:ext>
            </a:extLst>
          </p:cNvPr>
          <p:cNvSpPr txBox="1"/>
          <p:nvPr/>
        </p:nvSpPr>
        <p:spPr>
          <a:xfrm>
            <a:off x="459400" y="571922"/>
            <a:ext cx="703846" cy="6036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Ref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[7]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[8]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[8]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[19]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[</a:t>
            </a:r>
            <a:r>
              <a:rPr lang="en-US" altLang="ja-JP" sz="1500" b="1" dirty="0">
                <a:latin typeface="Times" pitchFamily="2" charset="0"/>
              </a:rPr>
              <a:t>20</a:t>
            </a:r>
            <a:r>
              <a:rPr kumimoji="1" lang="en-US" altLang="ja-JP" sz="1500" b="1" dirty="0">
                <a:latin typeface="Times" pitchFamily="2" charset="0"/>
              </a:rPr>
              <a:t>]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[21]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[22]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[23]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[24]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this </a:t>
            </a:r>
          </a:p>
          <a:p>
            <a:pPr algn="ctr"/>
            <a:r>
              <a:rPr kumimoji="1" lang="en-US" altLang="ja-JP" sz="1500" b="1" dirty="0">
                <a:latin typeface="Times" pitchFamily="2" charset="0"/>
              </a:rPr>
              <a:t>report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this 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report</a:t>
            </a:r>
          </a:p>
          <a:p>
            <a:pPr algn="ctr">
              <a:lnSpc>
                <a:spcPct val="200000"/>
              </a:lnSpc>
            </a:pPr>
            <a:endParaRPr lang="en-US" altLang="ja-JP" sz="1500" b="1" dirty="0">
              <a:latin typeface="Times" pitchFamily="2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D736640-92A5-3348-B8B3-A645CFFD2B19}"/>
              </a:ext>
            </a:extLst>
          </p:cNvPr>
          <p:cNvSpPr txBox="1"/>
          <p:nvPr/>
        </p:nvSpPr>
        <p:spPr>
          <a:xfrm>
            <a:off x="1106879" y="557634"/>
            <a:ext cx="505267" cy="55746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Age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56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24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39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45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36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26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58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67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19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45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30</a:t>
            </a:r>
            <a:endParaRPr kumimoji="1" lang="en-US" altLang="ja-JP" sz="1500" b="1" dirty="0">
              <a:latin typeface="Times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3024F8A-D818-BE46-BEEF-B150A56055DE}"/>
              </a:ext>
            </a:extLst>
          </p:cNvPr>
          <p:cNvSpPr txBox="1"/>
          <p:nvPr/>
        </p:nvSpPr>
        <p:spPr>
          <a:xfrm>
            <a:off x="1625553" y="557634"/>
            <a:ext cx="535723" cy="55746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M/F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F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F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M</a:t>
            </a:r>
            <a:endParaRPr kumimoji="1" lang="en-US" altLang="ja-JP" sz="1500" b="1" dirty="0">
              <a:latin typeface="Times" pitchFamily="2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7778AAF-8EAB-2547-97F8-00CBAFEF667C}"/>
              </a:ext>
            </a:extLst>
          </p:cNvPr>
          <p:cNvSpPr txBox="1"/>
          <p:nvPr/>
        </p:nvSpPr>
        <p:spPr>
          <a:xfrm>
            <a:off x="2200788" y="561142"/>
            <a:ext cx="87716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500" b="1" dirty="0">
                <a:latin typeface="Times" pitchFamily="2" charset="0"/>
              </a:rPr>
              <a:t>Primary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Disease</a:t>
            </a:r>
            <a:endParaRPr kumimoji="1" lang="en-US" altLang="ja-JP" sz="1500" b="1" dirty="0">
              <a:latin typeface="Times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961272E-9F59-474C-B99C-01BE047ED23A}"/>
              </a:ext>
            </a:extLst>
          </p:cNvPr>
          <p:cNvSpPr txBox="1"/>
          <p:nvPr/>
        </p:nvSpPr>
        <p:spPr>
          <a:xfrm>
            <a:off x="3107908" y="1076750"/>
            <a:ext cx="1494320" cy="6151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-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dexamethasone 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8mg/day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cortisone</a:t>
            </a:r>
          </a:p>
          <a:p>
            <a:pPr algn="ctr">
              <a:lnSpc>
                <a:spcPct val="150000"/>
              </a:lnSpc>
            </a:pPr>
            <a:r>
              <a:rPr lang="en-US" altLang="ja-JP" sz="1500" b="1" dirty="0">
                <a:latin typeface="Times" pitchFamily="2" charset="0"/>
              </a:rPr>
              <a:t>cortisone</a:t>
            </a:r>
          </a:p>
          <a:p>
            <a:pPr algn="ctr">
              <a:lnSpc>
                <a:spcPct val="150000"/>
              </a:lnSpc>
            </a:pPr>
            <a:r>
              <a:rPr lang="en-US" altLang="ja-JP" sz="1500" b="1" dirty="0" err="1">
                <a:latin typeface="Times" pitchFamily="2" charset="0"/>
              </a:rPr>
              <a:t>predonisone</a:t>
            </a:r>
            <a:endParaRPr lang="en-US" altLang="ja-JP" sz="1500" b="1" dirty="0">
              <a:latin typeface="Times" pitchFamily="2" charset="0"/>
            </a:endParaRPr>
          </a:p>
          <a:p>
            <a:pPr algn="ctr"/>
            <a:r>
              <a:rPr kumimoji="1" lang="en-US" altLang="ja-JP" sz="1500" b="1" dirty="0">
                <a:latin typeface="Times" pitchFamily="2" charset="0"/>
              </a:rPr>
              <a:t>60mg/day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betamethasone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methyl-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prednisolone</a:t>
            </a:r>
          </a:p>
          <a:p>
            <a:pPr algn="ctr">
              <a:lnSpc>
                <a:spcPct val="150000"/>
              </a:lnSpc>
            </a:pPr>
            <a:r>
              <a:rPr lang="en-US" altLang="ja-JP" sz="1500" b="1" dirty="0" err="1">
                <a:latin typeface="Times" pitchFamily="2" charset="0"/>
              </a:rPr>
              <a:t>predonisone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ja-JP" sz="1500" b="1" dirty="0">
                <a:latin typeface="Times" pitchFamily="2" charset="0"/>
              </a:rPr>
              <a:t>betamethasone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1 mg/day</a:t>
            </a:r>
          </a:p>
          <a:p>
            <a:pPr algn="ctr"/>
            <a:r>
              <a:rPr lang="en-US" altLang="ja-JP" sz="1500" b="1" dirty="0" err="1">
                <a:latin typeface="Times" pitchFamily="2" charset="0"/>
              </a:rPr>
              <a:t>predonisone</a:t>
            </a:r>
            <a:endParaRPr lang="en-US" altLang="ja-JP" sz="1500" b="1" dirty="0">
              <a:latin typeface="Times" pitchFamily="2" charset="0"/>
            </a:endParaRPr>
          </a:p>
          <a:p>
            <a:pPr algn="ctr"/>
            <a:r>
              <a:rPr lang="en-US" altLang="ja-JP" sz="1500" b="1" dirty="0">
                <a:latin typeface="Times" pitchFamily="2" charset="0"/>
              </a:rPr>
              <a:t>60mg/day</a:t>
            </a:r>
          </a:p>
          <a:p>
            <a:pPr algn="ctr"/>
            <a:r>
              <a:rPr lang="en-US" altLang="ja-JP" sz="1500" b="1" dirty="0" err="1">
                <a:latin typeface="Times" pitchFamily="2" charset="0"/>
              </a:rPr>
              <a:t>predonisone</a:t>
            </a:r>
            <a:endParaRPr lang="en-US" altLang="ja-JP" sz="1500" b="1" dirty="0">
              <a:latin typeface="Times" pitchFamily="2" charset="0"/>
            </a:endParaRPr>
          </a:p>
          <a:p>
            <a:pPr algn="ctr"/>
            <a:r>
              <a:rPr lang="en-US" altLang="ja-JP" sz="1500" b="1" dirty="0">
                <a:latin typeface="Times" pitchFamily="2" charset="0"/>
              </a:rPr>
              <a:t>30mg/day</a:t>
            </a:r>
          </a:p>
          <a:p>
            <a:pPr algn="ctr">
              <a:lnSpc>
                <a:spcPct val="200000"/>
              </a:lnSpc>
            </a:pP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endParaRPr kumimoji="1" lang="en-US" altLang="ja-JP" sz="1500" b="1" dirty="0">
              <a:latin typeface="Times" pitchFamily="2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7370C73-F246-B14D-A66C-E40AF2718CFE}"/>
              </a:ext>
            </a:extLst>
          </p:cNvPr>
          <p:cNvSpPr txBox="1"/>
          <p:nvPr/>
        </p:nvSpPr>
        <p:spPr>
          <a:xfrm>
            <a:off x="4412093" y="561142"/>
            <a:ext cx="99097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en-US" altLang="ja-JP" sz="1500" b="1" dirty="0">
                <a:latin typeface="Times" pitchFamily="2" charset="0"/>
              </a:rPr>
              <a:t>Max NH3</a:t>
            </a:r>
          </a:p>
          <a:p>
            <a:pPr algn="ctr">
              <a:lnSpc>
                <a:spcPts val="1800"/>
              </a:lnSpc>
            </a:pPr>
            <a:r>
              <a:rPr kumimoji="1" lang="en-US" altLang="ja-JP" sz="1500" b="1" dirty="0">
                <a:latin typeface="Times" pitchFamily="2" charset="0"/>
              </a:rPr>
              <a:t>(</a:t>
            </a:r>
            <a:r>
              <a:rPr kumimoji="1" lang="en-US" altLang="ja-JP" sz="1500" b="1" dirty="0" err="1">
                <a:latin typeface="Times" pitchFamily="2" charset="0"/>
              </a:rPr>
              <a:t>μg</a:t>
            </a:r>
            <a:r>
              <a:rPr kumimoji="1" lang="en-US" altLang="ja-JP" sz="1500" b="1" dirty="0">
                <a:latin typeface="Times" pitchFamily="2" charset="0"/>
              </a:rPr>
              <a:t>/</a:t>
            </a:r>
            <a:r>
              <a:rPr kumimoji="1" lang="en-US" altLang="ja-JP" sz="1500" b="1" dirty="0" err="1">
                <a:latin typeface="Times" pitchFamily="2" charset="0"/>
              </a:rPr>
              <a:t>dL</a:t>
            </a:r>
            <a:r>
              <a:rPr kumimoji="1" lang="en-US" altLang="ja-JP" sz="1500" b="1" dirty="0">
                <a:latin typeface="Times" pitchFamily="2" charset="0"/>
              </a:rPr>
              <a:t>)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B6CF86E-8D22-E241-9263-F5D93258A73E}"/>
              </a:ext>
            </a:extLst>
          </p:cNvPr>
          <p:cNvSpPr txBox="1"/>
          <p:nvPr/>
        </p:nvSpPr>
        <p:spPr>
          <a:xfrm>
            <a:off x="5350970" y="1029122"/>
            <a:ext cx="1140056" cy="52860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coma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vagueness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ja-JP" sz="1500" b="1" dirty="0">
                <a:latin typeface="Times" pitchFamily="2" charset="0"/>
              </a:rPr>
              <a:t>headache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nausea</a:t>
            </a:r>
          </a:p>
          <a:p>
            <a:pPr algn="ctr">
              <a:lnSpc>
                <a:spcPct val="150000"/>
              </a:lnSpc>
            </a:pPr>
            <a:r>
              <a:rPr lang="en-US" altLang="ja-JP" sz="1500" b="1" dirty="0">
                <a:latin typeface="Times" pitchFamily="2" charset="0"/>
              </a:rPr>
              <a:t>coma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coma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coma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coma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 err="1">
                <a:latin typeface="Times" pitchFamily="2" charset="0"/>
              </a:rPr>
              <a:t>seisure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coma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dis-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orientation 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dis-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orientation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D010FFD-D6F8-394F-A1FC-C2A1F3FACF0C}"/>
              </a:ext>
            </a:extLst>
          </p:cNvPr>
          <p:cNvSpPr txBox="1"/>
          <p:nvPr/>
        </p:nvSpPr>
        <p:spPr>
          <a:xfrm>
            <a:off x="7168830" y="571922"/>
            <a:ext cx="1059906" cy="55746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Treatment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HD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-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-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-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P+B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B+CHDF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P+B+HD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-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-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HF-CHDF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CHDF</a:t>
            </a:r>
            <a:endParaRPr kumimoji="1" lang="en-US" altLang="ja-JP" sz="1500" b="1" dirty="0">
              <a:latin typeface="Times" pitchFamily="2" charset="0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66091253-A48D-0840-8AFE-B7479614DB09}"/>
              </a:ext>
            </a:extLst>
          </p:cNvPr>
          <p:cNvCxnSpPr>
            <a:cxnSpLocks/>
          </p:cNvCxnSpPr>
          <p:nvPr/>
        </p:nvCxnSpPr>
        <p:spPr>
          <a:xfrm>
            <a:off x="46375" y="6211866"/>
            <a:ext cx="90317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B2C2265-55C5-E242-8748-9A879081C653}"/>
              </a:ext>
            </a:extLst>
          </p:cNvPr>
          <p:cNvSpPr txBox="1"/>
          <p:nvPr/>
        </p:nvSpPr>
        <p:spPr>
          <a:xfrm>
            <a:off x="8160761" y="557634"/>
            <a:ext cx="931665" cy="55746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Outcome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alive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dead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dead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dead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alive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alive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alive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dead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dead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alive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alive</a:t>
            </a:r>
            <a:endParaRPr kumimoji="1" lang="en-US" altLang="ja-JP" sz="1500" b="1" dirty="0">
              <a:latin typeface="Times" pitchFamily="2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8199A0D-F2A7-3044-BEE3-EB2C21E8E2C9}"/>
              </a:ext>
            </a:extLst>
          </p:cNvPr>
          <p:cNvSpPr txBox="1"/>
          <p:nvPr/>
        </p:nvSpPr>
        <p:spPr>
          <a:xfrm>
            <a:off x="2084560" y="1079622"/>
            <a:ext cx="1146468" cy="5141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500" b="1" dirty="0">
                <a:latin typeface="Times" pitchFamily="2" charset="0"/>
              </a:rPr>
              <a:t>glottic 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edema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deviated 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septum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knee 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arthritis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knee 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arthritis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/>
            <a:r>
              <a:rPr lang="en-US" altLang="ja-JP" sz="1500" b="1" dirty="0">
                <a:latin typeface="Times" pitchFamily="2" charset="0"/>
              </a:rPr>
              <a:t>hearing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defect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preterm</a:t>
            </a:r>
          </a:p>
          <a:p>
            <a:pPr algn="ctr"/>
            <a:r>
              <a:rPr kumimoji="1" lang="en-US" altLang="ja-JP" sz="1500" b="1" dirty="0">
                <a:latin typeface="Times" pitchFamily="2" charset="0"/>
              </a:rPr>
              <a:t>labor</a:t>
            </a:r>
          </a:p>
          <a:p>
            <a:pPr algn="ctr">
              <a:lnSpc>
                <a:spcPct val="150000"/>
              </a:lnSpc>
            </a:pPr>
            <a:r>
              <a:rPr lang="en-US" altLang="ja-JP" sz="1500" b="1" dirty="0">
                <a:latin typeface="Times" pitchFamily="2" charset="0"/>
              </a:rPr>
              <a:t>Asthma</a:t>
            </a:r>
          </a:p>
          <a:p>
            <a:pPr algn="ctr">
              <a:lnSpc>
                <a:spcPct val="250000"/>
              </a:lnSpc>
            </a:pPr>
            <a:r>
              <a:rPr lang="en-US" altLang="ja-JP" sz="1500" b="1" dirty="0">
                <a:latin typeface="Times" pitchFamily="2" charset="0"/>
              </a:rPr>
              <a:t>NSIP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ja-JP" sz="1500" b="1" dirty="0">
                <a:latin typeface="Times" pitchFamily="2" charset="0"/>
              </a:rPr>
              <a:t>leukoplakia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ja-JP" sz="1500" b="1" dirty="0">
                <a:latin typeface="Times" pitchFamily="2" charset="0"/>
              </a:rPr>
              <a:t>Meniere’s 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disease </a:t>
            </a:r>
          </a:p>
          <a:p>
            <a:pPr algn="ctr">
              <a:lnSpc>
                <a:spcPct val="150000"/>
              </a:lnSpc>
            </a:pPr>
            <a:r>
              <a:rPr lang="en-US" altLang="ja-JP" sz="1500" b="1" dirty="0">
                <a:latin typeface="Times" pitchFamily="2" charset="0"/>
              </a:rPr>
              <a:t>Asthma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6B8DDC7-3FD4-9143-B055-5CF2C7C66B5E}"/>
              </a:ext>
            </a:extLst>
          </p:cNvPr>
          <p:cNvSpPr txBox="1"/>
          <p:nvPr/>
        </p:nvSpPr>
        <p:spPr>
          <a:xfrm>
            <a:off x="4624452" y="1049627"/>
            <a:ext cx="582211" cy="5112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320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885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1124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700</a:t>
            </a: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1185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507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477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4257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&gt;500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784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423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9C84DA1-AC9E-E44B-8C93-F0076C4AC504}"/>
              </a:ext>
            </a:extLst>
          </p:cNvPr>
          <p:cNvSpPr txBox="1"/>
          <p:nvPr/>
        </p:nvSpPr>
        <p:spPr>
          <a:xfrm>
            <a:off x="6462818" y="563902"/>
            <a:ext cx="688009" cy="55746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500" b="1" dirty="0">
                <a:latin typeface="Times" pitchFamily="2" charset="0"/>
              </a:rPr>
              <a:t>Onset</a:t>
            </a:r>
          </a:p>
          <a:p>
            <a:pPr algn="ctr"/>
            <a:r>
              <a:rPr lang="en-US" altLang="ja-JP" sz="1500" b="1" dirty="0">
                <a:latin typeface="Times" pitchFamily="2" charset="0"/>
              </a:rPr>
              <a:t>(days)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4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kumimoji="1" lang="en-US" altLang="ja-JP" sz="1500" b="1" dirty="0">
                <a:latin typeface="Times" pitchFamily="2" charset="0"/>
              </a:rPr>
              <a:t>2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2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9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14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4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5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-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56</a:t>
            </a: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5</a:t>
            </a:r>
            <a:endParaRPr kumimoji="1" lang="en-US" altLang="ja-JP" sz="1500" b="1" dirty="0">
              <a:latin typeface="Time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7</a:t>
            </a:r>
            <a:endParaRPr kumimoji="1" lang="en-US" altLang="ja-JP" sz="1500" b="1" dirty="0">
              <a:latin typeface="Times" pitchFamily="2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F40C12E-8FE9-8849-9746-3634BD29F63D}"/>
              </a:ext>
            </a:extLst>
          </p:cNvPr>
          <p:cNvSpPr/>
          <p:nvPr/>
        </p:nvSpPr>
        <p:spPr>
          <a:xfrm>
            <a:off x="3455368" y="555860"/>
            <a:ext cx="779189" cy="496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Steroid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F63F95-4F2D-FB4B-99AD-ECB1098F0026}"/>
              </a:ext>
            </a:extLst>
          </p:cNvPr>
          <p:cNvSpPr/>
          <p:nvPr/>
        </p:nvSpPr>
        <p:spPr>
          <a:xfrm>
            <a:off x="5427761" y="542896"/>
            <a:ext cx="976550" cy="496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1500" b="1" dirty="0">
                <a:latin typeface="Times" pitchFamily="2" charset="0"/>
              </a:rPr>
              <a:t>Symptom</a:t>
            </a:r>
          </a:p>
        </p:txBody>
      </p:sp>
    </p:spTree>
    <p:extLst>
      <p:ext uri="{BB962C8B-B14F-4D97-AF65-F5344CB8AC3E}">
        <p14:creationId xmlns:p14="http://schemas.microsoft.com/office/powerpoint/2010/main" val="1612059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47024</TotalTime>
  <Words>245</Words>
  <Application>Microsoft Macintosh PowerPoint</Application>
  <PresentationFormat>画面に合わせる (4:3)</PresentationFormat>
  <Paragraphs>156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Times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OTC欠損モデルマウスにおけるアンモニア代謝動態の検討 </dc:title>
  <dc:creator>井本 効志</dc:creator>
  <cp:lastModifiedBy>井本 効志</cp:lastModifiedBy>
  <cp:revision>200</cp:revision>
  <dcterms:created xsi:type="dcterms:W3CDTF">2020-06-18T13:16:38Z</dcterms:created>
  <dcterms:modified xsi:type="dcterms:W3CDTF">2021-11-16T05:54:02Z</dcterms:modified>
</cp:coreProperties>
</file>