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1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569688-A77B-42DB-8E14-F1EE83C5B8C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E7E51-A974-4650-BE80-A77188C45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67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E7E51-A974-4650-BE80-A77188C45B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0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F826B-DE8C-4C65-BA29-22240C042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5462E67-1394-4972-90F6-3339436DE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65E7A5-40F8-4D13-9328-B94F204E9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036A60-4A56-41F0-95E1-4845AA626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A87E75-8338-4DBA-BDA6-9705C61A2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67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C1C140-7FF6-4BA2-A69C-6B01434DE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86748C-0C29-4DB7-8712-121085859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F8F0D7-5F8A-42BC-9B62-D4CD425ED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40C35C0-EE35-4B5E-8882-732BB6A2B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AEBB04E-736C-4D77-BFF9-0046DE4A3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17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F055B5-ACC0-4114-ADF6-8AF18A62A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DB80863-B252-4389-A21F-BB143413CF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62958C-FA75-491D-BA28-7B25BB16A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3D3852-F364-42D4-A190-C51021140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6E0F06-09D2-4D06-A535-E5E6A7217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21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D7D76A-B19A-43D4-8EE2-CD2C74CB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5F4C6D-23B3-48A1-B787-0B8DF9E936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DBB6324-A94F-4058-BAA9-6822F7461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3B65524-FD58-468D-A6B2-7BD6FBB39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6899EE-F2FF-4FC4-9396-24936CB74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BF8690F-F60A-43CE-944F-8332CF3D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02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6039DC-0F0C-4D38-B26F-ED52216F7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4A262B3-A75F-4870-AA8A-5C6A1489F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31E0A02-93B7-4B46-8873-6940F8E78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E03B3E6-7E0E-46CF-BC38-E356BF6382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15AC602-A2E6-4B7B-86B4-5C25FC7B43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65E9C92-3904-435A-9D9E-96FA82F31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BF2A878-12BA-4C71-A2B7-96DA791A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6D3B326-EF11-4AF7-943A-886F575E9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FEEE89-C823-4EDB-A641-DE2A0A958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BE37E33-CA0A-46FB-A0C3-94C4F1322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9BADD4E-978F-4A1C-B322-BDDE5461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9A7E310-A2B3-4600-9049-D15D193F0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35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E8AB466-0749-495D-84CD-C360153E9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4A67D79-034B-47E6-864F-E8DD183C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A7A6CD8-244F-4970-B336-4C9D20912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829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685545-57BC-4034-A5F5-CC234D739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84953A-889C-4EAB-A5DB-2A3373B81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166E65A-6EC3-4BE8-B999-9B289ABA2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9984938-CBBD-466C-BE3C-8CFB6229A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DD4B6D-14CF-4F4A-B3E2-0DAA25581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09E33F5-7B48-4FBF-8097-A45637A6C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07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2055A6-970F-481D-AB03-EE49D552E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D740165-E272-410C-8FB8-425395F28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3419248-2C29-46DD-AFC5-2746F5DF5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D8F3191-7502-4716-A934-CB344B478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10DB827-4B63-481E-B8D3-B5F47C26F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E9EACF6-C0CE-4789-BD52-ED483DB2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898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6CD400-A8B6-44D6-AE4C-C66F0D077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5D8061A-99C7-49DD-953D-86F1BEC2D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8E76825-DA9A-4657-B572-C8D560FC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4AF5FE2-A5FD-474D-AD8E-EED791BE0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1A0F2E-3C85-4F60-9380-3C2694E0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78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A1D8473-E926-41B1-95AD-A2C5F700F8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AB72C34-A296-45D7-9D7B-AC5D48AC20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0D9CB0-A0FD-4E05-BE7B-2C41C107B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D2FDF1-363C-4D3A-BCFD-F610C96B9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D2E5C6-2BD7-4832-89EA-892098DDB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29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DFA767B-EFFF-456A-ABF2-D7C5F41FB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7DB7CDC-A39A-46D3-817C-89D2EAE60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9A5FA3-B410-49A5-9270-430CF3581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2893B-7C8A-4B12-846A-AD7A60206B9E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F4DD89-4CCC-4BF2-BC97-38FE2BDA5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4CAF1D1-AD1D-4B66-8CFD-0D495DDD30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D7B5B-8159-4151-B72F-453A0724F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0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tif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자유형 162">
            <a:extLst>
              <a:ext uri="{FF2B5EF4-FFF2-40B4-BE49-F238E27FC236}">
                <a16:creationId xmlns:a16="http://schemas.microsoft.com/office/drawing/2014/main" xmlns="" id="{812C3EE6-EB22-454B-807B-31EAB95F9ED0}"/>
              </a:ext>
            </a:extLst>
          </p:cNvPr>
          <p:cNvSpPr/>
          <p:nvPr/>
        </p:nvSpPr>
        <p:spPr>
          <a:xfrm flipV="1">
            <a:off x="3971957" y="2335628"/>
            <a:ext cx="7919963" cy="1516241"/>
          </a:xfrm>
          <a:custGeom>
            <a:avLst/>
            <a:gdLst>
              <a:gd name="connsiteX0" fmla="*/ 0 w 8312742"/>
              <a:gd name="connsiteY0" fmla="*/ 0 h 989414"/>
              <a:gd name="connsiteX1" fmla="*/ 8312742 w 8312742"/>
              <a:gd name="connsiteY1" fmla="*/ 0 h 989414"/>
              <a:gd name="connsiteX2" fmla="*/ 8298877 w 8312742"/>
              <a:gd name="connsiteY2" fmla="*/ 9144 h 989414"/>
              <a:gd name="connsiteX3" fmla="*/ 6112544 w 8312742"/>
              <a:gd name="connsiteY3" fmla="*/ 462156 h 989414"/>
              <a:gd name="connsiteX4" fmla="*/ 4251458 w 8312742"/>
              <a:gd name="connsiteY4" fmla="*/ 901808 h 989414"/>
              <a:gd name="connsiteX5" fmla="*/ 4159308 w 8312742"/>
              <a:gd name="connsiteY5" fmla="*/ 984164 h 989414"/>
              <a:gd name="connsiteX6" fmla="*/ 4159308 w 8312742"/>
              <a:gd name="connsiteY6" fmla="*/ 989414 h 989414"/>
              <a:gd name="connsiteX7" fmla="*/ 4156371 w 8312742"/>
              <a:gd name="connsiteY7" fmla="*/ 986790 h 989414"/>
              <a:gd name="connsiteX8" fmla="*/ 4153433 w 8312742"/>
              <a:gd name="connsiteY8" fmla="*/ 989414 h 989414"/>
              <a:gd name="connsiteX9" fmla="*/ 4153433 w 8312742"/>
              <a:gd name="connsiteY9" fmla="*/ 984164 h 989414"/>
              <a:gd name="connsiteX10" fmla="*/ 4061285 w 8312742"/>
              <a:gd name="connsiteY10" fmla="*/ 901808 h 989414"/>
              <a:gd name="connsiteX11" fmla="*/ 2200199 w 8312742"/>
              <a:gd name="connsiteY11" fmla="*/ 462156 h 989414"/>
              <a:gd name="connsiteX12" fmla="*/ 13865 w 8312742"/>
              <a:gd name="connsiteY12" fmla="*/ 9144 h 989414"/>
              <a:gd name="connsiteX13" fmla="*/ 0 w 8312742"/>
              <a:gd name="connsiteY13" fmla="*/ 0 h 98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312742" h="989414">
                <a:moveTo>
                  <a:pt x="0" y="0"/>
                </a:moveTo>
                <a:lnTo>
                  <a:pt x="8312742" y="0"/>
                </a:lnTo>
                <a:lnTo>
                  <a:pt x="8298877" y="9144"/>
                </a:lnTo>
                <a:cubicBezTo>
                  <a:pt x="7896211" y="256632"/>
                  <a:pt x="7226095" y="456416"/>
                  <a:pt x="6112544" y="462156"/>
                </a:cubicBezTo>
                <a:cubicBezTo>
                  <a:pt x="6112544" y="462156"/>
                  <a:pt x="4796122" y="489916"/>
                  <a:pt x="4251458" y="901808"/>
                </a:cubicBezTo>
                <a:lnTo>
                  <a:pt x="4159308" y="984164"/>
                </a:lnTo>
                <a:lnTo>
                  <a:pt x="4159308" y="989414"/>
                </a:lnTo>
                <a:lnTo>
                  <a:pt x="4156371" y="986790"/>
                </a:lnTo>
                <a:lnTo>
                  <a:pt x="4153433" y="989414"/>
                </a:lnTo>
                <a:lnTo>
                  <a:pt x="4153433" y="984164"/>
                </a:lnTo>
                <a:lnTo>
                  <a:pt x="4061285" y="901808"/>
                </a:lnTo>
                <a:cubicBezTo>
                  <a:pt x="3516620" y="489916"/>
                  <a:pt x="2200199" y="462156"/>
                  <a:pt x="2200199" y="462156"/>
                </a:cubicBezTo>
                <a:cubicBezTo>
                  <a:pt x="1086648" y="456416"/>
                  <a:pt x="416531" y="256632"/>
                  <a:pt x="13865" y="914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68000">
                <a:srgbClr val="AFCBF3"/>
              </a:gs>
              <a:gs pos="0">
                <a:schemeClr val="bg1"/>
              </a:gs>
            </a:gsLst>
            <a:lin ang="5400000" scaled="1"/>
          </a:gra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7" name="그룹 12">
            <a:extLst>
              <a:ext uri="{FF2B5EF4-FFF2-40B4-BE49-F238E27FC236}">
                <a16:creationId xmlns:a16="http://schemas.microsoft.com/office/drawing/2014/main" xmlns="" id="{70BA26A8-24E2-48B4-BF7E-B1EE18E54BD4}"/>
              </a:ext>
            </a:extLst>
          </p:cNvPr>
          <p:cNvGrpSpPr/>
          <p:nvPr/>
        </p:nvGrpSpPr>
        <p:grpSpPr>
          <a:xfrm>
            <a:off x="124228" y="248214"/>
            <a:ext cx="3600191" cy="3888541"/>
            <a:chOff x="411968" y="2986706"/>
            <a:chExt cx="3603115" cy="3316037"/>
          </a:xfrm>
        </p:grpSpPr>
        <p:sp>
          <p:nvSpPr>
            <p:cNvPr id="18" name="모서리가 둥근 직사각형 49">
              <a:extLst>
                <a:ext uri="{FF2B5EF4-FFF2-40B4-BE49-F238E27FC236}">
                  <a16:creationId xmlns:a16="http://schemas.microsoft.com/office/drawing/2014/main" xmlns="" id="{31C45AF5-0B36-4B97-915D-A37E44DF17BE}"/>
                </a:ext>
              </a:extLst>
            </p:cNvPr>
            <p:cNvSpPr/>
            <p:nvPr/>
          </p:nvSpPr>
          <p:spPr>
            <a:xfrm>
              <a:off x="411968" y="2990250"/>
              <a:ext cx="3603115" cy="3312493"/>
            </a:xfrm>
            <a:prstGeom prst="roundRect">
              <a:avLst>
                <a:gd name="adj" fmla="val 3530"/>
              </a:avLst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양쪽 모서리가 둥근 사각형 50">
              <a:extLst>
                <a:ext uri="{FF2B5EF4-FFF2-40B4-BE49-F238E27FC236}">
                  <a16:creationId xmlns:a16="http://schemas.microsoft.com/office/drawing/2014/main" xmlns="" id="{ECAB11AE-30E2-4CE8-BF2B-148C53C58DA3}"/>
                </a:ext>
              </a:extLst>
            </p:cNvPr>
            <p:cNvSpPr/>
            <p:nvPr/>
          </p:nvSpPr>
          <p:spPr>
            <a:xfrm rot="10800000">
              <a:off x="555266" y="2986706"/>
              <a:ext cx="3299032" cy="1244301"/>
            </a:xfrm>
            <a:prstGeom prst="round2SameRect">
              <a:avLst/>
            </a:prstGeom>
            <a:solidFill>
              <a:srgbClr val="2F5597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0" name="그룹 51">
              <a:extLst>
                <a:ext uri="{FF2B5EF4-FFF2-40B4-BE49-F238E27FC236}">
                  <a16:creationId xmlns:a16="http://schemas.microsoft.com/office/drawing/2014/main" xmlns="" id="{5F5ED8D2-DBFE-4AC9-A534-8AC99C51003B}"/>
                </a:ext>
              </a:extLst>
            </p:cNvPr>
            <p:cNvGrpSpPr/>
            <p:nvPr/>
          </p:nvGrpSpPr>
          <p:grpSpPr>
            <a:xfrm>
              <a:off x="555265" y="3089345"/>
              <a:ext cx="3299033" cy="905508"/>
              <a:chOff x="1137790" y="3089345"/>
              <a:chExt cx="3299033" cy="905508"/>
            </a:xfrm>
          </p:grpSpPr>
          <p:sp>
            <p:nvSpPr>
              <p:cNvPr id="22" name="직사각형 52">
                <a:extLst>
                  <a:ext uri="{FF2B5EF4-FFF2-40B4-BE49-F238E27FC236}">
                    <a16:creationId xmlns:a16="http://schemas.microsoft.com/office/drawing/2014/main" xmlns="" id="{9EEBD00A-F268-4B80-9AD0-AE80422AAA19}"/>
                  </a:ext>
                </a:extLst>
              </p:cNvPr>
              <p:cNvSpPr/>
              <p:nvPr/>
            </p:nvSpPr>
            <p:spPr>
              <a:xfrm>
                <a:off x="1137790" y="3548666"/>
                <a:ext cx="3299033" cy="446187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 defTabSz="801688" eaLnBrk="0" latinLnBrk="0" hangingPunct="0"/>
                <a:r>
                  <a:rPr lang="en-US" altLang="ko-KR" sz="1400" b="1" kern="100" dirty="0">
                    <a:solidFill>
                      <a:schemeClr val="bg1"/>
                    </a:solidFill>
                    <a:latin typeface="+mn-ea"/>
                    <a:cs typeface="Arial Unicode MS" panose="020B0604020202020204" pitchFamily="50" charset="-127"/>
                  </a:rPr>
                  <a:t>Effects of Biaxial AMT-EST</a:t>
                </a:r>
                <a:r>
                  <a:rPr lang="ko-KR" altLang="en-US" sz="1400" b="1" spc="-100" noProof="1">
                    <a:solidFill>
                      <a:schemeClr val="bg1"/>
                    </a:solidFill>
                    <a:latin typeface="+mn-ea"/>
                    <a:cs typeface="Arial Unicode MS" panose="020B0604020202020204" pitchFamily="50" charset="-127"/>
                  </a:rPr>
                  <a:t> </a:t>
                </a:r>
                <a:r>
                  <a:rPr lang="en-US" altLang="ko-KR" sz="1400" b="1" spc="-100" noProof="1">
                    <a:solidFill>
                      <a:schemeClr val="bg1"/>
                    </a:solidFill>
                    <a:latin typeface="+mn-ea"/>
                    <a:cs typeface="Arial Unicode MS" panose="020B0604020202020204" pitchFamily="50" charset="-127"/>
                  </a:rPr>
                  <a:t> </a:t>
                </a:r>
              </a:p>
              <a:p>
                <a:pPr algn="ctr" defTabSz="801688" eaLnBrk="0" latinLnBrk="0" hangingPunct="0"/>
                <a:r>
                  <a:rPr lang="en-US" altLang="ko-KR" sz="1400" b="1" spc="-100" noProof="1">
                    <a:solidFill>
                      <a:schemeClr val="bg1"/>
                    </a:solidFill>
                    <a:latin typeface="+mn-ea"/>
                    <a:cs typeface="Arial Unicode MS" panose="020B0604020202020204" pitchFamily="50" charset="-127"/>
                  </a:rPr>
                  <a:t>in Chronic Stroke Patients</a:t>
                </a:r>
              </a:p>
            </p:txBody>
          </p:sp>
          <p:sp>
            <p:nvSpPr>
              <p:cNvPr id="23" name="모서리가 둥근 직사각형 53">
                <a:extLst>
                  <a:ext uri="{FF2B5EF4-FFF2-40B4-BE49-F238E27FC236}">
                    <a16:creationId xmlns:a16="http://schemas.microsoft.com/office/drawing/2014/main" xmlns="" id="{C5579DC1-7274-4AB8-A823-469571C87F57}"/>
                  </a:ext>
                </a:extLst>
              </p:cNvPr>
              <p:cNvSpPr/>
              <p:nvPr/>
            </p:nvSpPr>
            <p:spPr>
              <a:xfrm>
                <a:off x="1254370" y="3089345"/>
                <a:ext cx="3007590" cy="30220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kumimoji="1" lang="en-US" altLang="ko-KR" sz="1600" b="1" spc="-150" dirty="0">
                    <a:gradFill>
                      <a:gsLst>
                        <a:gs pos="10000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1"/>
                    </a:gradFill>
                    <a:latin typeface="+mn-ea"/>
                    <a:cs typeface="Arial Unicode MS" panose="020B0604020202020204" pitchFamily="50" charset="-127"/>
                  </a:rPr>
                  <a:t>Objectives   </a:t>
                </a:r>
                <a:endParaRPr kumimoji="1" lang="ko-KR" altLang="en-US" sz="1600" b="1" spc="-150" dirty="0">
                  <a:gradFill>
                    <a:gsLst>
                      <a:gs pos="10000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1"/>
                  </a:gradFill>
                  <a:latin typeface="+mn-ea"/>
                  <a:cs typeface="Arial Unicode MS" panose="020B0604020202020204" pitchFamily="50" charset="-127"/>
                </a:endParaRPr>
              </a:p>
            </p:txBody>
          </p:sp>
        </p:grpSp>
        <p:sp>
          <p:nvSpPr>
            <p:cNvPr id="21" name="직사각형 54">
              <a:extLst>
                <a:ext uri="{FF2B5EF4-FFF2-40B4-BE49-F238E27FC236}">
                  <a16:creationId xmlns:a16="http://schemas.microsoft.com/office/drawing/2014/main" xmlns="" id="{7447A931-84D6-4388-BD81-294417345F98}"/>
                </a:ext>
              </a:extLst>
            </p:cNvPr>
            <p:cNvSpPr/>
            <p:nvPr/>
          </p:nvSpPr>
          <p:spPr>
            <a:xfrm>
              <a:off x="520525" y="4564585"/>
              <a:ext cx="3333773" cy="1102345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defTabSz="801688" eaLnBrk="0" hangingPunct="0">
                <a:spcBef>
                  <a:spcPts val="600"/>
                </a:spcBef>
              </a:pPr>
              <a:r>
                <a:rPr lang="en-US" altLang="ko-KR" sz="1300" kern="100" dirty="0">
                  <a:latin typeface="+mn-ea"/>
                  <a:cs typeface="Arial Unicode MS" panose="020B0604020202020204" pitchFamily="50" charset="-127"/>
                </a:rPr>
                <a:t>To find the effects of </a:t>
              </a:r>
              <a:r>
                <a:rPr lang="en-US" altLang="ko-KR" sz="1300" b="1" kern="100" dirty="0">
                  <a:solidFill>
                    <a:srgbClr val="C00000"/>
                  </a:solidFill>
                  <a:latin typeface="+mn-ea"/>
                  <a:cs typeface="Arial Unicode MS" panose="020B0604020202020204" pitchFamily="50" charset="-127"/>
                </a:rPr>
                <a:t>passive biaxial ankle movement training synchronized with electrical stimulation therapy (AMT-EST) to corresponding muscles </a:t>
              </a:r>
              <a:r>
                <a:rPr lang="en-US" altLang="ko-KR" sz="1300" kern="100" dirty="0">
                  <a:solidFill>
                    <a:srgbClr val="222222"/>
                  </a:solidFill>
                  <a:latin typeface="+mn-ea"/>
                  <a:cs typeface="Arial Unicode MS" panose="020B0604020202020204" pitchFamily="50" charset="-127"/>
                </a:rPr>
                <a:t>on proprioception, strength, balance, and gait in chronic stroke patients.</a:t>
              </a:r>
              <a:endParaRPr lang="en-US" altLang="ko-KR" sz="1300" spc="-150" noProof="1">
                <a:gradFill>
                  <a:gsLst>
                    <a:gs pos="10000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effectLst/>
                <a:latin typeface="+mn-ea"/>
                <a:cs typeface="Arial Unicode MS" panose="020B0604020202020204" pitchFamily="50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15703" y="4369531"/>
            <a:ext cx="3608715" cy="2211336"/>
            <a:chOff x="109450" y="112149"/>
            <a:chExt cx="2726236" cy="2239327"/>
          </a:xfrm>
        </p:grpSpPr>
        <p:sp>
          <p:nvSpPr>
            <p:cNvPr id="24" name="모서리가 둥근 직사각형 130">
              <a:extLst>
                <a:ext uri="{FF2B5EF4-FFF2-40B4-BE49-F238E27FC236}">
                  <a16:creationId xmlns:a16="http://schemas.microsoft.com/office/drawing/2014/main" xmlns="" id="{64D9B811-C2B9-4173-9358-7E769B7B0E8D}"/>
                </a:ext>
              </a:extLst>
            </p:cNvPr>
            <p:cNvSpPr/>
            <p:nvPr/>
          </p:nvSpPr>
          <p:spPr>
            <a:xfrm>
              <a:off x="109450" y="112149"/>
              <a:ext cx="2726236" cy="2239327"/>
            </a:xfrm>
            <a:prstGeom prst="roundRect">
              <a:avLst>
                <a:gd name="adj" fmla="val 3519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E0F2B732-B40A-4DFE-83F7-BDF2826D9351}"/>
                </a:ext>
              </a:extLst>
            </p:cNvPr>
            <p:cNvSpPr txBox="1"/>
            <p:nvPr/>
          </p:nvSpPr>
          <p:spPr>
            <a:xfrm>
              <a:off x="884238" y="282595"/>
              <a:ext cx="1176669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ko-KR"/>
              </a:defPPr>
              <a:lvl1pPr algn="ctr">
                <a:defRPr kumimoji="1" sz="1400" b="1" spc="-100">
                  <a:gradFill>
                    <a:gsLst>
                      <a:gs pos="100000">
                        <a:schemeClr val="tx1"/>
                      </a:gs>
                      <a:gs pos="100000">
                        <a:srgbClr val="E51937"/>
                      </a:gs>
                    </a:gsLst>
                    <a:lin ang="5400000" scaled="1"/>
                  </a:gradFill>
                  <a:latin typeface="+mn-ea"/>
                </a:defRPr>
              </a:lvl1pPr>
            </a:lstStyle>
            <a:p>
              <a:r>
                <a:rPr lang="en-US" altLang="ko-KR" sz="1600" dirty="0"/>
                <a:t>Participants</a:t>
              </a:r>
              <a:endParaRPr lang="ko-KR" altLang="en-US" sz="1600" u="sng" dirty="0"/>
            </a:p>
          </p:txBody>
        </p:sp>
        <p:sp>
          <p:nvSpPr>
            <p:cNvPr id="26" name="모서리가 둥근 직사각형 177">
              <a:extLst>
                <a:ext uri="{FF2B5EF4-FFF2-40B4-BE49-F238E27FC236}">
                  <a16:creationId xmlns:a16="http://schemas.microsoft.com/office/drawing/2014/main" xmlns="" id="{0596232D-01A4-4EC3-B9A9-489B0AF795A3}"/>
                </a:ext>
              </a:extLst>
            </p:cNvPr>
            <p:cNvSpPr/>
            <p:nvPr/>
          </p:nvSpPr>
          <p:spPr>
            <a:xfrm>
              <a:off x="143964" y="1170374"/>
              <a:ext cx="2657208" cy="1152527"/>
            </a:xfrm>
            <a:prstGeom prst="roundRect">
              <a:avLst>
                <a:gd name="adj" fmla="val 4182"/>
              </a:avLst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400" dirty="0">
                  <a:solidFill>
                    <a:schemeClr val="tx1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30 stroke patients completed the trials </a:t>
              </a:r>
            </a:p>
            <a:p>
              <a:endParaRPr lang="en-US" altLang="ko-KR" sz="1400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  <a:p>
              <a:pPr marL="171450" indent="-171450">
                <a:buFont typeface="Arial Unicode MS" panose="020B0604020202020204" pitchFamily="50" charset="-127"/>
                <a:buChar char="ￚ"/>
              </a:pPr>
              <a:r>
                <a:rPr lang="en-US" altLang="ko-KR" sz="1050" dirty="0">
                  <a:solidFill>
                    <a:schemeClr val="tx1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Group1 (Age: 51.8±12.0yrs, onset: 11.6±4.1months)</a:t>
              </a:r>
            </a:p>
            <a:p>
              <a:pPr marL="171450" indent="-171450">
                <a:buFont typeface="Arial Unicode MS" panose="020B0604020202020204" pitchFamily="50" charset="-127"/>
                <a:buChar char="ￚ"/>
              </a:pPr>
              <a:r>
                <a:rPr lang="en-US" altLang="ko-KR" sz="1050" dirty="0">
                  <a:solidFill>
                    <a:schemeClr val="tx1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Group2 (Age: 55.0±10.9yrs, onset: 8.6±3.9months)</a:t>
              </a:r>
            </a:p>
          </p:txBody>
        </p:sp>
        <p:sp>
          <p:nvSpPr>
            <p:cNvPr id="27" name="양쪽 모서리가 둥근 사각형 172">
              <a:extLst>
                <a:ext uri="{FF2B5EF4-FFF2-40B4-BE49-F238E27FC236}">
                  <a16:creationId xmlns:a16="http://schemas.microsoft.com/office/drawing/2014/main" xmlns="" id="{45C85D64-A1E0-4E7D-91FB-BA1107A39282}"/>
                </a:ext>
              </a:extLst>
            </p:cNvPr>
            <p:cNvSpPr/>
            <p:nvPr/>
          </p:nvSpPr>
          <p:spPr>
            <a:xfrm>
              <a:off x="143245" y="774254"/>
              <a:ext cx="2672184" cy="396121"/>
            </a:xfrm>
            <a:prstGeom prst="round2Same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3DAFC072-D565-400A-9706-5E639E22967F}"/>
                </a:ext>
              </a:extLst>
            </p:cNvPr>
            <p:cNvSpPr txBox="1"/>
            <p:nvPr/>
          </p:nvSpPr>
          <p:spPr>
            <a:xfrm>
              <a:off x="675092" y="803037"/>
              <a:ext cx="1616405" cy="33855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 defTabSz="801688" eaLnBrk="0" latinLnBrk="0" hangingPunct="0">
                <a:spcBef>
                  <a:spcPts val="5000"/>
                </a:spcBef>
              </a:pPr>
              <a:r>
                <a:rPr lang="en-US" altLang="ko-KR" sz="1600" b="1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16200000" scaled="1"/>
                  </a:gradFill>
                  <a:latin typeface="+mn-ea"/>
                </a:rPr>
                <a:t>Chronic Stroke</a:t>
              </a:r>
              <a:endParaRPr lang="ko-KR" altLang="en-US" sz="1600" b="1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+mn-ea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7032965" y="1071733"/>
            <a:ext cx="1902812" cy="1019656"/>
            <a:chOff x="6574126" y="3577158"/>
            <a:chExt cx="2837793" cy="509542"/>
          </a:xfrm>
        </p:grpSpPr>
        <p:sp>
          <p:nvSpPr>
            <p:cNvPr id="46" name="모서리가 둥근 직사각형 56">
              <a:extLst>
                <a:ext uri="{FF2B5EF4-FFF2-40B4-BE49-F238E27FC236}">
                  <a16:creationId xmlns:a16="http://schemas.microsoft.com/office/drawing/2014/main" xmlns="" id="{7D45C3D7-B67D-401D-A31C-D1EE7B77FF97}"/>
                </a:ext>
              </a:extLst>
            </p:cNvPr>
            <p:cNvSpPr/>
            <p:nvPr/>
          </p:nvSpPr>
          <p:spPr>
            <a:xfrm>
              <a:off x="6574126" y="3577158"/>
              <a:ext cx="2837793" cy="509542"/>
            </a:xfrm>
            <a:prstGeom prst="roundRect">
              <a:avLst>
                <a:gd name="adj" fmla="val 8469"/>
              </a:avLst>
            </a:prstGeom>
            <a:solidFill>
              <a:srgbClr val="2F5597"/>
            </a:solidFill>
            <a:ln w="50800">
              <a:solidFill>
                <a:schemeClr val="bg1"/>
              </a:solidFill>
            </a:ln>
            <a:effectLst>
              <a:outerShdw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47" name="직사각형 59">
              <a:extLst>
                <a:ext uri="{FF2B5EF4-FFF2-40B4-BE49-F238E27FC236}">
                  <a16:creationId xmlns:a16="http://schemas.microsoft.com/office/drawing/2014/main" xmlns="" id="{220E58FD-F9B1-4F06-BAD8-B764F21CD4F1}"/>
                </a:ext>
              </a:extLst>
            </p:cNvPr>
            <p:cNvSpPr/>
            <p:nvPr/>
          </p:nvSpPr>
          <p:spPr>
            <a:xfrm>
              <a:off x="6879285" y="3652558"/>
              <a:ext cx="2163465" cy="35374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defTabSz="801688" eaLnBrk="0" latinLnBrk="0" hangingPunct="0"/>
              <a:r>
                <a:rPr lang="en-US" altLang="ko-KR" sz="2000" b="1" spc="-100" noProof="1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n-ea"/>
                </a:rPr>
                <a:t>Main Findings </a:t>
              </a:r>
              <a:endParaRPr lang="ko-KR" altLang="en-US" sz="2000" b="1" spc="-100" noProof="1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+mn-ea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CBAA1186-8642-447A-B561-2CAAC503CF2A}"/>
              </a:ext>
            </a:extLst>
          </p:cNvPr>
          <p:cNvGrpSpPr/>
          <p:nvPr/>
        </p:nvGrpSpPr>
        <p:grpSpPr>
          <a:xfrm>
            <a:off x="3846670" y="212329"/>
            <a:ext cx="8372762" cy="3440957"/>
            <a:chOff x="3846670" y="364449"/>
            <a:chExt cx="8372762" cy="344095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0982237E-A287-40C1-A1AD-08B917053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5288" y="372450"/>
              <a:ext cx="3084104" cy="3174533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76362294-609C-43F6-B430-3BBD96881257}"/>
                </a:ext>
              </a:extLst>
            </p:cNvPr>
            <p:cNvGrpSpPr/>
            <p:nvPr/>
          </p:nvGrpSpPr>
          <p:grpSpPr>
            <a:xfrm>
              <a:off x="3846670" y="364449"/>
              <a:ext cx="3026784" cy="3174533"/>
              <a:chOff x="52067" y="2342036"/>
              <a:chExt cx="3505416" cy="357259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xmlns="" id="{7D3790DB-CC0F-4745-BC5E-D78860B615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4" t="27013" r="9713" b="616"/>
              <a:stretch/>
            </p:blipFill>
            <p:spPr>
              <a:xfrm>
                <a:off x="53396" y="2342036"/>
                <a:ext cx="3504087" cy="3551505"/>
              </a:xfrm>
              <a:prstGeom prst="rect">
                <a:avLst/>
              </a:prstGeom>
            </p:spPr>
          </p:pic>
          <p:pic>
            <p:nvPicPr>
              <p:cNvPr id="12" name="그림 1">
                <a:extLst>
                  <a:ext uri="{FF2B5EF4-FFF2-40B4-BE49-F238E27FC236}">
                    <a16:creationId xmlns:a16="http://schemas.microsoft.com/office/drawing/2014/main" xmlns="" id="{B88FD012-5BDA-4141-89A5-81CA4EAF02E7}"/>
                  </a:ext>
                </a:extLst>
              </p:cNvPr>
              <p:cNvPicPr/>
              <p:nvPr/>
            </p:nvPicPr>
            <p:blipFill rotWithShape="1">
              <a:blip r:embed="rId5"/>
              <a:srcRect t="15157" r="53819"/>
              <a:stretch/>
            </p:blipFill>
            <p:spPr>
              <a:xfrm>
                <a:off x="52067" y="4607639"/>
                <a:ext cx="1145209" cy="1306987"/>
              </a:xfrm>
              <a:prstGeom prst="rect">
                <a:avLst/>
              </a:prstGeom>
              <a:ln w="44450">
                <a:solidFill>
                  <a:schemeClr val="bg1"/>
                </a:solidFill>
              </a:ln>
            </p:spPr>
          </p:pic>
          <p:pic>
            <p:nvPicPr>
              <p:cNvPr id="13" name="그림 1">
                <a:extLst>
                  <a:ext uri="{FF2B5EF4-FFF2-40B4-BE49-F238E27FC236}">
                    <a16:creationId xmlns:a16="http://schemas.microsoft.com/office/drawing/2014/main" xmlns="" id="{743395DC-AAFC-44CD-BA93-45D622F1437C}"/>
                  </a:ext>
                </a:extLst>
              </p:cNvPr>
              <p:cNvPicPr/>
              <p:nvPr/>
            </p:nvPicPr>
            <p:blipFill rotWithShape="1">
              <a:blip r:embed="rId5"/>
              <a:srcRect l="47115" r="37284" b="73879"/>
              <a:stretch/>
            </p:blipFill>
            <p:spPr>
              <a:xfrm>
                <a:off x="53396" y="2343471"/>
                <a:ext cx="1203033" cy="1085529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0993E6AB-2FF4-4357-A2FE-5B627CFC36F4}"/>
                </a:ext>
              </a:extLst>
            </p:cNvPr>
            <p:cNvSpPr txBox="1"/>
            <p:nvPr/>
          </p:nvSpPr>
          <p:spPr>
            <a:xfrm>
              <a:off x="3936572" y="3536110"/>
              <a:ext cx="281198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Figure 1 </a:t>
              </a:r>
              <a:r>
                <a:rPr lang="en-US" sz="1100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Ankle Movement Training Device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556AE1EA-721A-4178-9404-D4E924CB50E4}"/>
                </a:ext>
              </a:extLst>
            </p:cNvPr>
            <p:cNvSpPr txBox="1"/>
            <p:nvPr/>
          </p:nvSpPr>
          <p:spPr>
            <a:xfrm>
              <a:off x="9192648" y="3543796"/>
              <a:ext cx="30267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Figure 2 </a:t>
              </a:r>
              <a:r>
                <a:rPr lang="en-US" sz="1100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Ankle movements training protocol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5E963BD7-8741-4DA1-8BFF-401D8025115A}"/>
              </a:ext>
            </a:extLst>
          </p:cNvPr>
          <p:cNvGrpSpPr/>
          <p:nvPr/>
        </p:nvGrpSpPr>
        <p:grpSpPr>
          <a:xfrm>
            <a:off x="3987085" y="3845379"/>
            <a:ext cx="8131705" cy="2903250"/>
            <a:chOff x="3952119" y="34821"/>
            <a:chExt cx="8131705" cy="2903250"/>
          </a:xfrm>
        </p:grpSpPr>
        <p:sp>
          <p:nvSpPr>
            <p:cNvPr id="54" name="모서리가 둥근 직사각형 78">
              <a:extLst>
                <a:ext uri="{FF2B5EF4-FFF2-40B4-BE49-F238E27FC236}">
                  <a16:creationId xmlns:a16="http://schemas.microsoft.com/office/drawing/2014/main" xmlns="" id="{51896D7D-347D-4EF4-B0CE-8E8C4374E42B}"/>
                </a:ext>
              </a:extLst>
            </p:cNvPr>
            <p:cNvSpPr/>
            <p:nvPr/>
          </p:nvSpPr>
          <p:spPr>
            <a:xfrm>
              <a:off x="10039268" y="39446"/>
              <a:ext cx="1834495" cy="2812458"/>
            </a:xfrm>
            <a:prstGeom prst="roundRect">
              <a:avLst>
                <a:gd name="adj" fmla="val 6445"/>
              </a:avLst>
            </a:prstGeom>
            <a:solidFill>
              <a:srgbClr val="5F86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모서리가 둥근 직사각형 80">
              <a:extLst>
                <a:ext uri="{FF2B5EF4-FFF2-40B4-BE49-F238E27FC236}">
                  <a16:creationId xmlns:a16="http://schemas.microsoft.com/office/drawing/2014/main" xmlns="" id="{A007FC4A-AFA5-4A49-A0ED-BDBB9C11F870}"/>
                </a:ext>
              </a:extLst>
            </p:cNvPr>
            <p:cNvSpPr/>
            <p:nvPr/>
          </p:nvSpPr>
          <p:spPr>
            <a:xfrm>
              <a:off x="5978429" y="39004"/>
              <a:ext cx="1834495" cy="2812458"/>
            </a:xfrm>
            <a:prstGeom prst="roundRect">
              <a:avLst>
                <a:gd name="adj" fmla="val 6445"/>
              </a:avLst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모서리가 둥근 직사각형 80">
              <a:extLst>
                <a:ext uri="{FF2B5EF4-FFF2-40B4-BE49-F238E27FC236}">
                  <a16:creationId xmlns:a16="http://schemas.microsoft.com/office/drawing/2014/main" xmlns="" id="{E5A719BD-E696-4238-BFB6-B16090A39A9A}"/>
                </a:ext>
              </a:extLst>
            </p:cNvPr>
            <p:cNvSpPr/>
            <p:nvPr/>
          </p:nvSpPr>
          <p:spPr>
            <a:xfrm>
              <a:off x="3970558" y="65268"/>
              <a:ext cx="1834495" cy="2812458"/>
            </a:xfrm>
            <a:prstGeom prst="roundRect">
              <a:avLst>
                <a:gd name="adj" fmla="val 6445"/>
              </a:avLst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모서리가 둥근 직사각형 85">
              <a:extLst>
                <a:ext uri="{FF2B5EF4-FFF2-40B4-BE49-F238E27FC236}">
                  <a16:creationId xmlns:a16="http://schemas.microsoft.com/office/drawing/2014/main" xmlns="" id="{394EABDD-F4A7-4A83-8383-B3DC22C6D102}"/>
                </a:ext>
              </a:extLst>
            </p:cNvPr>
            <p:cNvSpPr/>
            <p:nvPr/>
          </p:nvSpPr>
          <p:spPr>
            <a:xfrm>
              <a:off x="3961489" y="1082702"/>
              <a:ext cx="1834495" cy="1727200"/>
            </a:xfrm>
            <a:prstGeom prst="roundRect">
              <a:avLst>
                <a:gd name="adj" fmla="val 6445"/>
              </a:avLst>
            </a:prstGeom>
            <a:solidFill>
              <a:schemeClr val="bg1"/>
            </a:solidFill>
            <a:ln>
              <a:solidFill>
                <a:srgbClr val="9CB4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89">
              <a:extLst>
                <a:ext uri="{FF2B5EF4-FFF2-40B4-BE49-F238E27FC236}">
                  <a16:creationId xmlns:a16="http://schemas.microsoft.com/office/drawing/2014/main" xmlns="" id="{FAFDC806-0F15-47F6-8FD2-BE0C2DB94C14}"/>
                </a:ext>
              </a:extLst>
            </p:cNvPr>
            <p:cNvSpPr/>
            <p:nvPr/>
          </p:nvSpPr>
          <p:spPr>
            <a:xfrm>
              <a:off x="4068410" y="312364"/>
              <a:ext cx="1666355" cy="29238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fontAlgn="base"/>
              <a:r>
                <a:rPr lang="en-US" altLang="ko-KR" sz="1300" b="1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Primary Outcomes</a:t>
              </a:r>
              <a:endParaRPr lang="ko-KR" altLang="en-US" sz="1300" b="1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j-ea"/>
                <a:ea typeface="+mj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직사각형 65">
                  <a:extLst>
                    <a:ext uri="{FF2B5EF4-FFF2-40B4-BE49-F238E27FC236}">
                      <a16:creationId xmlns:a16="http://schemas.microsoft.com/office/drawing/2014/main" xmlns="" id="{3B98B1BA-2549-4AEE-98C1-B2EC2157067A}"/>
                    </a:ext>
                  </a:extLst>
                </p:cNvPr>
                <p:cNvSpPr/>
                <p:nvPr/>
              </p:nvSpPr>
              <p:spPr>
                <a:xfrm>
                  <a:off x="3952119" y="1095708"/>
                  <a:ext cx="1854206" cy="964367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>
                    <a:spcBef>
                      <a:spcPts val="100"/>
                    </a:spcBef>
                  </a:pPr>
                  <a:r>
                    <a:rPr kumimoji="1" lang="en-US" altLang="ko-KR" sz="1500" b="1" spc="-150" dirty="0">
                      <a:gradFill>
                        <a:gsLst>
                          <a:gs pos="100000">
                            <a:srgbClr val="3660AC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atin typeface="+mn-ea"/>
                    </a:rPr>
                    <a:t>Significance</a:t>
                  </a:r>
                  <a:endParaRPr kumimoji="1" lang="en-US" altLang="ko-KR" sz="1500" b="1" spc="-150" dirty="0">
                    <a:gradFill>
                      <a:gsLst>
                        <a:gs pos="100000">
                          <a:srgbClr val="9CB4E0"/>
                        </a:gs>
                        <a:gs pos="100000">
                          <a:schemeClr val="tx1"/>
                        </a:gs>
                      </a:gsLst>
                      <a:lin ang="5400000" scaled="1"/>
                    </a:gradFill>
                    <a:latin typeface="+mn-ea"/>
                  </a:endParaRPr>
                </a:p>
                <a:p>
                  <a:pPr algn="ctr">
                    <a:spcBef>
                      <a:spcPts val="100"/>
                    </a:spcBef>
                  </a:pPr>
                  <a:r>
                    <a:rPr lang="en-US" altLang="ko-KR" sz="1200" dirty="0"/>
                    <a:t>Group Effects: </a:t>
                  </a:r>
                </a:p>
                <a:p>
                  <a:pPr algn="ctr">
                    <a:spcBef>
                      <a:spcPts val="100"/>
                    </a:spcBef>
                  </a:pPr>
                  <a:r>
                    <a:rPr lang="en-US" altLang="ko-KR" sz="1400" dirty="0"/>
                    <a:t>Ankle proprioception of eversion (</a:t>
                  </a:r>
                  <a:r>
                    <a:rPr lang="en-US" altLang="ko-KR" sz="1400" i="1" dirty="0"/>
                    <a:t>P</a:t>
                  </a:r>
                  <a14:m>
                    <m:oMath xmlns:m="http://schemas.openxmlformats.org/officeDocument/2006/math">
                      <m:r>
                        <a:rPr lang="en-US" altLang="ko-KR" sz="1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</m:oMath>
                  </a14:m>
                  <a:r>
                    <a:rPr lang="en-US" altLang="ko-KR" sz="1400" dirty="0"/>
                    <a:t>0.05)</a:t>
                  </a:r>
                  <a:endParaRPr kumimoji="1" lang="ko-KR" altLang="en-US" sz="1400" b="1" spc="-150" dirty="0">
                    <a:gradFill>
                      <a:gsLst>
                        <a:gs pos="100000">
                          <a:srgbClr val="9CB4E0"/>
                        </a:gs>
                        <a:gs pos="100000">
                          <a:schemeClr val="tx1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</mc:Choice>
          <mc:Fallback xmlns="">
            <p:sp>
              <p:nvSpPr>
                <p:cNvPr id="32" name="직사각형 65">
                  <a:extLst>
                    <a:ext uri="{FF2B5EF4-FFF2-40B4-BE49-F238E27FC236}">
                      <a16:creationId xmlns:a16="http://schemas.microsoft.com/office/drawing/2014/main" id="{3B98B1BA-2549-4AEE-98C1-B2EC2157067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2119" y="1095708"/>
                  <a:ext cx="1854206" cy="964367"/>
                </a:xfrm>
                <a:prstGeom prst="rect">
                  <a:avLst/>
                </a:prstGeom>
                <a:blipFill>
                  <a:blip r:embed="rId6"/>
                  <a:stretch>
                    <a:fillRect b="-62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모서리가 둥근 직사각형 88">
              <a:extLst>
                <a:ext uri="{FF2B5EF4-FFF2-40B4-BE49-F238E27FC236}">
                  <a16:creationId xmlns:a16="http://schemas.microsoft.com/office/drawing/2014/main" xmlns="" id="{C36B537E-DF5B-4400-8547-39BEEF441061}"/>
                </a:ext>
              </a:extLst>
            </p:cNvPr>
            <p:cNvSpPr/>
            <p:nvPr/>
          </p:nvSpPr>
          <p:spPr>
            <a:xfrm>
              <a:off x="10037588" y="1067529"/>
              <a:ext cx="1834495" cy="1727200"/>
            </a:xfrm>
            <a:prstGeom prst="roundRect">
              <a:avLst>
                <a:gd name="adj" fmla="val 6445"/>
              </a:avLst>
            </a:prstGeom>
            <a:solidFill>
              <a:schemeClr val="bg1"/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/>
            </a:p>
          </p:txBody>
        </p:sp>
        <p:sp>
          <p:nvSpPr>
            <p:cNvPr id="35" name="직사각형 92">
              <a:extLst>
                <a:ext uri="{FF2B5EF4-FFF2-40B4-BE49-F238E27FC236}">
                  <a16:creationId xmlns:a16="http://schemas.microsoft.com/office/drawing/2014/main" xmlns="" id="{BBBF77BB-5F8B-40F5-BDD1-07C471338166}"/>
                </a:ext>
              </a:extLst>
            </p:cNvPr>
            <p:cNvSpPr/>
            <p:nvPr/>
          </p:nvSpPr>
          <p:spPr>
            <a:xfrm>
              <a:off x="9926844" y="331995"/>
              <a:ext cx="2055982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/>
              <a:r>
                <a:rPr lang="en-US" altLang="ko-KR" sz="1300" b="1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+mj-ea"/>
                </a:rPr>
                <a:t>Correlations</a:t>
              </a:r>
            </a:p>
            <a:p>
              <a:pPr algn="ctr" fontAlgn="base"/>
              <a:r>
                <a:rPr lang="en-US" altLang="ko-KR" sz="1100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+mj-ea"/>
                </a:rPr>
                <a:t>with</a:t>
              </a:r>
              <a:endParaRPr lang="ko-KR" altLang="en-US" sz="1300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j-ea"/>
              </a:endParaRPr>
            </a:p>
          </p:txBody>
        </p:sp>
        <p:sp>
          <p:nvSpPr>
            <p:cNvPr id="36" name="직사각형 152">
              <a:extLst>
                <a:ext uri="{FF2B5EF4-FFF2-40B4-BE49-F238E27FC236}">
                  <a16:creationId xmlns:a16="http://schemas.microsoft.com/office/drawing/2014/main" xmlns="" id="{18B3446A-FA7B-4761-82B2-D1A5C1C7A633}"/>
                </a:ext>
              </a:extLst>
            </p:cNvPr>
            <p:cNvSpPr/>
            <p:nvPr/>
          </p:nvSpPr>
          <p:spPr>
            <a:xfrm>
              <a:off x="9986296" y="1342188"/>
              <a:ext cx="2097528" cy="125162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spcBef>
                  <a:spcPts val="100"/>
                </a:spcBef>
                <a:buFont typeface="Arial Unicode MS" panose="020B0604020202020204" pitchFamily="50" charset="-127"/>
                <a:buChar char="ￚ"/>
              </a:pPr>
              <a:r>
                <a:rPr lang="en-US" altLang="ko-KR" sz="1200" dirty="0"/>
                <a:t>Ankle PROM (eversion)</a:t>
              </a:r>
            </a:p>
            <a:p>
              <a:pPr marL="285750" indent="-285750">
                <a:spcBef>
                  <a:spcPts val="100"/>
                </a:spcBef>
                <a:buFont typeface="Arial Unicode MS" panose="020B0604020202020204" pitchFamily="50" charset="-127"/>
                <a:buChar char="ￚ"/>
              </a:pPr>
              <a:r>
                <a:rPr lang="en-US" altLang="ko-KR" sz="1200" dirty="0"/>
                <a:t>Ankle Strength (dorsiflexion, eversion)</a:t>
              </a:r>
            </a:p>
            <a:p>
              <a:pPr marL="285750" indent="-285750">
                <a:spcBef>
                  <a:spcPts val="100"/>
                </a:spcBef>
                <a:buFont typeface="Arial Unicode MS" panose="020B0604020202020204" pitchFamily="50" charset="-127"/>
                <a:buChar char="ￚ"/>
              </a:pPr>
              <a:r>
                <a:rPr lang="en-US" altLang="ko-KR" sz="1200" dirty="0"/>
                <a:t>BBS</a:t>
              </a:r>
            </a:p>
            <a:p>
              <a:pPr marL="285750" indent="-285750">
                <a:spcBef>
                  <a:spcPts val="100"/>
                </a:spcBef>
                <a:buFont typeface="Arial Unicode MS" panose="020B0604020202020204" pitchFamily="50" charset="-127"/>
                <a:buChar char="ￚ"/>
              </a:pPr>
              <a:r>
                <a:rPr lang="en-US" altLang="ko-KR" sz="1200" dirty="0"/>
                <a:t>FMA-LE </a:t>
              </a:r>
            </a:p>
            <a:p>
              <a:pPr marL="285750" indent="-285750">
                <a:spcBef>
                  <a:spcPts val="100"/>
                </a:spcBef>
                <a:buFont typeface="Arial Unicode MS" panose="020B0604020202020204" pitchFamily="50" charset="-127"/>
                <a:buChar char="ￚ"/>
              </a:pPr>
              <a:endParaRPr lang="en-US" altLang="ko-KR" sz="1200" dirty="0"/>
            </a:p>
          </p:txBody>
        </p:sp>
        <p:sp>
          <p:nvSpPr>
            <p:cNvPr id="38" name="모서리가 둥근 직사각형 78">
              <a:extLst>
                <a:ext uri="{FF2B5EF4-FFF2-40B4-BE49-F238E27FC236}">
                  <a16:creationId xmlns:a16="http://schemas.microsoft.com/office/drawing/2014/main" xmlns="" id="{9BD922E5-20E3-4D16-9C6E-B421205CD66A}"/>
                </a:ext>
              </a:extLst>
            </p:cNvPr>
            <p:cNvSpPr/>
            <p:nvPr/>
          </p:nvSpPr>
          <p:spPr>
            <a:xfrm>
              <a:off x="7996793" y="34821"/>
              <a:ext cx="1834495" cy="2812458"/>
            </a:xfrm>
            <a:prstGeom prst="roundRect">
              <a:avLst>
                <a:gd name="adj" fmla="val 6445"/>
              </a:avLst>
            </a:prstGeom>
            <a:solidFill>
              <a:srgbClr val="5F86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86">
              <a:extLst>
                <a:ext uri="{FF2B5EF4-FFF2-40B4-BE49-F238E27FC236}">
                  <a16:creationId xmlns:a16="http://schemas.microsoft.com/office/drawing/2014/main" xmlns="" id="{BE13D972-91AC-4D54-BBE0-0F944E41EEEA}"/>
                </a:ext>
              </a:extLst>
            </p:cNvPr>
            <p:cNvSpPr/>
            <p:nvPr/>
          </p:nvSpPr>
          <p:spPr>
            <a:xfrm>
              <a:off x="5970143" y="1064377"/>
              <a:ext cx="1834495" cy="1727200"/>
            </a:xfrm>
            <a:prstGeom prst="roundRect">
              <a:avLst>
                <a:gd name="adj" fmla="val 6445"/>
              </a:avLst>
            </a:prstGeom>
            <a:solidFill>
              <a:schemeClr val="bg1"/>
            </a:solidFill>
            <a:ln>
              <a:solidFill>
                <a:srgbClr val="5F86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90">
              <a:extLst>
                <a:ext uri="{FF2B5EF4-FFF2-40B4-BE49-F238E27FC236}">
                  <a16:creationId xmlns:a16="http://schemas.microsoft.com/office/drawing/2014/main" xmlns="" id="{E620DFDE-92BA-4A42-9D9C-5748EA64AA47}"/>
                </a:ext>
              </a:extLst>
            </p:cNvPr>
            <p:cNvSpPr/>
            <p:nvPr/>
          </p:nvSpPr>
          <p:spPr>
            <a:xfrm>
              <a:off x="6039142" y="295880"/>
              <a:ext cx="1666355" cy="29238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fontAlgn="base"/>
              <a:r>
                <a:rPr lang="en-US" altLang="ko-KR" sz="1300" b="1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+mj-ea"/>
                </a:rPr>
                <a:t>Primary Outcomes</a:t>
              </a:r>
              <a:endParaRPr lang="ko-KR" altLang="en-US" sz="1300" b="1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j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직사각형 149">
                  <a:extLst>
                    <a:ext uri="{FF2B5EF4-FFF2-40B4-BE49-F238E27FC236}">
                      <a16:creationId xmlns:a16="http://schemas.microsoft.com/office/drawing/2014/main" xmlns="" id="{C742027D-2F79-424F-9233-E3F46B547519}"/>
                    </a:ext>
                  </a:extLst>
                </p:cNvPr>
                <p:cNvSpPr/>
                <p:nvPr/>
              </p:nvSpPr>
              <p:spPr>
                <a:xfrm>
                  <a:off x="5984852" y="1070893"/>
                  <a:ext cx="1828072" cy="186717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>
                    <a:spcBef>
                      <a:spcPts val="100"/>
                    </a:spcBef>
                  </a:pPr>
                  <a:r>
                    <a:rPr kumimoji="1" lang="en-US" altLang="ko-KR" sz="1500" b="1" spc="-150" dirty="0">
                      <a:gradFill>
                        <a:gsLst>
                          <a:gs pos="100000">
                            <a:srgbClr val="3660AC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atin typeface="+mn-ea"/>
                    </a:rPr>
                    <a:t>Significance</a:t>
                  </a:r>
                  <a:endParaRPr kumimoji="1" lang="en-US" altLang="ko-KR" sz="1500" b="1" spc="-150" dirty="0">
                    <a:gradFill>
                      <a:gsLst>
                        <a:gs pos="100000">
                          <a:srgbClr val="5F86CD"/>
                        </a:gs>
                        <a:gs pos="100000">
                          <a:schemeClr val="tx1"/>
                        </a:gs>
                      </a:gsLst>
                      <a:lin ang="5400000" scaled="1"/>
                    </a:gradFill>
                    <a:latin typeface="+mn-ea"/>
                  </a:endParaRPr>
                </a:p>
                <a:p>
                  <a:pPr algn="ctr">
                    <a:spcBef>
                      <a:spcPts val="100"/>
                    </a:spcBef>
                  </a:pPr>
                  <a:r>
                    <a:rPr lang="en-US" altLang="ko-KR" sz="1200" dirty="0" err="1"/>
                    <a:t>Group×Time</a:t>
                  </a:r>
                  <a:r>
                    <a:rPr lang="en-US" altLang="ko-KR" sz="1200" dirty="0"/>
                    <a:t> interactions:</a:t>
                  </a:r>
                </a:p>
                <a:p>
                  <a:pPr algn="ctr">
                    <a:spcBef>
                      <a:spcPts val="100"/>
                    </a:spcBef>
                  </a:pPr>
                  <a:r>
                    <a:rPr lang="en-US" altLang="ko-KR" sz="1400" dirty="0"/>
                    <a:t>Ankle PROM (inversion and eversion), Ankle strength (dorsiflexion)</a:t>
                  </a:r>
                </a:p>
                <a:p>
                  <a:pPr algn="ctr">
                    <a:spcBef>
                      <a:spcPts val="100"/>
                    </a:spcBef>
                  </a:pPr>
                  <a:r>
                    <a:rPr lang="en-US" altLang="ko-KR" sz="1400" dirty="0"/>
                    <a:t>(</a:t>
                  </a:r>
                  <a:r>
                    <a:rPr lang="en-US" altLang="ko-KR" sz="1400" i="1" dirty="0"/>
                    <a:t>P</a:t>
                  </a:r>
                  <a14:m>
                    <m:oMath xmlns:m="http://schemas.openxmlformats.org/officeDocument/2006/math">
                      <m:r>
                        <a:rPr lang="en-US" altLang="ko-KR" sz="1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</m:oMath>
                  </a14:m>
                  <a:r>
                    <a:rPr lang="en-US" altLang="ko-KR" sz="1400" dirty="0"/>
                    <a:t>0.05)</a:t>
                  </a:r>
                  <a:endParaRPr kumimoji="1" lang="ko-KR" altLang="en-US" sz="1400" b="1" spc="-150" dirty="0">
                    <a:gradFill>
                      <a:gsLst>
                        <a:gs pos="100000">
                          <a:srgbClr val="5F86CD"/>
                        </a:gs>
                        <a:gs pos="100000">
                          <a:schemeClr val="tx1"/>
                        </a:gs>
                      </a:gsLst>
                      <a:lin ang="5400000" scaled="1"/>
                    </a:gradFill>
                    <a:latin typeface="+mn-ea"/>
                  </a:endParaRPr>
                </a:p>
                <a:p>
                  <a:pPr algn="ctr">
                    <a:spcBef>
                      <a:spcPts val="100"/>
                    </a:spcBef>
                  </a:pPr>
                  <a:endParaRPr kumimoji="1" lang="en-US" altLang="ko-KR" sz="1500" b="1" spc="-150" dirty="0">
                    <a:gradFill>
                      <a:gsLst>
                        <a:gs pos="100000">
                          <a:srgbClr val="5F86CD"/>
                        </a:gs>
                        <a:gs pos="100000">
                          <a:schemeClr val="tx1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</mc:Choice>
          <mc:Fallback xmlns="">
            <p:sp>
              <p:nvSpPr>
                <p:cNvPr id="41" name="직사각형 149">
                  <a:extLst>
                    <a:ext uri="{FF2B5EF4-FFF2-40B4-BE49-F238E27FC236}">
                      <a16:creationId xmlns:a16="http://schemas.microsoft.com/office/drawing/2014/main" id="{C742027D-2F79-424F-9233-E3F46B5475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4852" y="1070893"/>
                  <a:ext cx="1828072" cy="186717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모서리가 둥근 직사각형 87">
              <a:extLst>
                <a:ext uri="{FF2B5EF4-FFF2-40B4-BE49-F238E27FC236}">
                  <a16:creationId xmlns:a16="http://schemas.microsoft.com/office/drawing/2014/main" xmlns="" id="{5DE01BA1-2024-4AC1-BFFB-359C17B74E96}"/>
                </a:ext>
              </a:extLst>
            </p:cNvPr>
            <p:cNvSpPr/>
            <p:nvPr/>
          </p:nvSpPr>
          <p:spPr>
            <a:xfrm>
              <a:off x="7993506" y="1067529"/>
              <a:ext cx="1834495" cy="1727200"/>
            </a:xfrm>
            <a:prstGeom prst="roundRect">
              <a:avLst>
                <a:gd name="adj" fmla="val 6445"/>
              </a:avLst>
            </a:prstGeom>
            <a:solidFill>
              <a:schemeClr val="bg1"/>
            </a:solidFill>
            <a:ln>
              <a:solidFill>
                <a:srgbClr val="3660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91">
              <a:extLst>
                <a:ext uri="{FF2B5EF4-FFF2-40B4-BE49-F238E27FC236}">
                  <a16:creationId xmlns:a16="http://schemas.microsoft.com/office/drawing/2014/main" xmlns="" id="{88CE1D3D-389D-4BE6-AC62-03A28F4C914D}"/>
                </a:ext>
              </a:extLst>
            </p:cNvPr>
            <p:cNvSpPr/>
            <p:nvPr/>
          </p:nvSpPr>
          <p:spPr>
            <a:xfrm>
              <a:off x="7993023" y="326078"/>
              <a:ext cx="1872564" cy="29238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fontAlgn="base"/>
              <a:r>
                <a:rPr lang="en-US" altLang="ko-KR" sz="1300" b="1" dirty="0">
                  <a:gradFill>
                    <a:gsLst>
                      <a:gs pos="10000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Secondary Outcomes</a:t>
              </a:r>
              <a:endParaRPr lang="ko-KR" altLang="en-US" sz="1300" b="1" dirty="0">
                <a:gradFill>
                  <a:gsLst>
                    <a:gs pos="10000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j-ea"/>
                <a:ea typeface="+mj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직사각형 150">
                  <a:extLst>
                    <a:ext uri="{FF2B5EF4-FFF2-40B4-BE49-F238E27FC236}">
                      <a16:creationId xmlns:a16="http://schemas.microsoft.com/office/drawing/2014/main" xmlns="" id="{EA84512B-DADC-4D69-B23A-237CB0E178EA}"/>
                    </a:ext>
                  </a:extLst>
                </p:cNvPr>
                <p:cNvSpPr/>
                <p:nvPr/>
              </p:nvSpPr>
              <p:spPr>
                <a:xfrm>
                  <a:off x="8035505" y="1091860"/>
                  <a:ext cx="1787599" cy="160556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>
                    <a:spcBef>
                      <a:spcPts val="100"/>
                    </a:spcBef>
                  </a:pPr>
                  <a:r>
                    <a:rPr kumimoji="1" lang="en-US" altLang="ko-KR" sz="1500" b="1" spc="-150" dirty="0">
                      <a:gradFill>
                        <a:gsLst>
                          <a:gs pos="100000">
                            <a:srgbClr val="9CB4E0"/>
                          </a:gs>
                          <a:gs pos="100000">
                            <a:schemeClr val="tx1"/>
                          </a:gs>
                        </a:gsLst>
                        <a:lin ang="5400000" scaled="1"/>
                      </a:gradFill>
                      <a:latin typeface="+mn-ea"/>
                    </a:rPr>
                    <a:t>Significance</a:t>
                  </a:r>
                  <a:endParaRPr kumimoji="1" lang="en-US" altLang="ko-KR" sz="1500" b="1" spc="-150" dirty="0">
                    <a:gradFill>
                      <a:gsLst>
                        <a:gs pos="100000">
                          <a:srgbClr val="3660AC"/>
                        </a:gs>
                        <a:gs pos="100000">
                          <a:schemeClr val="tx1"/>
                        </a:gs>
                      </a:gsLst>
                      <a:lin ang="5400000" scaled="1"/>
                    </a:gradFill>
                    <a:latin typeface="+mn-ea"/>
                  </a:endParaRPr>
                </a:p>
                <a:p>
                  <a:pPr algn="ctr">
                    <a:spcBef>
                      <a:spcPts val="100"/>
                    </a:spcBef>
                  </a:pPr>
                  <a:r>
                    <a:rPr lang="en-US" altLang="ko-KR" sz="1200" dirty="0" err="1"/>
                    <a:t>Group×Time</a:t>
                  </a:r>
                  <a:r>
                    <a:rPr lang="en-US" altLang="ko-KR" sz="1200" dirty="0"/>
                    <a:t> interactions:</a:t>
                  </a:r>
                </a:p>
                <a:p>
                  <a:pPr algn="ctr">
                    <a:spcBef>
                      <a:spcPts val="100"/>
                    </a:spcBef>
                  </a:pPr>
                  <a:r>
                    <a:rPr lang="en-US" altLang="ko-KR" sz="1400" dirty="0"/>
                    <a:t>FMA-LE (</a:t>
                  </a:r>
                  <a:r>
                    <a:rPr lang="en-US" altLang="ko-KR" sz="1400" i="1" dirty="0"/>
                    <a:t>P</a:t>
                  </a:r>
                  <a14:m>
                    <m:oMath xmlns:m="http://schemas.openxmlformats.org/officeDocument/2006/math">
                      <m:r>
                        <a:rPr lang="en-US" altLang="ko-KR" sz="1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</m:oMath>
                  </a14:m>
                  <a:r>
                    <a:rPr lang="en-US" altLang="ko-KR" sz="1400" dirty="0"/>
                    <a:t>0.05)</a:t>
                  </a:r>
                </a:p>
                <a:p>
                  <a:pPr algn="ctr">
                    <a:spcBef>
                      <a:spcPts val="100"/>
                    </a:spcBef>
                  </a:pPr>
                  <a:r>
                    <a:rPr lang="en-US" altLang="ko-KR" sz="1200" dirty="0"/>
                    <a:t>After Training Effects:</a:t>
                  </a:r>
                </a:p>
                <a:p>
                  <a:pPr algn="ctr">
                    <a:spcBef>
                      <a:spcPts val="100"/>
                    </a:spcBef>
                  </a:pPr>
                  <a:r>
                    <a:rPr lang="en-US" altLang="ko-KR" sz="1400" dirty="0"/>
                    <a:t>FMA-LE, BBS, TUG, Walking Speed (P</a:t>
                  </a:r>
                  <a14:m>
                    <m:oMath xmlns:m="http://schemas.openxmlformats.org/officeDocument/2006/math">
                      <m:r>
                        <a:rPr lang="en-US" altLang="ko-KR" sz="1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</m:oMath>
                  </a14:m>
                  <a:r>
                    <a:rPr lang="en-US" altLang="ko-KR" sz="1400" dirty="0"/>
                    <a:t>0.05)</a:t>
                  </a:r>
                </a:p>
              </p:txBody>
            </p:sp>
          </mc:Choice>
          <mc:Fallback xmlns="">
            <p:sp>
              <p:nvSpPr>
                <p:cNvPr id="45" name="직사각형 150">
                  <a:extLst>
                    <a:ext uri="{FF2B5EF4-FFF2-40B4-BE49-F238E27FC236}">
                      <a16:creationId xmlns:a16="http://schemas.microsoft.com/office/drawing/2014/main" id="{EA84512B-DADC-4D69-B23A-237CB0E178E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35505" y="1091860"/>
                  <a:ext cx="1787599" cy="1605568"/>
                </a:xfrm>
                <a:prstGeom prst="rect">
                  <a:avLst/>
                </a:prstGeom>
                <a:blipFill>
                  <a:blip r:embed="rId8"/>
                  <a:stretch>
                    <a:fillRect l="-341" r="-341" b="-34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직사각형 65">
              <a:extLst>
                <a:ext uri="{FF2B5EF4-FFF2-40B4-BE49-F238E27FC236}">
                  <a16:creationId xmlns:a16="http://schemas.microsoft.com/office/drawing/2014/main" xmlns="" id="{3B98B1BA-2549-4AEE-98C1-B2EC2157067A}"/>
                </a:ext>
              </a:extLst>
            </p:cNvPr>
            <p:cNvSpPr/>
            <p:nvPr/>
          </p:nvSpPr>
          <p:spPr>
            <a:xfrm>
              <a:off x="3995164" y="742825"/>
              <a:ext cx="176715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kumimoji="1" lang="en-US" altLang="ko-KR" sz="1600" spc="-15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n-ea"/>
                </a:rPr>
                <a:t>Ankle Proprioception</a:t>
              </a:r>
              <a:endParaRPr kumimoji="1" lang="ko-KR" altLang="en-US" sz="1600" spc="-15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49" name="직사각형 149">
              <a:extLst>
                <a:ext uri="{FF2B5EF4-FFF2-40B4-BE49-F238E27FC236}">
                  <a16:creationId xmlns:a16="http://schemas.microsoft.com/office/drawing/2014/main" xmlns="" id="{C742027D-2F79-424F-9233-E3F46B547519}"/>
                </a:ext>
              </a:extLst>
            </p:cNvPr>
            <p:cNvSpPr/>
            <p:nvPr/>
          </p:nvSpPr>
          <p:spPr>
            <a:xfrm>
              <a:off x="5970263" y="740037"/>
              <a:ext cx="1817934" cy="3231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kumimoji="1" lang="en-US" altLang="ko-KR" sz="1500" spc="-15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n-ea"/>
                </a:rPr>
                <a:t>Ankle ROM &amp; Strength</a:t>
              </a:r>
              <a:endParaRPr kumimoji="1" lang="ko-KR" altLang="en-US" sz="1500" spc="-15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50" name="직사각형 150">
              <a:extLst>
                <a:ext uri="{FF2B5EF4-FFF2-40B4-BE49-F238E27FC236}">
                  <a16:creationId xmlns:a16="http://schemas.microsoft.com/office/drawing/2014/main" xmlns="" id="{EA84512B-DADC-4D69-B23A-237CB0E178EA}"/>
                </a:ext>
              </a:extLst>
            </p:cNvPr>
            <p:cNvSpPr/>
            <p:nvPr/>
          </p:nvSpPr>
          <p:spPr>
            <a:xfrm>
              <a:off x="8009383" y="739580"/>
              <a:ext cx="1787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kumimoji="1" lang="en-US" altLang="ko-KR" sz="1600" spc="-15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n-ea"/>
                </a:rPr>
                <a:t>Functional Abilities</a:t>
              </a:r>
              <a:endParaRPr kumimoji="1" lang="ko-KR" altLang="en-US" sz="1600" spc="-15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직사각형 50"/>
                <p:cNvSpPr/>
                <p:nvPr/>
              </p:nvSpPr>
              <p:spPr>
                <a:xfrm>
                  <a:off x="10189241" y="2384163"/>
                  <a:ext cx="1531188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tx1"/>
                      </a:solidFill>
                    </a:rPr>
                    <a:t> (0.3</a:t>
                  </a:r>
                  <a14:m>
                    <m:oMath xmlns:m="http://schemas.openxmlformats.org/officeDocument/2006/math">
                      <m:r>
                        <a:rPr lang="en-US" altLang="ko-KR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</m:oMath>
                  </a14:m>
                  <a:r>
                    <a:rPr lang="en-US" altLang="ko-KR" sz="1200" i="1" dirty="0">
                      <a:solidFill>
                        <a:schemeClr val="tx1"/>
                      </a:solidFill>
                    </a:rPr>
                    <a:t>r</a:t>
                  </a:r>
                  <a14:m>
                    <m:oMath xmlns:m="http://schemas.openxmlformats.org/officeDocument/2006/math">
                      <m:r>
                        <a:rPr lang="en-US" altLang="ko-KR" sz="12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</m:oMath>
                  </a14:m>
                  <a:r>
                    <a:rPr lang="en-US" altLang="ko-KR" sz="1200" dirty="0">
                      <a:solidFill>
                        <a:schemeClr val="tx1"/>
                      </a:solidFill>
                    </a:rPr>
                    <a:t>0.5, </a:t>
                  </a:r>
                  <a:r>
                    <a:rPr lang="en-US" altLang="ko-KR" sz="1200" i="1" dirty="0">
                      <a:solidFill>
                        <a:schemeClr val="tx1"/>
                      </a:solidFill>
                    </a:rPr>
                    <a:t>P</a:t>
                  </a:r>
                  <a14:m>
                    <m:oMath xmlns:m="http://schemas.openxmlformats.org/officeDocument/2006/math">
                      <m:r>
                        <a:rPr lang="en-US" altLang="ko-KR" sz="12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</m:oMath>
                  </a14:m>
                  <a:r>
                    <a:rPr lang="en-US" altLang="ko-KR" sz="1200" dirty="0">
                      <a:solidFill>
                        <a:schemeClr val="tx1"/>
                      </a:solidFill>
                    </a:rPr>
                    <a:t>0.05)</a:t>
                  </a:r>
                  <a:endParaRPr lang="ko-KR" alt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직사각형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9241" y="2384163"/>
                  <a:ext cx="1531188" cy="276999"/>
                </a:xfrm>
                <a:prstGeom prst="rect">
                  <a:avLst/>
                </a:prstGeom>
                <a:blipFill>
                  <a:blip r:embed="rId9"/>
                  <a:stretch>
                    <a:fillRect t="-2222" b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961968BD-C0B0-44D7-8777-3F2DEF263E89}"/>
                </a:ext>
              </a:extLst>
            </p:cNvPr>
            <p:cNvSpPr/>
            <p:nvPr/>
          </p:nvSpPr>
          <p:spPr>
            <a:xfrm>
              <a:off x="10451136" y="1093190"/>
              <a:ext cx="1043876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ko-KR" sz="1500" b="1" spc="-150" dirty="0">
                  <a:gradFill>
                    <a:gsLst>
                      <a:gs pos="100000">
                        <a:srgbClr val="9CB4E0"/>
                      </a:gs>
                      <a:gs pos="100000">
                        <a:schemeClr val="tx1"/>
                      </a:gs>
                    </a:gsLst>
                    <a:lin ang="5400000" scaled="1"/>
                  </a:gradFill>
                  <a:latin typeface="+mn-ea"/>
                </a:rPr>
                <a:t>Significance</a:t>
              </a:r>
              <a:endParaRPr lang="en-US" sz="1500" dirty="0"/>
            </a:p>
          </p:txBody>
        </p:sp>
        <p:sp>
          <p:nvSpPr>
            <p:cNvPr id="55" name="직사각형 150">
              <a:extLst>
                <a:ext uri="{FF2B5EF4-FFF2-40B4-BE49-F238E27FC236}">
                  <a16:creationId xmlns:a16="http://schemas.microsoft.com/office/drawing/2014/main" xmlns="" id="{2BD45B93-6469-4306-8307-938E1A4BD12C}"/>
                </a:ext>
              </a:extLst>
            </p:cNvPr>
            <p:cNvSpPr/>
            <p:nvPr/>
          </p:nvSpPr>
          <p:spPr>
            <a:xfrm>
              <a:off x="10061035" y="737120"/>
              <a:ext cx="1787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kumimoji="1" lang="en-US" altLang="ko-KR" sz="1600" spc="-15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n-ea"/>
                </a:rPr>
                <a:t>Ankle Proprioception</a:t>
              </a:r>
              <a:endParaRPr kumimoji="1" lang="ko-KR" altLang="en-US" sz="1600" spc="-15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990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182</Words>
  <Application>Microsoft Office PowerPoint</Application>
  <PresentationFormat>와이드스크린</PresentationFormat>
  <Paragraphs>41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 Unicode MS</vt:lpstr>
      <vt:lpstr>맑은 고딕</vt:lpstr>
      <vt:lpstr>Arial</vt:lpstr>
      <vt:lpstr>Calibri</vt:lpstr>
      <vt:lpstr>Calibri Light</vt:lpstr>
      <vt:lpstr>Cambria Math</vt:lpstr>
      <vt:lpstr>Office Theme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ChoJE</cp:lastModifiedBy>
  <cp:revision>27</cp:revision>
  <dcterms:created xsi:type="dcterms:W3CDTF">2020-09-03T00:11:44Z</dcterms:created>
  <dcterms:modified xsi:type="dcterms:W3CDTF">2020-10-14T05:53:40Z</dcterms:modified>
</cp:coreProperties>
</file>