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8" r:id="rId3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深色樣式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D7B26C5-4107-4FEC-AEDC-1716B250A1EF}" styleName="淺色樣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5" autoAdjust="0"/>
    <p:restoredTop sz="94688" autoAdjust="0"/>
  </p:normalViewPr>
  <p:slideViewPr>
    <p:cSldViewPr>
      <p:cViewPr varScale="1">
        <p:scale>
          <a:sx n="88" d="100"/>
          <a:sy n="88" d="100"/>
        </p:scale>
        <p:origin x="1291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CD4ACC-F595-4BB4-B849-07EB96FF9380}" type="datetimeFigureOut">
              <a:rPr lang="zh-TW" altLang="en-US" smtClean="0"/>
              <a:t>2026/9/2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44F99E-D788-45F3-95F6-64E6F03932A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09038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Table 1. Disease</a:t>
            </a:r>
            <a:r>
              <a:rPr lang="en-US" altLang="zh-TW" baseline="0" dirty="0" smtClean="0"/>
              <a:t> subtypes of categorized groups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44F99E-D788-45F3-95F6-64E6F03932A4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32258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dirty="0" smtClean="0"/>
              <a:t>Table 2. Demographic</a:t>
            </a:r>
            <a:r>
              <a:rPr lang="en-US" altLang="zh-TW" baseline="0" dirty="0" smtClean="0"/>
              <a:t> characteristics of patients and c</a:t>
            </a:r>
            <a:r>
              <a:rPr lang="en-US" altLang="zh-TW" dirty="0" smtClean="0"/>
              <a:t>oncentration of CD44 and TIM-3 in bone marrow</a:t>
            </a:r>
            <a:r>
              <a:rPr lang="en-US" altLang="zh-TW" baseline="0" dirty="0" smtClean="0"/>
              <a:t> interstitial fluid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44F99E-D788-45F3-95F6-64E6F03932A4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137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D9BE-019A-4BA1-8D40-086F09518FF7}" type="datetimeFigureOut">
              <a:rPr lang="zh-TW" altLang="en-US" smtClean="0"/>
              <a:pPr/>
              <a:t>2026/9/2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CA038-8612-49EC-B2DA-D2D530ACBE1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D9BE-019A-4BA1-8D40-086F09518FF7}" type="datetimeFigureOut">
              <a:rPr lang="zh-TW" altLang="en-US" smtClean="0"/>
              <a:pPr/>
              <a:t>2026/9/2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CA038-8612-49EC-B2DA-D2D530ACBE1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D9BE-019A-4BA1-8D40-086F09518FF7}" type="datetimeFigureOut">
              <a:rPr lang="zh-TW" altLang="en-US" smtClean="0"/>
              <a:pPr/>
              <a:t>2026/9/2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CA038-8612-49EC-B2DA-D2D530ACBE1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D9BE-019A-4BA1-8D40-086F09518FF7}" type="datetimeFigureOut">
              <a:rPr lang="zh-TW" altLang="en-US" smtClean="0"/>
              <a:pPr/>
              <a:t>2026/9/2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CA038-8612-49EC-B2DA-D2D530ACBE1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D9BE-019A-4BA1-8D40-086F09518FF7}" type="datetimeFigureOut">
              <a:rPr lang="zh-TW" altLang="en-US" smtClean="0"/>
              <a:pPr/>
              <a:t>2026/9/2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CA038-8612-49EC-B2DA-D2D530ACBE1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D9BE-019A-4BA1-8D40-086F09518FF7}" type="datetimeFigureOut">
              <a:rPr lang="zh-TW" altLang="en-US" smtClean="0"/>
              <a:pPr/>
              <a:t>2026/9/2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CA038-8612-49EC-B2DA-D2D530ACBE1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D9BE-019A-4BA1-8D40-086F09518FF7}" type="datetimeFigureOut">
              <a:rPr lang="zh-TW" altLang="en-US" smtClean="0"/>
              <a:pPr/>
              <a:t>2026/9/2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CA038-8612-49EC-B2DA-D2D530ACBE1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D9BE-019A-4BA1-8D40-086F09518FF7}" type="datetimeFigureOut">
              <a:rPr lang="zh-TW" altLang="en-US" smtClean="0"/>
              <a:pPr/>
              <a:t>2026/9/2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CA038-8612-49EC-B2DA-D2D530ACBE1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D9BE-019A-4BA1-8D40-086F09518FF7}" type="datetimeFigureOut">
              <a:rPr lang="zh-TW" altLang="en-US" smtClean="0"/>
              <a:pPr/>
              <a:t>2026/9/2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CA038-8612-49EC-B2DA-D2D530ACBE1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D9BE-019A-4BA1-8D40-086F09518FF7}" type="datetimeFigureOut">
              <a:rPr lang="zh-TW" altLang="en-US" smtClean="0"/>
              <a:pPr/>
              <a:t>2026/9/2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CA038-8612-49EC-B2DA-D2D530ACBE1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AD9BE-019A-4BA1-8D40-086F09518FF7}" type="datetimeFigureOut">
              <a:rPr lang="zh-TW" altLang="en-US" smtClean="0"/>
              <a:pPr/>
              <a:t>2026/9/2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CA038-8612-49EC-B2DA-D2D530ACBE1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5AD9BE-019A-4BA1-8D40-086F09518FF7}" type="datetimeFigureOut">
              <a:rPr lang="zh-TW" altLang="en-US" smtClean="0"/>
              <a:pPr/>
              <a:t>2026/9/2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7CA038-8612-49EC-B2DA-D2D530ACBE1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內容版面配置區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6494341"/>
              </p:ext>
            </p:extLst>
          </p:nvPr>
        </p:nvGraphicFramePr>
        <p:xfrm>
          <a:off x="285720" y="1142984"/>
          <a:ext cx="8472520" cy="5228144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694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4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45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45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945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01840">
                <a:tc>
                  <a:txBody>
                    <a:bodyPr/>
                    <a:lstStyle/>
                    <a:p>
                      <a:pPr algn="l"/>
                      <a:r>
                        <a:rPr lang="en-US" altLang="zh-TW" dirty="0" smtClean="0"/>
                        <a:t>Group</a:t>
                      </a:r>
                      <a:r>
                        <a:rPr lang="en-US" altLang="zh-TW" baseline="0" dirty="0" smtClean="0"/>
                        <a:t> (</a:t>
                      </a:r>
                      <a:r>
                        <a:rPr lang="en-US" altLang="zh-TW" dirty="0" smtClean="0"/>
                        <a:t>No.)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dirty="0" smtClean="0"/>
                        <a:t>Myeloid (28)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dirty="0" smtClean="0"/>
                        <a:t>Lymphoid</a:t>
                      </a:r>
                      <a:r>
                        <a:rPr lang="en-US" altLang="zh-TW" baseline="0" dirty="0" smtClean="0"/>
                        <a:t> </a:t>
                      </a:r>
                      <a:r>
                        <a:rPr lang="en-US" altLang="zh-TW" dirty="0" smtClean="0"/>
                        <a:t>(32)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dirty="0" smtClean="0"/>
                        <a:t>Control (28)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865">
                <a:tc>
                  <a:txBody>
                    <a:bodyPr/>
                    <a:lstStyle/>
                    <a:p>
                      <a:pPr algn="l"/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dirty="0" smtClean="0"/>
                        <a:t>AML</a:t>
                      </a:r>
                      <a:r>
                        <a:rPr lang="zh-TW" altLang="en-US" dirty="0" smtClean="0"/>
                        <a:t> </a:t>
                      </a:r>
                      <a:r>
                        <a:rPr lang="en-US" altLang="zh-TW" dirty="0" smtClean="0"/>
                        <a:t>(16)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dirty="0" smtClean="0"/>
                        <a:t>DLBCL (13)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279">
                <a:tc>
                  <a:txBody>
                    <a:bodyPr/>
                    <a:lstStyle/>
                    <a:p>
                      <a:pPr algn="l"/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/>
                        <a:t>MDS</a:t>
                      </a:r>
                      <a:r>
                        <a:rPr lang="en-US" altLang="zh-TW" baseline="0" dirty="0" smtClean="0"/>
                        <a:t> (12)</a:t>
                      </a:r>
                      <a:endParaRPr lang="zh-TW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dirty="0" smtClean="0"/>
                        <a:t>Myeloma (6)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865">
                <a:tc>
                  <a:txBody>
                    <a:bodyPr/>
                    <a:lstStyle/>
                    <a:p>
                      <a:pPr algn="l"/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/>
                        <a:t>Follicular</a:t>
                      </a:r>
                      <a:r>
                        <a:rPr lang="en-US" altLang="zh-TW" baseline="0" dirty="0" smtClean="0"/>
                        <a:t> lymphoma (4)</a:t>
                      </a:r>
                      <a:endParaRPr lang="zh-TW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52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Marginal</a:t>
                      </a:r>
                      <a:r>
                        <a:rPr lang="en-US" altLang="zh-TW" baseline="0" dirty="0" smtClean="0"/>
                        <a:t> zone lymphoma (3)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9865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Lymphoblastic</a:t>
                      </a:r>
                      <a:r>
                        <a:rPr lang="en-US" altLang="zh-TW" baseline="0" dirty="0" smtClean="0"/>
                        <a:t> lymphoma </a:t>
                      </a:r>
                      <a:r>
                        <a:rPr lang="en-US" altLang="zh-TW" dirty="0" smtClean="0"/>
                        <a:t>(3)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4559"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smtClean="0"/>
                        <a:t>T</a:t>
                      </a:r>
                      <a:r>
                        <a:rPr lang="en-US" altLang="zh-TW" baseline="0" dirty="0" smtClean="0"/>
                        <a:t> cell </a:t>
                      </a:r>
                      <a:r>
                        <a:rPr lang="en-US" altLang="zh-TW" dirty="0" smtClean="0"/>
                        <a:t>lymphoma (2)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9865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dirty="0" err="1" smtClean="0"/>
                        <a:t>Burkitt’s</a:t>
                      </a:r>
                      <a:r>
                        <a:rPr lang="en-US" altLang="zh-TW" baseline="0" dirty="0" smtClean="0"/>
                        <a:t> lymphoma (1)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0052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" name="文字方塊 1"/>
          <p:cNvSpPr txBox="1"/>
          <p:nvPr/>
        </p:nvSpPr>
        <p:spPr>
          <a:xfrm>
            <a:off x="323528" y="26064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latin typeface="+mj-lt"/>
              </a:rPr>
              <a:t>Table 1</a:t>
            </a:r>
            <a:endParaRPr lang="zh-TW" altLang="en-US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內容版面配置區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0379033"/>
              </p:ext>
            </p:extLst>
          </p:nvPr>
        </p:nvGraphicFramePr>
        <p:xfrm>
          <a:off x="171478" y="1500174"/>
          <a:ext cx="8758240" cy="4162622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7516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16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16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16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516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0704">
                <a:tc>
                  <a:txBody>
                    <a:bodyPr/>
                    <a:lstStyle/>
                    <a:p>
                      <a:pPr algn="l"/>
                      <a:r>
                        <a:rPr lang="en-US" altLang="zh-TW" dirty="0" smtClean="0"/>
                        <a:t>Group</a:t>
                      </a:r>
                      <a:r>
                        <a:rPr lang="en-US" altLang="zh-TW" baseline="0" dirty="0" smtClean="0"/>
                        <a:t> (</a:t>
                      </a:r>
                      <a:r>
                        <a:rPr lang="en-US" altLang="zh-TW" dirty="0" smtClean="0"/>
                        <a:t>No.)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dirty="0" smtClean="0"/>
                        <a:t>Myeloid (28)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dirty="0" smtClean="0"/>
                        <a:t>Lymphoid</a:t>
                      </a:r>
                      <a:r>
                        <a:rPr lang="en-US" altLang="zh-TW" baseline="0" dirty="0" smtClean="0"/>
                        <a:t> </a:t>
                      </a:r>
                      <a:r>
                        <a:rPr lang="en-US" altLang="zh-TW" dirty="0" smtClean="0"/>
                        <a:t>(32)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dirty="0" smtClean="0"/>
                        <a:t>Control (28)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8666">
                <a:tc>
                  <a:txBody>
                    <a:bodyPr/>
                    <a:lstStyle/>
                    <a:p>
                      <a:pPr algn="l"/>
                      <a:r>
                        <a:rPr lang="en-US" altLang="zh-TW" dirty="0" smtClean="0"/>
                        <a:t>Age, median</a:t>
                      </a:r>
                      <a:r>
                        <a:rPr lang="en-US" altLang="zh-TW" baseline="0" dirty="0" smtClean="0"/>
                        <a:t> (range)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dirty="0" smtClean="0"/>
                        <a:t>60 (27-90)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dirty="0" smtClean="0"/>
                        <a:t>65 (39-89)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dirty="0" smtClean="0"/>
                        <a:t>68 (16-98)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8666">
                <a:tc>
                  <a:txBody>
                    <a:bodyPr/>
                    <a:lstStyle/>
                    <a:p>
                      <a:pPr algn="l"/>
                      <a:r>
                        <a:rPr lang="en-US" altLang="zh-TW" dirty="0" smtClean="0"/>
                        <a:t>Gender,</a:t>
                      </a:r>
                      <a:r>
                        <a:rPr lang="en-US" altLang="zh-TW" baseline="0" dirty="0" smtClean="0"/>
                        <a:t> male %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dirty="0" smtClean="0"/>
                        <a:t>54%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dirty="0" smtClean="0"/>
                        <a:t>44%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dirty="0" smtClean="0"/>
                        <a:t>68%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770903"/>
                  </a:ext>
                </a:extLst>
              </a:tr>
              <a:tr h="648666">
                <a:tc>
                  <a:txBody>
                    <a:bodyPr/>
                    <a:lstStyle/>
                    <a:p>
                      <a:pPr algn="l"/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030547"/>
                  </a:ext>
                </a:extLst>
              </a:tr>
              <a:tr h="326117">
                <a:tc>
                  <a:txBody>
                    <a:bodyPr/>
                    <a:lstStyle/>
                    <a:p>
                      <a:pPr algn="l"/>
                      <a:r>
                        <a:rPr lang="en-US" altLang="zh-TW" dirty="0" smtClean="0">
                          <a:solidFill>
                            <a:schemeClr val="tx1"/>
                          </a:solidFill>
                        </a:rPr>
                        <a:t>CD44, mean (SEM) ng/mL</a:t>
                      </a:r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dirty="0" smtClean="0">
                          <a:solidFill>
                            <a:schemeClr val="tx1"/>
                          </a:solidFill>
                        </a:rPr>
                        <a:t>39.37 (5.02)</a:t>
                      </a:r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dirty="0" smtClean="0">
                          <a:solidFill>
                            <a:schemeClr val="tx1"/>
                          </a:solidFill>
                        </a:rPr>
                        <a:t>42.64 (9.97)</a:t>
                      </a:r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dirty="0" smtClean="0">
                          <a:solidFill>
                            <a:schemeClr val="tx1"/>
                          </a:solidFill>
                        </a:rPr>
                        <a:t>16.38 (2.38)</a:t>
                      </a:r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5538">
                <a:tc>
                  <a:txBody>
                    <a:bodyPr/>
                    <a:lstStyle/>
                    <a:p>
                      <a:pPr algn="l"/>
                      <a:r>
                        <a:rPr lang="en-US" altLang="zh-TW" dirty="0" smtClean="0"/>
                        <a:t>TIM-3,</a:t>
                      </a:r>
                      <a:r>
                        <a:rPr lang="en-US" altLang="zh-TW" baseline="0" dirty="0" smtClean="0"/>
                        <a:t> mean (SEM)  ng/mL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dirty="0" smtClean="0"/>
                        <a:t>5.43 (1.41)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dirty="0" smtClean="0"/>
                        <a:t>8.46 (2.24)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dirty="0" smtClean="0"/>
                        <a:t>3.37 (0.55)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6117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文字方塊 4"/>
          <p:cNvSpPr txBox="1"/>
          <p:nvPr/>
        </p:nvSpPr>
        <p:spPr>
          <a:xfrm>
            <a:off x="179512" y="539388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Table 2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2451</TotalTime>
  <Words>173</Words>
  <Application>Microsoft Office PowerPoint</Application>
  <PresentationFormat>如螢幕大小 (4:3)</PresentationFormat>
  <Paragraphs>39</Paragraphs>
  <Slides>2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6" baseType="lpstr">
      <vt:lpstr>新細明體</vt:lpstr>
      <vt:lpstr>Arial</vt:lpstr>
      <vt:lpstr>Calibri</vt:lpstr>
      <vt:lpstr>Office 佈景主題</vt:lpstr>
      <vt:lpstr>PowerPoint 簡報</vt:lpstr>
      <vt:lpstr>PowerPoint 簡報</vt:lpstr>
    </vt:vector>
  </TitlesOfParts>
  <Company>JC-TEAM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JCT-MEM</dc:creator>
  <cp:lastModifiedBy>abc813019@outlook.com</cp:lastModifiedBy>
  <cp:revision>105</cp:revision>
  <dcterms:created xsi:type="dcterms:W3CDTF">2015-02-01T04:06:02Z</dcterms:created>
  <dcterms:modified xsi:type="dcterms:W3CDTF">2026-09-02T15:16:42Z</dcterms:modified>
</cp:coreProperties>
</file>