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025C0-95C7-4CC4-B556-E16A8A7DCC4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FACDA-461B-41BC-9765-1DE8EAF6D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89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/>
              <a:t>background eraser and magic eraser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FACDA-461B-41BC-9765-1DE8EAF6D9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0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425C0-0975-4DF1-8C3E-5BC22DF6A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1B7940-5916-49BE-B39E-03B5AB1D5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35723-F871-42BF-B9B0-003DD5342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09580-9F2D-4A3C-A060-82BB84066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4A2F5-78A2-4E9C-8A70-A6821967B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8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30589-D90F-405D-9007-E8FD099F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B1A22-E5F8-4670-9B1E-65B748C53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A13A4-AF7D-4C8C-B04B-0F387A948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574B5-5268-49C5-BA08-A6D12C48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579EB-274F-4086-BFA1-2E5C51ABD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09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4B175-0F39-4CA6-9B38-ED3793A4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1BA27-4E66-430D-9FCB-932BCFFAC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85D7A-EF51-4D8C-BA7D-111B8892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249DD-F237-4ED7-AB8E-1441925FA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7FF3C-4790-4081-AB8E-BAD0315CE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9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4D5CA-C218-4521-88A2-9FEA357C7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3D3C3-9F38-4E67-B8C2-BC3600DAD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7C4E5-B769-4B4A-B6D5-366A7FBD0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51FB3B-DEE1-48BE-85A9-80DA3CBF3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77887E-401A-4AEE-92F6-AD707AD5E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56B5D0-D60F-4A06-99D6-AD04ABF23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8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2E9AF-AD29-49DC-8FB3-BC17EA401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1298A-F00A-458C-82BC-4D9421964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B88A6-E8BB-43DE-8C96-35AFB4678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16840E-F235-4F1E-AC6A-BD98A4DD3A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190CBD-BA1F-4238-96BD-2154F7F06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06EBE0-5FA6-480A-A4B1-DAF0FB5BC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3A7C98-34D0-4B0A-960C-820C3CA40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79927E-BCF4-4E31-91E2-650BD9408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8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96971-C9BA-4A2D-A5A6-17F397843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7D0FC6-5144-45F0-982E-0E25EA50B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3186C8-3502-4616-B38F-49E35A1D1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49249-0177-4039-BF43-F3186927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1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6884A6-A14D-4ECE-992C-3AC96FF68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BDDD5E-1036-4ABA-BA68-CA823209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EA0AA-A493-4A8E-802A-3CBC6F5B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0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9BE5-B12E-4D03-8148-2D5C2096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433C0-F1D1-4539-8C27-124BD8DE0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D1CB1-9591-49C8-A979-52FE67312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B85B2-5531-45FE-802F-56F9F82E0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4D77F-4D4D-4142-A92D-ED74CF48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B5BB1-F0FF-49AC-9F40-D2EC6EB2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88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BB8F-1E2C-431B-9973-A412FDBFC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4C03C-16ED-4FD7-9204-539E0CD6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D17F9-BEF3-48F3-B16B-696D45F04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A70A5-67CE-4BFB-9340-A8A39D11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C277B-168E-4D43-9B59-179639977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05F18-36B8-407C-B068-DC2F8BF6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9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3C9E0-338E-4318-824C-30B9CFE85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2F652-424C-4C01-81F2-1B91686EF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454CA-D6A8-41E4-9C90-13B552C0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2CBE6-EE28-47A6-8467-D7491F3E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DEF81-F825-4D24-AB2E-1F344898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8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5183E8-2B2B-435C-ADB9-E319354597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B9D6B-DC2D-445B-87A0-08FA5E715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C77CC-B4CE-445C-8D79-F10525F55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9AEDD-FCE7-4F60-996D-8E7B16A6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04024-3033-410C-B7B2-11657503D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6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E55B2-2643-4DEF-BFC1-001C3C586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DD4245-0F8F-40E8-BD31-3DD91EC93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6224A-C287-4E2A-BD43-F94BE534BD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64C7F-3452-46D0-97CC-A6D00B944EC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0C1C2-A58B-4DBC-943F-216AB7334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E9BC7-3C88-45DB-A25E-7653FA38F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EEA4A-5382-49A2-BD7A-A9999EC6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4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177B8937-A113-4448-A0E7-7D8634B0B1B3}"/>
              </a:ext>
            </a:extLst>
          </p:cNvPr>
          <p:cNvSpPr/>
          <p:nvPr/>
        </p:nvSpPr>
        <p:spPr>
          <a:xfrm>
            <a:off x="-1" y="1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66D2B7-1A55-4E77-875C-D3BB1B0029B6}"/>
              </a:ext>
            </a:extLst>
          </p:cNvPr>
          <p:cNvSpPr/>
          <p:nvPr/>
        </p:nvSpPr>
        <p:spPr>
          <a:xfrm>
            <a:off x="0" y="1"/>
            <a:ext cx="9144000" cy="6096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AF9767-50F3-4CFC-BF2B-2537FA384E2C}"/>
              </a:ext>
            </a:extLst>
          </p:cNvPr>
          <p:cNvSpPr txBox="1"/>
          <p:nvPr/>
        </p:nvSpPr>
        <p:spPr>
          <a:xfrm>
            <a:off x="1" y="-4101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Validation of the Hospital Frailty Risk Score </a:t>
            </a:r>
          </a:p>
          <a:p>
            <a:pPr algn="ctr"/>
            <a:r>
              <a:rPr lang="en-CA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among older adults receiving mechanical ventilation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B75A00-C8EC-4CEC-922C-A0B86C23297A}"/>
              </a:ext>
            </a:extLst>
          </p:cNvPr>
          <p:cNvSpPr/>
          <p:nvPr/>
        </p:nvSpPr>
        <p:spPr>
          <a:xfrm>
            <a:off x="0" y="4533899"/>
            <a:ext cx="9144000" cy="6096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FF5B1D-879A-44CF-95EC-31368B218940}"/>
              </a:ext>
            </a:extLst>
          </p:cNvPr>
          <p:cNvSpPr txBox="1"/>
          <p:nvPr/>
        </p:nvSpPr>
        <p:spPr>
          <a:xfrm>
            <a:off x="3280793" y="4648964"/>
            <a:ext cx="2039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Sy et al. 2021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7D431D5-8E7A-4E22-9DC8-9FEA67F8D4A6}"/>
              </a:ext>
            </a:extLst>
          </p:cNvPr>
          <p:cNvGrpSpPr/>
          <p:nvPr/>
        </p:nvGrpSpPr>
        <p:grpSpPr>
          <a:xfrm>
            <a:off x="69273" y="1462331"/>
            <a:ext cx="4605159" cy="2996763"/>
            <a:chOff x="69273" y="1428393"/>
            <a:chExt cx="3187827" cy="299676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18FB76B-F6C1-4B96-9E1B-EEDEDAA3223F}"/>
                </a:ext>
              </a:extLst>
            </p:cNvPr>
            <p:cNvSpPr/>
            <p:nvPr/>
          </p:nvSpPr>
          <p:spPr>
            <a:xfrm>
              <a:off x="69274" y="1449634"/>
              <a:ext cx="2940019" cy="297552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551605-63F8-4CE1-A3AE-04F8193F2161}"/>
                </a:ext>
              </a:extLst>
            </p:cNvPr>
            <p:cNvSpPr txBox="1"/>
            <p:nvPr/>
          </p:nvSpPr>
          <p:spPr>
            <a:xfrm>
              <a:off x="1040372" y="1428393"/>
              <a:ext cx="2216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Methods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1CDD7A-7CD4-4ACF-A327-B5930FD64B24}"/>
                </a:ext>
              </a:extLst>
            </p:cNvPr>
            <p:cNvSpPr txBox="1"/>
            <p:nvPr/>
          </p:nvSpPr>
          <p:spPr>
            <a:xfrm>
              <a:off x="69273" y="1760240"/>
              <a:ext cx="2912484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/>
                <a:t>Data Source: </a:t>
              </a:r>
              <a:r>
                <a:rPr lang="en-US" sz="1100" dirty="0"/>
                <a:t>Nationwide Readmissions Database from January 1, 2016 to November 30, 2018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1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/>
                <a:t>Population: </a:t>
              </a:r>
              <a:r>
                <a:rPr lang="en-US" sz="1100" dirty="0"/>
                <a:t>649,330 weighted index hospitalizations of older adults (age ≥75 years old) receiving invasive mechanical ventilation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1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/>
                <a:t>Exposures: </a:t>
              </a:r>
              <a:r>
                <a:rPr lang="en-US" sz="1100" dirty="0"/>
                <a:t>Hospitalizations classified into low, intermediate and high risks for frailty based on the Hospital Frailty Risk Score (Gilbert et al, </a:t>
              </a:r>
              <a:r>
                <a:rPr lang="en-US" sz="1100" i="1" dirty="0"/>
                <a:t>Lancet</a:t>
              </a:r>
              <a:r>
                <a:rPr lang="en-US" sz="1100" dirty="0"/>
                <a:t> 2018)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1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i="1" dirty="0"/>
                <a:t>Analyses:</a:t>
              </a:r>
              <a:r>
                <a:rPr lang="en-US" sz="1100" dirty="0"/>
                <a:t> Validation of the Hospital Frailty Risk Score using multivariable logistic regression, age, biological sex, income quartile, insurance status, do-not-resuscitate status, admission diagnosis, hospital characteristics, and year. Model performance assessed using the c-statistic, Brier score, and calibration plots</a:t>
              </a:r>
              <a:endParaRPr lang="en-US" sz="1100" i="1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22E4A40-3E1B-446C-9869-E856ABD86D63}"/>
              </a:ext>
            </a:extLst>
          </p:cNvPr>
          <p:cNvGrpSpPr/>
          <p:nvPr/>
        </p:nvGrpSpPr>
        <p:grpSpPr>
          <a:xfrm>
            <a:off x="4366108" y="688391"/>
            <a:ext cx="4715976" cy="3773761"/>
            <a:chOff x="3012500" y="651395"/>
            <a:chExt cx="6062226" cy="377376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6D28D10-4D9C-454D-9640-93F981B91140}"/>
                </a:ext>
              </a:extLst>
            </p:cNvPr>
            <p:cNvSpPr/>
            <p:nvPr/>
          </p:nvSpPr>
          <p:spPr>
            <a:xfrm>
              <a:off x="3012500" y="654930"/>
              <a:ext cx="6062226" cy="377022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CBC069-4F69-4EC9-97CF-3025E25585BF}"/>
                </a:ext>
              </a:extLst>
            </p:cNvPr>
            <p:cNvSpPr txBox="1"/>
            <p:nvPr/>
          </p:nvSpPr>
          <p:spPr>
            <a:xfrm>
              <a:off x="5551853" y="651395"/>
              <a:ext cx="1800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Findings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7246488-6596-49B0-A179-1ED5010EA9CF}"/>
                </a:ext>
              </a:extLst>
            </p:cNvPr>
            <p:cNvSpPr/>
            <p:nvPr/>
          </p:nvSpPr>
          <p:spPr>
            <a:xfrm>
              <a:off x="3357024" y="3716400"/>
              <a:ext cx="5373177" cy="59536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CONCLUSION: The HFRS is associated with prolonged hospitalization and 30-day readmissions in older adults receiving invasive mechanical ventilation.</a:t>
              </a:r>
            </a:p>
          </p:txBody>
        </p:sp>
      </p:grpSp>
      <p:pic>
        <p:nvPicPr>
          <p:cNvPr id="47" name="Picture 46" descr="Text&#10;&#10;Description automatically generated with low confidence">
            <a:extLst>
              <a:ext uri="{FF2B5EF4-FFF2-40B4-BE49-F238E27FC236}">
                <a16:creationId xmlns:a16="http://schemas.microsoft.com/office/drawing/2014/main" id="{EB844659-D160-42B4-AE68-70D7602FC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06" y="4648964"/>
            <a:ext cx="1988615" cy="379470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2A4AE94-69E3-4DC9-8FDF-74086215E199}"/>
              </a:ext>
            </a:extLst>
          </p:cNvPr>
          <p:cNvSpPr/>
          <p:nvPr/>
        </p:nvSpPr>
        <p:spPr>
          <a:xfrm>
            <a:off x="69273" y="691926"/>
            <a:ext cx="4234920" cy="74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8C3E87-25F5-4E4D-99F9-86E1C9318F96}"/>
              </a:ext>
            </a:extLst>
          </p:cNvPr>
          <p:cNvSpPr txBox="1"/>
          <p:nvPr/>
        </p:nvSpPr>
        <p:spPr>
          <a:xfrm>
            <a:off x="1472130" y="653709"/>
            <a:ext cx="2216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Objective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9FF2A1-D3FE-4FF5-8D8D-8B59F3B57FE5}"/>
              </a:ext>
            </a:extLst>
          </p:cNvPr>
          <p:cNvSpPr txBox="1"/>
          <p:nvPr/>
        </p:nvSpPr>
        <p:spPr>
          <a:xfrm>
            <a:off x="91418" y="899652"/>
            <a:ext cx="42471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To validate the Hospital Frailty Risk Score to predict prolonged hospitalization, in-hospital mortality and 30-day emergency hospital readmissions</a:t>
            </a:r>
          </a:p>
        </p:txBody>
      </p:sp>
      <p:pic>
        <p:nvPicPr>
          <p:cNvPr id="11" name="Picture 10" descr="Chart, histogram&#10;&#10;Description automatically generated">
            <a:extLst>
              <a:ext uri="{FF2B5EF4-FFF2-40B4-BE49-F238E27FC236}">
                <a16:creationId xmlns:a16="http://schemas.microsoft.com/office/drawing/2014/main" id="{23D7E8DA-1AAD-42E5-97DE-99C3372F2A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329" y="1098737"/>
            <a:ext cx="3683101" cy="26786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42B561-895D-4596-99D8-9B0301E72AEC}"/>
              </a:ext>
            </a:extLst>
          </p:cNvPr>
          <p:cNvSpPr txBox="1"/>
          <p:nvPr/>
        </p:nvSpPr>
        <p:spPr>
          <a:xfrm>
            <a:off x="5085402" y="1091231"/>
            <a:ext cx="6244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Frail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4A47C2-36C6-4750-B3F2-2EEB6092DEAA}"/>
              </a:ext>
            </a:extLst>
          </p:cNvPr>
          <p:cNvSpPr txBox="1"/>
          <p:nvPr/>
        </p:nvSpPr>
        <p:spPr>
          <a:xfrm>
            <a:off x="4668215" y="1087331"/>
            <a:ext cx="6244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Non-frail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157C22-C836-4C07-B7C4-1A800F6EF8FC}"/>
              </a:ext>
            </a:extLst>
          </p:cNvPr>
          <p:cNvSpPr txBox="1"/>
          <p:nvPr/>
        </p:nvSpPr>
        <p:spPr>
          <a:xfrm>
            <a:off x="5741447" y="960540"/>
            <a:ext cx="320230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Prolonged hospitalization: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it-IT" sz="1100" dirty="0"/>
              <a:t>High frailty risk associated with adjusted odds ratio [aOR] of 5.59 (95% confidence interval [CI] 5.24-5.97) compared to low frailty risk (c-statistic 0.694, Brier score 0.216)</a:t>
            </a: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In-hospital mortality: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US" sz="1100" dirty="0"/>
              <a:t>High frailty risk associated with aOR 0.46 (95% CI 0.45-0.48), compared to low frailty risk (</a:t>
            </a:r>
            <a:r>
              <a:rPr lang="en-US" sz="1100"/>
              <a:t>c-statistic 0.712, </a:t>
            </a:r>
            <a:r>
              <a:rPr lang="en-US" sz="1100" dirty="0"/>
              <a:t>Brier </a:t>
            </a:r>
            <a:r>
              <a:rPr lang="en-US" sz="1100"/>
              <a:t>score 0.214)</a:t>
            </a: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30-day emergency hospital readmissions: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US" sz="1100" dirty="0"/>
              <a:t>High frailty risk associated with aOR </a:t>
            </a:r>
            <a:r>
              <a:rPr lang="it-IT" sz="1100" dirty="0"/>
              <a:t>1.20 (95% CI 1.13-1.27), compared to low frailty risk (c-statistic 0.595, Brier score 0.162)</a:t>
            </a:r>
            <a:endParaRPr lang="en-US" sz="1100" dirty="0"/>
          </a:p>
          <a:p>
            <a:pPr marL="514350" lvl="1" indent="-17145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58681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283</Words>
  <Application>Microsoft Office PowerPoint</Application>
  <PresentationFormat>On-screen Show (16:9)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Sy</dc:creator>
  <cp:lastModifiedBy>Eric Sy</cp:lastModifiedBy>
  <cp:revision>50</cp:revision>
  <dcterms:created xsi:type="dcterms:W3CDTF">2021-10-08T18:39:36Z</dcterms:created>
  <dcterms:modified xsi:type="dcterms:W3CDTF">2021-11-15T17:45:04Z</dcterms:modified>
</cp:coreProperties>
</file>