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"/>
  </p:notesMasterIdLst>
  <p:sldIdLst>
    <p:sldId id="256" r:id="rId2"/>
    <p:sldId id="258" r:id="rId3"/>
    <p:sldId id="257" r:id="rId4"/>
  </p:sldIdLst>
  <p:sldSz cx="28798838" cy="2159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5"/>
    <p:restoredTop sz="95694"/>
  </p:normalViewPr>
  <p:slideViewPr>
    <p:cSldViewPr snapToGrid="0">
      <p:cViewPr>
        <p:scale>
          <a:sx n="66" d="100"/>
          <a:sy n="66" d="100"/>
        </p:scale>
        <p:origin x="-1736" y="-1392"/>
      </p:cViewPr>
      <p:guideLst/>
    </p:cSldViewPr>
  </p:slideViewPr>
  <p:notesTextViewPr>
    <p:cViewPr>
      <p:scale>
        <a:sx n="135" d="100"/>
        <a:sy n="13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758FE-8C41-AC40-BA47-078498C23224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5F242-0CE8-434D-B978-5625926B20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3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5F242-0CE8-434D-B978-5625926B20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6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348ED-CDDB-6D0A-CEB5-B4DF665A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F7060A-073C-E29B-6B47-2BAF2E4553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4A8FD2-BB8C-A525-1727-1C8FE3019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1ABC3-3DEC-5BBB-18BF-C6FBE35B2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5F242-0CE8-434D-B978-5625926B20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45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913" y="3534924"/>
            <a:ext cx="24479012" cy="7519835"/>
          </a:xfrm>
        </p:spPr>
        <p:txBody>
          <a:bodyPr anchor="b"/>
          <a:lstStyle>
            <a:lvl1pPr algn="ctr">
              <a:defRPr sz="18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99855" y="11344752"/>
            <a:ext cx="21599129" cy="5214884"/>
          </a:xfrm>
        </p:spPr>
        <p:txBody>
          <a:bodyPr/>
          <a:lstStyle>
            <a:lvl1pPr marL="0" indent="0" algn="ctr">
              <a:buNone/>
              <a:defRPr sz="7559"/>
            </a:lvl1pPr>
            <a:lvl2pPr marL="1439951" indent="0" algn="ctr">
              <a:buNone/>
              <a:defRPr sz="6299"/>
            </a:lvl2pPr>
            <a:lvl3pPr marL="2879903" indent="0" algn="ctr">
              <a:buNone/>
              <a:defRPr sz="5669"/>
            </a:lvl3pPr>
            <a:lvl4pPr marL="4319854" indent="0" algn="ctr">
              <a:buNone/>
              <a:defRPr sz="5039"/>
            </a:lvl4pPr>
            <a:lvl5pPr marL="5759806" indent="0" algn="ctr">
              <a:buNone/>
              <a:defRPr sz="5039"/>
            </a:lvl5pPr>
            <a:lvl6pPr marL="7199757" indent="0" algn="ctr">
              <a:buNone/>
              <a:defRPr sz="5039"/>
            </a:lvl6pPr>
            <a:lvl7pPr marL="8639708" indent="0" algn="ctr">
              <a:buNone/>
              <a:defRPr sz="5039"/>
            </a:lvl7pPr>
            <a:lvl8pPr marL="10079660" indent="0" algn="ctr">
              <a:buNone/>
              <a:defRPr sz="5039"/>
            </a:lvl8pPr>
            <a:lvl9pPr marL="11519611" indent="0" algn="ctr">
              <a:buNone/>
              <a:defRPr sz="503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35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8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09170" y="1149975"/>
            <a:ext cx="6209749" cy="1830459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9922" y="1149975"/>
            <a:ext cx="18269263" cy="1830459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8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4922" y="5384888"/>
            <a:ext cx="24838998" cy="8984801"/>
          </a:xfrm>
        </p:spPr>
        <p:txBody>
          <a:bodyPr anchor="b"/>
          <a:lstStyle>
            <a:lvl1pPr>
              <a:defRPr sz="18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4922" y="14454688"/>
            <a:ext cx="24838998" cy="4724895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>
                    <a:tint val="82000"/>
                  </a:schemeClr>
                </a:solidFill>
              </a:defRPr>
            </a:lvl1pPr>
            <a:lvl2pPr marL="1439951" indent="0">
              <a:buNone/>
              <a:defRPr sz="6299">
                <a:solidFill>
                  <a:schemeClr val="tx1">
                    <a:tint val="82000"/>
                  </a:schemeClr>
                </a:solidFill>
              </a:defRPr>
            </a:lvl2pPr>
            <a:lvl3pPr marL="2879903" indent="0">
              <a:buNone/>
              <a:defRPr sz="5669">
                <a:solidFill>
                  <a:schemeClr val="tx1">
                    <a:tint val="82000"/>
                  </a:schemeClr>
                </a:solidFill>
              </a:defRPr>
            </a:lvl3pPr>
            <a:lvl4pPr marL="4319854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4pPr>
            <a:lvl5pPr marL="5759806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5pPr>
            <a:lvl6pPr marL="7199757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6pPr>
            <a:lvl7pPr marL="8639708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7pPr>
            <a:lvl8pPr marL="10079660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8pPr>
            <a:lvl9pPr marL="11519611" indent="0">
              <a:buNone/>
              <a:defRPr sz="503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5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920" y="5749874"/>
            <a:ext cx="12239506" cy="13704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79412" y="5749874"/>
            <a:ext cx="12239506" cy="13704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7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671" y="1149979"/>
            <a:ext cx="24838998" cy="417491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675" y="5294885"/>
            <a:ext cx="12183256" cy="2594941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39951" indent="0">
              <a:buNone/>
              <a:defRPr sz="6299" b="1"/>
            </a:lvl2pPr>
            <a:lvl3pPr marL="2879903" indent="0">
              <a:buNone/>
              <a:defRPr sz="5669" b="1"/>
            </a:lvl3pPr>
            <a:lvl4pPr marL="4319854" indent="0">
              <a:buNone/>
              <a:defRPr sz="5039" b="1"/>
            </a:lvl4pPr>
            <a:lvl5pPr marL="5759806" indent="0">
              <a:buNone/>
              <a:defRPr sz="5039" b="1"/>
            </a:lvl5pPr>
            <a:lvl6pPr marL="7199757" indent="0">
              <a:buNone/>
              <a:defRPr sz="5039" b="1"/>
            </a:lvl6pPr>
            <a:lvl7pPr marL="8639708" indent="0">
              <a:buNone/>
              <a:defRPr sz="5039" b="1"/>
            </a:lvl7pPr>
            <a:lvl8pPr marL="10079660" indent="0">
              <a:buNone/>
              <a:defRPr sz="5039" b="1"/>
            </a:lvl8pPr>
            <a:lvl9pPr marL="11519611" indent="0">
              <a:buNone/>
              <a:defRPr sz="503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675" y="7889827"/>
            <a:ext cx="12183256" cy="116047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79413" y="5294885"/>
            <a:ext cx="12243257" cy="2594941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39951" indent="0">
              <a:buNone/>
              <a:defRPr sz="6299" b="1"/>
            </a:lvl2pPr>
            <a:lvl3pPr marL="2879903" indent="0">
              <a:buNone/>
              <a:defRPr sz="5669" b="1"/>
            </a:lvl3pPr>
            <a:lvl4pPr marL="4319854" indent="0">
              <a:buNone/>
              <a:defRPr sz="5039" b="1"/>
            </a:lvl4pPr>
            <a:lvl5pPr marL="5759806" indent="0">
              <a:buNone/>
              <a:defRPr sz="5039" b="1"/>
            </a:lvl5pPr>
            <a:lvl6pPr marL="7199757" indent="0">
              <a:buNone/>
              <a:defRPr sz="5039" b="1"/>
            </a:lvl6pPr>
            <a:lvl7pPr marL="8639708" indent="0">
              <a:buNone/>
              <a:defRPr sz="5039" b="1"/>
            </a:lvl7pPr>
            <a:lvl8pPr marL="10079660" indent="0">
              <a:buNone/>
              <a:defRPr sz="5039" b="1"/>
            </a:lvl8pPr>
            <a:lvl9pPr marL="11519611" indent="0">
              <a:buNone/>
              <a:defRPr sz="503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79413" y="7889827"/>
            <a:ext cx="12243257" cy="116047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4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1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08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671" y="1439968"/>
            <a:ext cx="9288375" cy="5039889"/>
          </a:xfrm>
        </p:spPr>
        <p:txBody>
          <a:bodyPr anchor="b"/>
          <a:lstStyle>
            <a:lvl1pPr>
              <a:defRPr sz="1007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257" y="3109937"/>
            <a:ext cx="14579412" cy="15349662"/>
          </a:xfrm>
        </p:spPr>
        <p:txBody>
          <a:bodyPr/>
          <a:lstStyle>
            <a:lvl1pPr>
              <a:defRPr sz="10078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671" y="6479857"/>
            <a:ext cx="9288375" cy="12004738"/>
          </a:xfrm>
        </p:spPr>
        <p:txBody>
          <a:bodyPr/>
          <a:lstStyle>
            <a:lvl1pPr marL="0" indent="0">
              <a:buNone/>
              <a:defRPr sz="5039"/>
            </a:lvl1pPr>
            <a:lvl2pPr marL="1439951" indent="0">
              <a:buNone/>
              <a:defRPr sz="4409"/>
            </a:lvl2pPr>
            <a:lvl3pPr marL="2879903" indent="0">
              <a:buNone/>
              <a:defRPr sz="3779"/>
            </a:lvl3pPr>
            <a:lvl4pPr marL="4319854" indent="0">
              <a:buNone/>
              <a:defRPr sz="3150"/>
            </a:lvl4pPr>
            <a:lvl5pPr marL="5759806" indent="0">
              <a:buNone/>
              <a:defRPr sz="3150"/>
            </a:lvl5pPr>
            <a:lvl6pPr marL="7199757" indent="0">
              <a:buNone/>
              <a:defRPr sz="3150"/>
            </a:lvl6pPr>
            <a:lvl7pPr marL="8639708" indent="0">
              <a:buNone/>
              <a:defRPr sz="3150"/>
            </a:lvl7pPr>
            <a:lvl8pPr marL="10079660" indent="0">
              <a:buNone/>
              <a:defRPr sz="3150"/>
            </a:lvl8pPr>
            <a:lvl9pPr marL="11519611" indent="0">
              <a:buNone/>
              <a:defRPr sz="31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72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671" y="1439968"/>
            <a:ext cx="9288375" cy="5039889"/>
          </a:xfrm>
        </p:spPr>
        <p:txBody>
          <a:bodyPr anchor="b"/>
          <a:lstStyle>
            <a:lvl1pPr>
              <a:defRPr sz="1007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257" y="3109937"/>
            <a:ext cx="14579412" cy="15349662"/>
          </a:xfrm>
        </p:spPr>
        <p:txBody>
          <a:bodyPr anchor="t"/>
          <a:lstStyle>
            <a:lvl1pPr marL="0" indent="0">
              <a:buNone/>
              <a:defRPr sz="10078"/>
            </a:lvl1pPr>
            <a:lvl2pPr marL="1439951" indent="0">
              <a:buNone/>
              <a:defRPr sz="8819"/>
            </a:lvl2pPr>
            <a:lvl3pPr marL="2879903" indent="0">
              <a:buNone/>
              <a:defRPr sz="7559"/>
            </a:lvl3pPr>
            <a:lvl4pPr marL="4319854" indent="0">
              <a:buNone/>
              <a:defRPr sz="6299"/>
            </a:lvl4pPr>
            <a:lvl5pPr marL="5759806" indent="0">
              <a:buNone/>
              <a:defRPr sz="6299"/>
            </a:lvl5pPr>
            <a:lvl6pPr marL="7199757" indent="0">
              <a:buNone/>
              <a:defRPr sz="6299"/>
            </a:lvl6pPr>
            <a:lvl7pPr marL="8639708" indent="0">
              <a:buNone/>
              <a:defRPr sz="6299"/>
            </a:lvl7pPr>
            <a:lvl8pPr marL="10079660" indent="0">
              <a:buNone/>
              <a:defRPr sz="6299"/>
            </a:lvl8pPr>
            <a:lvl9pPr marL="11519611" indent="0">
              <a:buNone/>
              <a:defRPr sz="6299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671" y="6479857"/>
            <a:ext cx="9288375" cy="12004738"/>
          </a:xfrm>
        </p:spPr>
        <p:txBody>
          <a:bodyPr/>
          <a:lstStyle>
            <a:lvl1pPr marL="0" indent="0">
              <a:buNone/>
              <a:defRPr sz="5039"/>
            </a:lvl1pPr>
            <a:lvl2pPr marL="1439951" indent="0">
              <a:buNone/>
              <a:defRPr sz="4409"/>
            </a:lvl2pPr>
            <a:lvl3pPr marL="2879903" indent="0">
              <a:buNone/>
              <a:defRPr sz="3779"/>
            </a:lvl3pPr>
            <a:lvl4pPr marL="4319854" indent="0">
              <a:buNone/>
              <a:defRPr sz="3150"/>
            </a:lvl4pPr>
            <a:lvl5pPr marL="5759806" indent="0">
              <a:buNone/>
              <a:defRPr sz="3150"/>
            </a:lvl5pPr>
            <a:lvl6pPr marL="7199757" indent="0">
              <a:buNone/>
              <a:defRPr sz="3150"/>
            </a:lvl6pPr>
            <a:lvl7pPr marL="8639708" indent="0">
              <a:buNone/>
              <a:defRPr sz="3150"/>
            </a:lvl7pPr>
            <a:lvl8pPr marL="10079660" indent="0">
              <a:buNone/>
              <a:defRPr sz="3150"/>
            </a:lvl8pPr>
            <a:lvl9pPr marL="11519611" indent="0">
              <a:buNone/>
              <a:defRPr sz="31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9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9920" y="1149979"/>
            <a:ext cx="24838998" cy="4174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920" y="5749874"/>
            <a:ext cx="24838998" cy="1370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79920" y="20019564"/>
            <a:ext cx="6479739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C77E1E-8195-6C4C-9EC3-C5D153EB4E42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39615" y="20019564"/>
            <a:ext cx="9719608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39179" y="20019564"/>
            <a:ext cx="6479739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7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C42294-A3C5-0E40-9A21-29D0962CF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1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79903" rtl="0" eaLnBrk="1" latinLnBrk="0" hangingPunct="1">
        <a:lnSpc>
          <a:spcPct val="90000"/>
        </a:lnSpc>
        <a:spcBef>
          <a:spcPct val="0"/>
        </a:spcBef>
        <a:buNone/>
        <a:defRPr sz="138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9976" indent="-719976" algn="l" defTabSz="2879903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59927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599879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39830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79781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19733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59684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799636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39587" indent="-719976" algn="l" defTabSz="2879903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39951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79903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19854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59806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199757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39708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79660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19611" algn="l" defTabSz="2879903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577AC6D-771A-10CC-603D-08C59A6916AE}"/>
              </a:ext>
            </a:extLst>
          </p:cNvPr>
          <p:cNvGrpSpPr/>
          <p:nvPr/>
        </p:nvGrpSpPr>
        <p:grpSpPr>
          <a:xfrm>
            <a:off x="198994" y="293612"/>
            <a:ext cx="28799471" cy="14384550"/>
            <a:chOff x="1" y="-16729097"/>
            <a:chExt cx="28799471" cy="143845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4C5829-D88A-52B6-48EE-3C4297D4C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3" y="-16644433"/>
              <a:ext cx="14399735" cy="107998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E32C47-2D79-1182-998F-E5F3A13CD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99737" y="-16644432"/>
              <a:ext cx="14399735" cy="1295976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A4D9D6-6EE4-31D2-DA68-A65BEA96411E}"/>
                </a:ext>
              </a:extLst>
            </p:cNvPr>
            <p:cNvSpPr/>
            <p:nvPr/>
          </p:nvSpPr>
          <p:spPr>
            <a:xfrm>
              <a:off x="1" y="-11067177"/>
              <a:ext cx="801175" cy="592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C480E3F-6129-C5FA-3C81-6EEF21A46536}"/>
                </a:ext>
              </a:extLst>
            </p:cNvPr>
            <p:cNvSpPr/>
            <p:nvPr/>
          </p:nvSpPr>
          <p:spPr>
            <a:xfrm>
              <a:off x="14364270" y="-10206884"/>
              <a:ext cx="801175" cy="592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8B88EA0-C5B9-485D-1024-3693B563ABC2}"/>
                </a:ext>
              </a:extLst>
            </p:cNvPr>
            <p:cNvSpPr/>
            <p:nvPr/>
          </p:nvSpPr>
          <p:spPr>
            <a:xfrm>
              <a:off x="14364270" y="-16729097"/>
              <a:ext cx="801175" cy="592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39B3DA4-059C-AF66-109E-2C56F6D7C8B8}"/>
                </a:ext>
              </a:extLst>
            </p:cNvPr>
            <p:cNvSpPr/>
            <p:nvPr/>
          </p:nvSpPr>
          <p:spPr>
            <a:xfrm>
              <a:off x="1" y="-16537514"/>
              <a:ext cx="801175" cy="592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D83833-6389-0FD8-B3B8-F593DD882864}"/>
                </a:ext>
              </a:extLst>
            </p:cNvPr>
            <p:cNvSpPr txBox="1"/>
            <p:nvPr/>
          </p:nvSpPr>
          <p:spPr>
            <a:xfrm>
              <a:off x="2" y="-16471491"/>
              <a:ext cx="17277488" cy="14126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S1                                                                                                                 S3</a:t>
              </a:r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r>
                <a:rPr lang="en-US" sz="4800" dirty="0"/>
                <a:t>S2                                                                                                                  S4</a:t>
              </a:r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  <a:p>
              <a:endParaRPr lang="en-US" sz="48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E76915F-5CAA-6A4E-CD8D-A17CAEFEA54E}"/>
              </a:ext>
            </a:extLst>
          </p:cNvPr>
          <p:cNvSpPr txBox="1"/>
          <p:nvPr/>
        </p:nvSpPr>
        <p:spPr>
          <a:xfrm>
            <a:off x="798894" y="14113637"/>
            <a:ext cx="2759967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## Supplementary Fig. S1. Quality control metrics of PBMC and CSF single-cell datasets.</a:t>
            </a:r>
          </a:p>
          <a:p>
            <a:r>
              <a:rPr lang="en-US" sz="3600" dirty="0"/>
              <a:t>Violin plots showing the distributions of detected gene numbers (</a:t>
            </a:r>
            <a:r>
              <a:rPr lang="en-US" sz="3600" dirty="0" err="1"/>
              <a:t>nFeature_RNA</a:t>
            </a:r>
            <a:r>
              <a:rPr lang="en-US" sz="3600" dirty="0"/>
              <a:t>), total UMI counts (</a:t>
            </a:r>
            <a:r>
              <a:rPr lang="en-US" sz="3600" dirty="0" err="1"/>
              <a:t>nCount_RNA</a:t>
            </a:r>
            <a:r>
              <a:rPr lang="en-US" sz="3600" dirty="0"/>
              <a:t>), and mitochondrial gene percentages (</a:t>
            </a:r>
            <a:r>
              <a:rPr lang="en-US" sz="3600" dirty="0" err="1"/>
              <a:t>percent.mt</a:t>
            </a:r>
            <a:r>
              <a:rPr lang="en-US" sz="3600" dirty="0"/>
              <a:t>) across PBMC and CSF samples after quality control filtering.</a:t>
            </a:r>
          </a:p>
          <a:p>
            <a:endParaRPr lang="en-US" sz="3600" dirty="0"/>
          </a:p>
          <a:p>
            <a:r>
              <a:rPr lang="en-US" sz="3600" dirty="0"/>
              <a:t>## Supplementary Fig. S2. Numbers of retained cells across samples after quality control.</a:t>
            </a:r>
          </a:p>
          <a:p>
            <a:r>
              <a:rPr lang="en-US" sz="3600" dirty="0"/>
              <a:t>Bar plots showing the number of high-quality cells retained in each PBMC and CSF sample following quality control filtering.</a:t>
            </a:r>
          </a:p>
          <a:p>
            <a:endParaRPr lang="en-US" sz="3600" dirty="0"/>
          </a:p>
          <a:p>
            <a:r>
              <a:rPr lang="en-US" sz="3600" dirty="0"/>
              <a:t>## Supplementary Fig. S3. Dynamic immune cell composition across PBMC samples.</a:t>
            </a:r>
          </a:p>
          <a:p>
            <a:r>
              <a:rPr lang="en-US" sz="3600" dirty="0"/>
              <a:t>Stacked bar plots showing the proportions of major immune cell populations across PBMC samples collected at different treatment stages.</a:t>
            </a:r>
          </a:p>
          <a:p>
            <a:endParaRPr lang="en-US" sz="3600" dirty="0"/>
          </a:p>
          <a:p>
            <a:r>
              <a:rPr lang="en-US" sz="3600" dirty="0"/>
              <a:t>## Supplementary Fig. S4. Dynamic immune cell composition across CSF samples.</a:t>
            </a:r>
          </a:p>
          <a:p>
            <a:r>
              <a:rPr lang="en-US" sz="3600" dirty="0"/>
              <a:t>Stacked bar plots showing the proportions of major immune cell populations across CSF samples during disease progression and CAR-T treatment.</a:t>
            </a:r>
          </a:p>
        </p:txBody>
      </p:sp>
    </p:spTree>
    <p:extLst>
      <p:ext uri="{BB962C8B-B14F-4D97-AF65-F5344CB8AC3E}">
        <p14:creationId xmlns:p14="http://schemas.microsoft.com/office/powerpoint/2010/main" val="395503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0DEA8-E300-884E-39C9-D62ABE404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E52389B-F843-4DA4-624E-31AC05E59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338" y="80539"/>
            <a:ext cx="24382474" cy="1828685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A1E21B-4C5D-6898-D59D-F631BB0D421F}"/>
              </a:ext>
            </a:extLst>
          </p:cNvPr>
          <p:cNvSpPr/>
          <p:nvPr/>
        </p:nvSpPr>
        <p:spPr>
          <a:xfrm>
            <a:off x="1" y="-11067177"/>
            <a:ext cx="801175" cy="592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E1A4E8-0E8C-0362-D2D8-4ECD8CE7E0A4}"/>
              </a:ext>
            </a:extLst>
          </p:cNvPr>
          <p:cNvSpPr/>
          <p:nvPr/>
        </p:nvSpPr>
        <p:spPr>
          <a:xfrm>
            <a:off x="14364270" y="-10206884"/>
            <a:ext cx="801175" cy="592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E21F64-2B65-FA16-46CD-A7FEA490C449}"/>
              </a:ext>
            </a:extLst>
          </p:cNvPr>
          <p:cNvSpPr/>
          <p:nvPr/>
        </p:nvSpPr>
        <p:spPr>
          <a:xfrm>
            <a:off x="14364270" y="-16729097"/>
            <a:ext cx="801175" cy="592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B31595-C270-F463-B70E-C18E442DEADD}"/>
              </a:ext>
            </a:extLst>
          </p:cNvPr>
          <p:cNvSpPr/>
          <p:nvPr/>
        </p:nvSpPr>
        <p:spPr>
          <a:xfrm>
            <a:off x="1" y="-16537514"/>
            <a:ext cx="801175" cy="592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1DB8A1-BF49-4958-0F9D-43B5F4AA9F8A}"/>
              </a:ext>
            </a:extLst>
          </p:cNvPr>
          <p:cNvSpPr txBox="1"/>
          <p:nvPr/>
        </p:nvSpPr>
        <p:spPr>
          <a:xfrm>
            <a:off x="1280163" y="18000843"/>
            <a:ext cx="275186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## Supplementary Fig. S5. Validation of representative marker genes across annotated immune cell populations.</a:t>
            </a:r>
          </a:p>
          <a:p>
            <a:r>
              <a:rPr lang="en-US" sz="4800" dirty="0"/>
              <a:t>Violin plots showing the expression distributions of representative marker genes used for immune cell annotation across major cell populations.</a:t>
            </a:r>
          </a:p>
          <a:p>
            <a:endParaRPr lang="en-DE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58DE29-181D-3E60-FE50-5755E11A6202}"/>
              </a:ext>
            </a:extLst>
          </p:cNvPr>
          <p:cNvSpPr txBox="1"/>
          <p:nvPr/>
        </p:nvSpPr>
        <p:spPr>
          <a:xfrm>
            <a:off x="2157190" y="591671"/>
            <a:ext cx="636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/>
              <a:t>S5</a:t>
            </a:r>
          </a:p>
        </p:txBody>
      </p:sp>
    </p:spTree>
    <p:extLst>
      <p:ext uri="{BB962C8B-B14F-4D97-AF65-F5344CB8AC3E}">
        <p14:creationId xmlns:p14="http://schemas.microsoft.com/office/powerpoint/2010/main" val="347551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8B27A8-9EAE-598F-A9D6-0AB541B1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6" y="3262679"/>
            <a:ext cx="27563474" cy="12006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6366FD-69E2-2DAA-E9B7-63E0A0A0C699}"/>
              </a:ext>
            </a:extLst>
          </p:cNvPr>
          <p:cNvSpPr txBox="1"/>
          <p:nvPr/>
        </p:nvSpPr>
        <p:spPr>
          <a:xfrm>
            <a:off x="801176" y="14102930"/>
            <a:ext cx="269548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/>
          </a:p>
          <a:p>
            <a:r>
              <a:rPr lang="en-US" sz="4800" dirty="0"/>
              <a:t>---</a:t>
            </a:r>
          </a:p>
          <a:p>
            <a:endParaRPr lang="en-US" sz="4800" dirty="0"/>
          </a:p>
          <a:p>
            <a:r>
              <a:rPr lang="en-US" sz="4800" dirty="0"/>
              <a:t>## Supplementary Fig. S6. Functional pathway activity scoring across neutrophil subsets.</a:t>
            </a:r>
          </a:p>
          <a:p>
            <a:r>
              <a:rPr lang="en-US" sz="4800" dirty="0"/>
              <a:t>Violin plots showing pathway activity scores across hG5a–c neutrophil subsets, including migration-associated, inflammatory activation, and senescence/immune remodeling–related programs.</a:t>
            </a:r>
          </a:p>
          <a:p>
            <a:endParaRPr lang="en-DE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209B91-0913-982B-8797-FBC8AAEFA8F1}"/>
              </a:ext>
            </a:extLst>
          </p:cNvPr>
          <p:cNvSpPr txBox="1"/>
          <p:nvPr/>
        </p:nvSpPr>
        <p:spPr>
          <a:xfrm>
            <a:off x="641212" y="3262679"/>
            <a:ext cx="636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dirty="0"/>
              <a:t>S6</a:t>
            </a:r>
          </a:p>
        </p:txBody>
      </p:sp>
    </p:spTree>
    <p:extLst>
      <p:ext uri="{BB962C8B-B14F-4D97-AF65-F5344CB8AC3E}">
        <p14:creationId xmlns:p14="http://schemas.microsoft.com/office/powerpoint/2010/main" val="1432714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250</Words>
  <Application>Microsoft Macintosh PowerPoint</Application>
  <PresentationFormat>Custom</PresentationFormat>
  <Paragraphs>39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Ziyue Yan</dc:creator>
  <cp:lastModifiedBy>李陌</cp:lastModifiedBy>
  <cp:revision>4</cp:revision>
  <dcterms:created xsi:type="dcterms:W3CDTF">2026-05-25T01:40:49Z</dcterms:created>
  <dcterms:modified xsi:type="dcterms:W3CDTF">2026-07-31T02:26:15Z</dcterms:modified>
</cp:coreProperties>
</file>