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661" autoAdjust="0"/>
    <p:restoredTop sz="94660"/>
  </p:normalViewPr>
  <p:slideViewPr>
    <p:cSldViewPr snapToGrid="0">
      <p:cViewPr>
        <p:scale>
          <a:sx n="80" d="100"/>
          <a:sy n="80" d="100"/>
        </p:scale>
        <p:origin x="494" y="11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668B64-4F57-4C6F-BD53-135910B75C3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C550D089-0C8F-4D63-AF9D-17BEEDB227B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CB50BCBA-BCC1-4D3E-8675-0D92E403E4E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EE5CB07E-182F-4048-A2D5-1578019D5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839DD9F0-7425-4D93-8B44-7B213638F7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89192320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DFF3610-0B3B-4EDF-AE86-82DFF0668EF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2F90ABD7-39BD-4ED9-9A79-90C49F96217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A5250F2-D290-4C4A-AF7C-4591E27011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08B8700-E240-44AA-BA0F-F48AF1A9FF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2EDEBCE-2EA1-4478-8B18-974B264628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067399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E4FE3918-C181-409A-AE36-F3B7A371933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B6497C89-4363-4313-89D0-F2EA4B7F2BA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1C346095-B130-43DA-AE25-CB0358C6E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29C175-A055-411C-A7DE-01CBE00746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A8EF27BE-1229-440F-82A8-4D178331B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482697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45C3D97-1F71-4403-B263-46A4DBD570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ABC96F-2534-428A-82DD-D4E5080327B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81466B74-AD03-4166-A4C7-2304BF2619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CB22F0E-434E-452F-AB1E-8DFBC5FD66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23752D9A-B6F1-440A-8989-538F2F1323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77530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CFBBBE4-9EAF-4F86-87A4-0BD13DF700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23A0D001-8BF8-4DA7-95C5-912CC119C0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FC179AF9-3BB2-4A08-8423-87CB10D860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F951A818-33EF-4FAD-A7AB-170C432EC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DB1F32B-69B5-44A7-AAEB-E834FE3F4B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9281932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EFD9EAD-0577-42BF-8F43-AE1F499997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68F2F29-AC15-4886-B1E3-4F355B7195F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D02EE19-874C-4C12-96F7-1EF9B59B69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F791975-D327-4E76-8719-1DC0010F65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185EC234-FE38-4B13-B9ED-0BA777B90A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449383AD-4F4A-40CF-BD0E-78FC10C798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8071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82A7EC0-0B9C-4FE3-8B8D-1E9D77D515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A9CA935-7F11-42D4-A01E-CDC36D9301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0E3B6039-152D-4A86-97A8-D2533448A3D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7E22A010-895E-44A5-B0D6-9585CB641C7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06540A54-9019-4554-A173-207C40DD9E0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83AC9552-B308-4250-BED9-271ADD634F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E37BF13D-2CCD-4BB6-85AB-67E2D1D66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7731E1-A421-4B5E-AB2A-3CBF311629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393254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E1E0226-9132-43A5-8329-187D1500C5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FD34F0D6-E961-457D-B7DA-51978EEE6D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65CBA1C7-BAF8-4781-BC71-10201A023D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45616899-E0B1-444F-A6A6-7639EB756B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3444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A15A52D-4E4F-471F-9A2E-EF828444EF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E4129BBE-F10D-44C8-A18C-879F991C26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A8D43151-193F-4F33-B6C2-F3B39384A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073003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D3FBD80-D9F4-40E3-A602-9620240E3F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9D06FE0-E8AF-4E4F-83A7-0AB8277033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55B075A1-6046-45B9-9A17-924D3C79F13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8DA8F413-CE2B-4851-A5F5-EEE14F37C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843A058-1506-425E-B0ED-AF26608C8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271F0626-DC25-4E4C-B844-CEB87707C6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57700508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E9C69DB-9909-462A-9118-16D63BC890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C45E92E-8B56-4259-A1AB-E29BCFE4756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A3B23463-7FA0-482B-A511-42F6A72FD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5DDF5A57-643C-445B-8E2B-3E3B678676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68D7E6DD-7A09-4615-98E7-DE534BD24C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1F31DD7-8743-41E3-A014-0D4486A94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7786446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25A0ADB8-955F-4798-8878-C798727644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0A95B0B7-0912-45E5-A88D-2F05ADB59C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49714AB2-7461-41AC-A46C-9CBF0FF14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F3C0C38-37F5-49B1-8462-974BD0F08C3A}" type="datetimeFigureOut">
              <a:rPr lang="pl-PL" smtClean="0"/>
              <a:t>12.11.2021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457F4939-E779-405F-8A2F-6B060B8ED4E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09C9741-E94F-4DF0-A156-8EE51A24496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3DC402C-95C8-4076-B0EC-A39FE294D50B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5867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>
            <a:extLst>
              <a:ext uri="{FF2B5EF4-FFF2-40B4-BE49-F238E27FC236}">
                <a16:creationId xmlns:a16="http://schemas.microsoft.com/office/drawing/2014/main" id="{31515358-4914-4A72-9027-4B0FAAE51AD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9880207"/>
              </p:ext>
            </p:extLst>
          </p:nvPr>
        </p:nvGraphicFramePr>
        <p:xfrm>
          <a:off x="1430785" y="1276637"/>
          <a:ext cx="6001304" cy="1463040"/>
        </p:xfrm>
        <a:graphic>
          <a:graphicData uri="http://schemas.openxmlformats.org/drawingml/2006/table">
            <a:tbl>
              <a:tblPr/>
              <a:tblGrid>
                <a:gridCol w="6001304">
                  <a:extLst>
                    <a:ext uri="{9D8B030D-6E8A-4147-A177-3AD203B41FA5}">
                      <a16:colId xmlns:a16="http://schemas.microsoft.com/office/drawing/2014/main" val="1019041444"/>
                    </a:ext>
                  </a:extLst>
                </a:gridCol>
              </a:tblGrid>
              <a:tr h="748146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PRRT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treatment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(8/2004–11/2012)</a:t>
                      </a:r>
                      <a:b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</a:b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2.96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GBq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(80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90Y-DOTATATE x 4</a:t>
                      </a:r>
                    </a:p>
                    <a:p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2.96</a:t>
                      </a:r>
                      <a:r>
                        <a:rPr lang="pl-PL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baseline="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GBq</a:t>
                      </a:r>
                      <a:r>
                        <a:rPr lang="pl-PL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80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90Y-DOTATATE x 4 + 7.4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GBq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(200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mCi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) 177Lu-DOTATE x 1</a:t>
                      </a:r>
                    </a:p>
                    <a:p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Renal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protection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Aminosteril</a:t>
                      </a:r>
                      <a:endParaRPr lang="pl-P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6153570"/>
                  </a:ext>
                </a:extLst>
              </a:tr>
            </a:tbl>
          </a:graphicData>
        </a:graphic>
      </p:graphicFrame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227EC8B4-74CC-4562-A50E-15800C1478C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66874355"/>
              </p:ext>
            </p:extLst>
          </p:nvPr>
        </p:nvGraphicFramePr>
        <p:xfrm>
          <a:off x="1163518" y="5171590"/>
          <a:ext cx="3144982" cy="1025236"/>
        </p:xfrm>
        <a:graphic>
          <a:graphicData uri="http://schemas.openxmlformats.org/drawingml/2006/table">
            <a:tbl>
              <a:tblPr/>
              <a:tblGrid>
                <a:gridCol w="3144982">
                  <a:extLst>
                    <a:ext uri="{9D8B030D-6E8A-4147-A177-3AD203B41FA5}">
                      <a16:colId xmlns:a16="http://schemas.microsoft.com/office/drawing/2014/main" val="4034316685"/>
                    </a:ext>
                  </a:extLst>
                </a:gridCol>
              </a:tblGrid>
              <a:tr h="1025236">
                <a:tc>
                  <a:txBody>
                    <a:bodyPr/>
                    <a:lstStyle/>
                    <a:p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74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octreotide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acetate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LAR 30 mg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injection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every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 4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weeks</a:t>
                      </a:r>
                      <a:endParaRPr lang="pl-PL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194888940"/>
                  </a:ext>
                </a:extLst>
              </a:tr>
            </a:tbl>
          </a:graphicData>
        </a:graphic>
      </p:graphicFrame>
      <p:graphicFrame>
        <p:nvGraphicFramePr>
          <p:cNvPr id="4" name="Tabela 3">
            <a:extLst>
              <a:ext uri="{FF2B5EF4-FFF2-40B4-BE49-F238E27FC236}">
                <a16:creationId xmlns:a16="http://schemas.microsoft.com/office/drawing/2014/main" id="{96B62641-D928-4EA1-B0F7-02732E9F517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6239662"/>
              </p:ext>
            </p:extLst>
          </p:nvPr>
        </p:nvGraphicFramePr>
        <p:xfrm>
          <a:off x="4915691" y="5171590"/>
          <a:ext cx="3728756" cy="1025236"/>
        </p:xfrm>
        <a:graphic>
          <a:graphicData uri="http://schemas.openxmlformats.org/drawingml/2006/table">
            <a:tbl>
              <a:tblPr/>
              <a:tblGrid>
                <a:gridCol w="3728756">
                  <a:extLst>
                    <a:ext uri="{9D8B030D-6E8A-4147-A177-3AD203B41FA5}">
                      <a16:colId xmlns:a16="http://schemas.microsoft.com/office/drawing/2014/main" val="1456486500"/>
                    </a:ext>
                  </a:extLst>
                </a:gridCol>
              </a:tblGrid>
              <a:tr h="1025236">
                <a:tc>
                  <a:txBody>
                    <a:bodyPr/>
                    <a:lstStyle/>
                    <a:p>
                      <a:pPr algn="l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41</a:t>
                      </a:r>
                      <a:r>
                        <a:rPr lang="pl-PL" sz="1100" kern="1200" dirty="0">
                          <a:solidFill>
                            <a:schemeClr val="tx1"/>
                          </a:solidFill>
                          <a:effectLst/>
                          <a:latin typeface="Calibri" panose="020F0502020204030204" pitchFamily="34" charset="0"/>
                          <a:ea typeface="+mn-ea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patients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:</a:t>
                      </a:r>
                      <a:r>
                        <a:rPr lang="pl-PL" sz="1800" kern="1200" baseline="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best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supportive</a:t>
                      </a:r>
                      <a:r>
                        <a:rPr lang="pl-PL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pl-PL" sz="1800" kern="1200" dirty="0" err="1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care</a:t>
                      </a:r>
                      <a:endParaRPr lang="pl-PL" sz="1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89535" marR="89535" marT="0" marB="0"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675235943"/>
                  </a:ext>
                </a:extLst>
              </a:tr>
            </a:tbl>
          </a:graphicData>
        </a:graphic>
      </p:graphicFrame>
      <p:graphicFrame>
        <p:nvGraphicFramePr>
          <p:cNvPr id="6" name="Tabela 5">
            <a:extLst>
              <a:ext uri="{FF2B5EF4-FFF2-40B4-BE49-F238E27FC236}">
                <a16:creationId xmlns:a16="http://schemas.microsoft.com/office/drawing/2014/main" id="{71C0F1C7-972F-4C4A-89A1-36DBF331574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3497925"/>
              </p:ext>
            </p:extLst>
          </p:nvPr>
        </p:nvGraphicFramePr>
        <p:xfrm>
          <a:off x="2891161" y="4239672"/>
          <a:ext cx="3080552" cy="408923"/>
        </p:xfrm>
        <a:graphic>
          <a:graphicData uri="http://schemas.openxmlformats.org/drawingml/2006/table">
            <a:tbl>
              <a:tblPr/>
              <a:tblGrid>
                <a:gridCol w="3080552">
                  <a:extLst>
                    <a:ext uri="{9D8B030D-6E8A-4147-A177-3AD203B41FA5}">
                      <a16:colId xmlns:a16="http://schemas.microsoft.com/office/drawing/2014/main" val="3529304655"/>
                    </a:ext>
                  </a:extLst>
                </a:gridCol>
              </a:tblGrid>
              <a:tr h="408923">
                <a:tc>
                  <a:txBody>
                    <a:bodyPr/>
                    <a:lstStyle/>
                    <a:p>
                      <a:r>
                        <a:rPr lang="pl-PL" dirty="0"/>
                        <a:t>      RANDOMISATION: 2:1</a:t>
                      </a:r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034037391"/>
                  </a:ext>
                </a:extLst>
              </a:tr>
            </a:tbl>
          </a:graphicData>
        </a:graphic>
      </p:graphicFrame>
      <p:cxnSp>
        <p:nvCxnSpPr>
          <p:cNvPr id="8" name="Łącznik prosty ze strzałką 7">
            <a:extLst>
              <a:ext uri="{FF2B5EF4-FFF2-40B4-BE49-F238E27FC236}">
                <a16:creationId xmlns:a16="http://schemas.microsoft.com/office/drawing/2014/main" id="{3737E357-D08B-4B5E-A4E1-D0CAF62018A2}"/>
              </a:ext>
            </a:extLst>
          </p:cNvPr>
          <p:cNvCxnSpPr/>
          <p:nvPr/>
        </p:nvCxnSpPr>
        <p:spPr>
          <a:xfrm>
            <a:off x="4395926" y="2531495"/>
            <a:ext cx="0" cy="506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Łącznik prosty ze strzałką 9">
            <a:extLst>
              <a:ext uri="{FF2B5EF4-FFF2-40B4-BE49-F238E27FC236}">
                <a16:creationId xmlns:a16="http://schemas.microsoft.com/office/drawing/2014/main" id="{BDE4D8BB-AFDE-4DB9-BEAD-A7B397DB1A6E}"/>
              </a:ext>
            </a:extLst>
          </p:cNvPr>
          <p:cNvCxnSpPr>
            <a:cxnSpLocks/>
          </p:cNvCxnSpPr>
          <p:nvPr/>
        </p:nvCxnSpPr>
        <p:spPr>
          <a:xfrm>
            <a:off x="3921964" y="4685919"/>
            <a:ext cx="0" cy="396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DA98AC1-EF7C-4EE1-9FE0-3B085E055DCF}"/>
              </a:ext>
            </a:extLst>
          </p:cNvPr>
          <p:cNvSpPr txBox="1"/>
          <p:nvPr/>
        </p:nvSpPr>
        <p:spPr>
          <a:xfrm>
            <a:off x="836434" y="3120511"/>
            <a:ext cx="7746929" cy="36933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r>
              <a:rPr lang="pl-PL" dirty="0" err="1"/>
              <a:t>Treatment</a:t>
            </a:r>
            <a:r>
              <a:rPr lang="pl-PL" dirty="0"/>
              <a:t> </a:t>
            </a:r>
            <a:r>
              <a:rPr lang="pl-PL" dirty="0" err="1"/>
              <a:t>effects</a:t>
            </a:r>
            <a:r>
              <a:rPr lang="pl-PL" dirty="0"/>
              <a:t> </a:t>
            </a:r>
            <a:r>
              <a:rPr lang="pl-PL" dirty="0" err="1"/>
              <a:t>evaluation</a:t>
            </a:r>
            <a:r>
              <a:rPr lang="pl-PL" dirty="0"/>
              <a:t>: CT/MRI; </a:t>
            </a:r>
            <a:r>
              <a:rPr lang="pl-PL" dirty="0" err="1"/>
              <a:t>molecular</a:t>
            </a:r>
            <a:r>
              <a:rPr lang="pl-PL" dirty="0"/>
              <a:t> </a:t>
            </a:r>
            <a:r>
              <a:rPr lang="pl-PL" dirty="0" err="1"/>
              <a:t>imaging</a:t>
            </a:r>
            <a:r>
              <a:rPr lang="pl-PL" dirty="0"/>
              <a:t>, </a:t>
            </a:r>
            <a:r>
              <a:rPr lang="pl-PL" dirty="0" err="1"/>
              <a:t>biochemical</a:t>
            </a:r>
            <a:r>
              <a:rPr lang="pl-PL" dirty="0"/>
              <a:t> </a:t>
            </a:r>
            <a:r>
              <a:rPr lang="pl-PL" dirty="0" err="1"/>
              <a:t>evaluation</a:t>
            </a:r>
            <a:endParaRPr lang="pl-PL" dirty="0"/>
          </a:p>
        </p:txBody>
      </p:sp>
      <p:cxnSp>
        <p:nvCxnSpPr>
          <p:cNvPr id="13" name="Łącznik prosty ze strzałką 12">
            <a:extLst>
              <a:ext uri="{FF2B5EF4-FFF2-40B4-BE49-F238E27FC236}">
                <a16:creationId xmlns:a16="http://schemas.microsoft.com/office/drawing/2014/main" id="{6E3C7B3F-6655-487C-95AE-58C4F9BEFF8A}"/>
              </a:ext>
            </a:extLst>
          </p:cNvPr>
          <p:cNvCxnSpPr/>
          <p:nvPr/>
        </p:nvCxnSpPr>
        <p:spPr>
          <a:xfrm>
            <a:off x="4387803" y="3598295"/>
            <a:ext cx="0" cy="50602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pole tekstowe 10">
            <a:extLst>
              <a:ext uri="{FF2B5EF4-FFF2-40B4-BE49-F238E27FC236}">
                <a16:creationId xmlns:a16="http://schemas.microsoft.com/office/drawing/2014/main" id="{54D7E8A6-E9D5-42E4-AF89-C47E1FE6151D}"/>
              </a:ext>
            </a:extLst>
          </p:cNvPr>
          <p:cNvSpPr txBox="1"/>
          <p:nvPr/>
        </p:nvSpPr>
        <p:spPr>
          <a:xfrm>
            <a:off x="4431437" y="3557453"/>
            <a:ext cx="703407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b="1" dirty="0">
                <a:solidFill>
                  <a:srgbClr val="FF0000"/>
                </a:solidFill>
              </a:rPr>
              <a:t>115 </a:t>
            </a:r>
            <a:r>
              <a:rPr lang="pl-PL" b="1" dirty="0" err="1">
                <a:solidFill>
                  <a:srgbClr val="FF0000"/>
                </a:solidFill>
              </a:rPr>
              <a:t>patients</a:t>
            </a:r>
            <a:r>
              <a:rPr lang="pl-PL" b="1" dirty="0">
                <a:solidFill>
                  <a:srgbClr val="FF0000"/>
                </a:solidFill>
              </a:rPr>
              <a:t> with CR, PR, </a:t>
            </a:r>
            <a:r>
              <a:rPr lang="pl-PL" b="1" dirty="0" err="1">
                <a:solidFill>
                  <a:srgbClr val="FF0000"/>
                </a:solidFill>
              </a:rPr>
              <a:t>or</a:t>
            </a:r>
            <a:r>
              <a:rPr lang="pl-PL" b="1" dirty="0">
                <a:solidFill>
                  <a:srgbClr val="FF0000"/>
                </a:solidFill>
              </a:rPr>
              <a:t> SD </a:t>
            </a:r>
            <a:r>
              <a:rPr lang="pl-PL" b="1" dirty="0" err="1">
                <a:solidFill>
                  <a:srgbClr val="FF0000"/>
                </a:solidFill>
              </a:rPr>
              <a:t>meeting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inclusion</a:t>
            </a:r>
            <a:r>
              <a:rPr lang="pl-PL" b="1" dirty="0">
                <a:solidFill>
                  <a:srgbClr val="FF0000"/>
                </a:solidFill>
              </a:rPr>
              <a:t> </a:t>
            </a:r>
            <a:r>
              <a:rPr lang="pl-PL" b="1" dirty="0" err="1">
                <a:solidFill>
                  <a:srgbClr val="FF0000"/>
                </a:solidFill>
              </a:rPr>
              <a:t>criteria</a:t>
            </a:r>
            <a:r>
              <a:rPr lang="pl-PL" sz="1400" b="1" dirty="0">
                <a:solidFill>
                  <a:srgbClr val="FF0000"/>
                </a:solidFill>
              </a:rPr>
              <a:t> </a:t>
            </a:r>
          </a:p>
          <a:p>
            <a:r>
              <a:rPr lang="pl-PL" sz="1400" i="1" dirty="0"/>
              <a:t>(</a:t>
            </a:r>
            <a:r>
              <a:rPr lang="pl-PL" sz="1400" i="1" dirty="0" err="1"/>
              <a:t>see</a:t>
            </a:r>
            <a:r>
              <a:rPr lang="pl-PL" sz="1400" i="1" dirty="0"/>
              <a:t> </a:t>
            </a:r>
            <a:r>
              <a:rPr lang="pl-PL" sz="1400" i="1" dirty="0" err="1"/>
              <a:t>Supplementary</a:t>
            </a:r>
            <a:r>
              <a:rPr lang="pl-PL" sz="1400" i="1" dirty="0"/>
              <a:t> </a:t>
            </a:r>
            <a:r>
              <a:rPr lang="pl-PL" sz="1400" i="1" dirty="0" err="1"/>
              <a:t>Table</a:t>
            </a:r>
            <a:r>
              <a:rPr lang="pl-PL" sz="1400" i="1" dirty="0"/>
              <a:t> 1)</a:t>
            </a:r>
          </a:p>
        </p:txBody>
      </p:sp>
      <p:cxnSp>
        <p:nvCxnSpPr>
          <p:cNvPr id="20" name="Łącznik prosty ze strzałką 19">
            <a:extLst>
              <a:ext uri="{FF2B5EF4-FFF2-40B4-BE49-F238E27FC236}">
                <a16:creationId xmlns:a16="http://schemas.microsoft.com/office/drawing/2014/main" id="{63A82708-7807-442E-9590-7874FBD19ED3}"/>
              </a:ext>
            </a:extLst>
          </p:cNvPr>
          <p:cNvCxnSpPr>
            <a:cxnSpLocks/>
          </p:cNvCxnSpPr>
          <p:nvPr/>
        </p:nvCxnSpPr>
        <p:spPr>
          <a:xfrm>
            <a:off x="5327776" y="4685918"/>
            <a:ext cx="0" cy="39697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pole tekstowe 6">
            <a:extLst>
              <a:ext uri="{FF2B5EF4-FFF2-40B4-BE49-F238E27FC236}">
                <a16:creationId xmlns:a16="http://schemas.microsoft.com/office/drawing/2014/main" id="{07897841-34AA-480B-8CC8-18C558CB8481}"/>
              </a:ext>
            </a:extLst>
          </p:cNvPr>
          <p:cNvSpPr txBox="1"/>
          <p:nvPr/>
        </p:nvSpPr>
        <p:spPr>
          <a:xfrm flipH="1">
            <a:off x="446936" y="251098"/>
            <a:ext cx="4125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Supplementary</a:t>
            </a:r>
            <a:r>
              <a:rPr lang="pl-PL" dirty="0"/>
              <a:t> </a:t>
            </a:r>
            <a:r>
              <a:rPr lang="pl-PL" dirty="0" err="1"/>
              <a:t>Figure</a:t>
            </a:r>
            <a:r>
              <a:rPr lang="pl-PL" dirty="0"/>
              <a:t> 1</a:t>
            </a:r>
          </a:p>
        </p:txBody>
      </p:sp>
    </p:spTree>
    <p:extLst>
      <p:ext uri="{BB962C8B-B14F-4D97-AF65-F5344CB8AC3E}">
        <p14:creationId xmlns:p14="http://schemas.microsoft.com/office/powerpoint/2010/main" val="19944180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05873" y="467967"/>
            <a:ext cx="298113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Supplementary Figure Legend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68714" y="1037397"/>
            <a:ext cx="622915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Supplementary Figure 1. Study flow chart (CONSORT diagram). </a:t>
            </a:r>
            <a:r>
              <a:rPr lang="en-US" i="1" dirty="0"/>
              <a:t>CR</a:t>
            </a:r>
            <a:r>
              <a:rPr lang="en-US" dirty="0"/>
              <a:t> complete remission, </a:t>
            </a:r>
            <a:r>
              <a:rPr lang="en-US" i="1" dirty="0"/>
              <a:t>CT</a:t>
            </a:r>
            <a:r>
              <a:rPr lang="en-US" dirty="0"/>
              <a:t> computed tomography, </a:t>
            </a:r>
            <a:r>
              <a:rPr lang="en-US" i="1" dirty="0"/>
              <a:t>MRI</a:t>
            </a:r>
            <a:r>
              <a:rPr lang="en-US" dirty="0"/>
              <a:t> magnetic resonance imaging, </a:t>
            </a:r>
            <a:r>
              <a:rPr lang="en-US" i="1" dirty="0"/>
              <a:t>PR</a:t>
            </a:r>
            <a:r>
              <a:rPr lang="en-US" dirty="0"/>
              <a:t> partial remission, </a:t>
            </a:r>
            <a:r>
              <a:rPr lang="en-US" i="1" dirty="0"/>
              <a:t>PRRT</a:t>
            </a:r>
            <a:r>
              <a:rPr lang="en-US" dirty="0"/>
              <a:t> peptide receptor radionuclide therapy,  </a:t>
            </a:r>
            <a:r>
              <a:rPr lang="en-US" i="1" dirty="0"/>
              <a:t>SD</a:t>
            </a:r>
            <a:r>
              <a:rPr lang="en-US" dirty="0"/>
              <a:t> stable disease</a:t>
            </a:r>
          </a:p>
        </p:txBody>
      </p:sp>
    </p:spTree>
    <p:extLst>
      <p:ext uri="{BB962C8B-B14F-4D97-AF65-F5344CB8AC3E}">
        <p14:creationId xmlns:p14="http://schemas.microsoft.com/office/powerpoint/2010/main" val="126371494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ole tekstowe 6">
            <a:extLst>
              <a:ext uri="{FF2B5EF4-FFF2-40B4-BE49-F238E27FC236}">
                <a16:creationId xmlns:a16="http://schemas.microsoft.com/office/drawing/2014/main" id="{07897841-34AA-480B-8CC8-18C558CB8481}"/>
              </a:ext>
            </a:extLst>
          </p:cNvPr>
          <p:cNvSpPr txBox="1"/>
          <p:nvPr/>
        </p:nvSpPr>
        <p:spPr>
          <a:xfrm flipH="1">
            <a:off x="446936" y="251098"/>
            <a:ext cx="4125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 err="1"/>
              <a:t>Supplementary</a:t>
            </a:r>
            <a:r>
              <a:rPr lang="pl-PL" dirty="0"/>
              <a:t> </a:t>
            </a:r>
            <a:r>
              <a:rPr lang="pl-PL" dirty="0" err="1"/>
              <a:t>Table</a:t>
            </a:r>
            <a:r>
              <a:rPr lang="pl-PL" dirty="0"/>
              <a:t> 1</a:t>
            </a:r>
          </a:p>
        </p:txBody>
      </p:sp>
      <p:graphicFrame>
        <p:nvGraphicFramePr>
          <p:cNvPr id="3" name="Tabela 2">
            <a:extLst>
              <a:ext uri="{FF2B5EF4-FFF2-40B4-BE49-F238E27FC236}">
                <a16:creationId xmlns:a16="http://schemas.microsoft.com/office/drawing/2014/main" id="{FD160BE1-4047-47E1-B182-ED01FB005A2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7899915"/>
              </p:ext>
            </p:extLst>
          </p:nvPr>
        </p:nvGraphicFramePr>
        <p:xfrm>
          <a:off x="838200" y="1825625"/>
          <a:ext cx="8128000" cy="3108960"/>
        </p:xfrm>
        <a:graphic>
          <a:graphicData uri="http://schemas.openxmlformats.org/drawingml/2006/table">
            <a:tbl>
              <a:tblPr firstRow="1" bandRow="1">
                <a:tableStyleId>{073A0DAA-6AF3-43AB-8588-CEC1D06C72B9}</a:tableStyleId>
              </a:tblPr>
              <a:tblGrid>
                <a:gridCol w="8128000">
                  <a:extLst>
                    <a:ext uri="{9D8B030D-6E8A-4147-A177-3AD203B41FA5}">
                      <a16:colId xmlns:a16="http://schemas.microsoft.com/office/drawing/2014/main" val="2720790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INCLUSION CRITERIA:</a:t>
                      </a:r>
                      <a:br>
                        <a:rPr lang="en-GB" sz="1600" b="0" dirty="0">
                          <a:solidFill>
                            <a:schemeClr val="tx1"/>
                          </a:solidFill>
                        </a:rPr>
                      </a:b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-    diagnosis of well differentiated NEN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age &gt; 18 years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nonresectable local disease or local/distant metastases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finished PRRT treatment according to planned schedule (dose reduction allowed)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SD/PR/CR according to RECIST criteria 6-8 weeks after PRRT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b="0" dirty="0">
                          <a:solidFill>
                            <a:schemeClr val="tx1"/>
                          </a:solidFill>
                        </a:rPr>
                        <a:t>bone marrow liver toxicity ≥ 3 according to CTCAE (Common Terminology Criteria for Adverse Events)</a:t>
                      </a:r>
                    </a:p>
                    <a:p>
                      <a:endParaRPr lang="pl-PL" sz="1600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720292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sz="1600" dirty="0"/>
                        <a:t>EXCLUSION CRITERIA: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dirty="0"/>
                        <a:t>NEN with </a:t>
                      </a:r>
                      <a:r>
                        <a:rPr lang="en-GB" sz="1600" dirty="0" err="1"/>
                        <a:t>carcinod</a:t>
                      </a:r>
                      <a:r>
                        <a:rPr lang="en-GB" sz="1600" dirty="0"/>
                        <a:t> </a:t>
                      </a:r>
                      <a:r>
                        <a:rPr lang="en-GB" sz="1600" dirty="0" err="1"/>
                        <a:t>syndrom</a:t>
                      </a:r>
                      <a:endParaRPr lang="en-GB" sz="1600" dirty="0"/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en-GB" sz="1600" dirty="0"/>
                        <a:t>no consent to participate in the study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5954982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90202924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65</TotalTime>
  <Words>215</Words>
  <Application>Microsoft Office PowerPoint</Application>
  <PresentationFormat>Panoramiczny</PresentationFormat>
  <Paragraphs>22</Paragraphs>
  <Slides>3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3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Motyw pakietu Office</vt:lpstr>
      <vt:lpstr>Prezentacja programu PowerPoint</vt:lpstr>
      <vt:lpstr>Prezentacja programu PowerPoint</vt:lpstr>
      <vt:lpstr>Prezentacja programu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Aleksandra Syguła</dc:creator>
  <cp:lastModifiedBy>Daria Handkiewicz-JUnak</cp:lastModifiedBy>
  <cp:revision>13</cp:revision>
  <dcterms:created xsi:type="dcterms:W3CDTF">2021-07-18T14:43:58Z</dcterms:created>
  <dcterms:modified xsi:type="dcterms:W3CDTF">2021-11-12T21:36:20Z</dcterms:modified>
</cp:coreProperties>
</file>