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140" d="100"/>
          <a:sy n="140" d="100"/>
        </p:scale>
        <p:origin x="144" y="2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1CC865-AA84-6EA4-2267-C10B0981BB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3678E1-F1E6-2F76-8FE5-C011FA5056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96F528-FE13-6348-B864-88B343015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65001-6A38-4844-94F6-F2A98521C20E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9D973A-57F4-C090-E66F-34C306D78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3EF77F-0958-85F3-5B2C-D5DB6EC94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1061A-C13C-45D5-9A1E-573A7DDB9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5043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092FC-A61A-0C64-9FB4-B91B8000C6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E67917-3F6C-8B04-3F7C-D28363FC03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883576-CD6D-0AF0-365C-C4258C206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65001-6A38-4844-94F6-F2A98521C20E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0B8C56-E4F8-22AA-B5AB-7F1FD1B29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02559E-8AA4-39CE-BE9F-07F3CF69D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1061A-C13C-45D5-9A1E-573A7DDB9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1118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37DC15-F724-68B7-9CC4-90EB52D32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776CA2-1B60-F625-FFEC-B2CF0DC418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A59C56-EBCD-38AA-BC6B-06123D9D68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65001-6A38-4844-94F6-F2A98521C20E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D088BB-168F-AE72-C5BF-FE0A2DD8B0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A9DF65-9D78-C742-0EDF-30314DBF5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1061A-C13C-45D5-9A1E-573A7DDB9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1008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15EE6-B384-6553-AFF0-A48EECE320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4A56DB-CA3A-B769-AEDC-5425E45B7D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A4757B-3C16-BBEE-B2FA-FEF680B648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54781B-B1D3-AD05-0C63-15E5F97DE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65001-6A38-4844-94F6-F2A98521C20E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F9725C-BE20-3ED3-2AB6-8C43844BB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1EA48D-80A1-9497-790F-5B4109E37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1061A-C13C-45D5-9A1E-573A7DDB9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05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757397-DB77-D96B-DB61-2B036F9BF6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27A885-3FCB-5123-9FD8-E85DC6F40E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7558D3-5BEE-40BE-5B7D-D23EA0B41F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68055C-97D9-3E9C-F234-F22813B1B7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24F280-9621-A58C-E6BD-105ED9AE0F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7F2C529-A928-255C-E01C-719BA5D50B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65001-6A38-4844-94F6-F2A98521C20E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E0B5AFE-7F4F-DA04-5C5D-750E3B803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1BBB0C0-6453-1EE7-B91F-CA12F64CE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1061A-C13C-45D5-9A1E-573A7DDB9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143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2730F9-4107-CA3B-4787-06E8FC3CC7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8FCD0D-1EDC-A6B8-5C5E-3BD72FF6C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65001-6A38-4844-94F6-F2A98521C20E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1DE23E-3510-7EA4-2EB6-7C956CC09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E34D6D-6DF5-0185-6565-48DECC985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1061A-C13C-45D5-9A1E-573A7DDB9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9981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FB646C7-7D01-9642-C90C-AA72D7E157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65001-6A38-4844-94F6-F2A98521C20E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FCB8B3-8247-9F20-2837-7B3034665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082D97-56A3-A192-5CCC-A62159913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1061A-C13C-45D5-9A1E-573A7DDB9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0191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E59F0B-6A1F-458D-4B33-28A282143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3BC7D9-1547-C6A4-2F0D-B72EE7F2D2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9BBB9C-5F43-07A0-9262-88213D8BAF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AD2159-FD19-9C46-00E1-EDF90D59E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65001-6A38-4844-94F6-F2A98521C20E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D371C3-589A-BC42-DE67-9ED0EB4B9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F8A008-19F9-BE09-1393-3C89C28BD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1061A-C13C-45D5-9A1E-573A7DDB9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2690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2235BD-27B7-25AB-3DFB-21BDFB5233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9E069EE-AE92-BEA9-47DA-4B842A8B59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4E6F83-3B11-FFD3-CFA8-4BD757709B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0ECDB6-8771-FF86-E4B5-96C627917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65001-6A38-4844-94F6-F2A98521C20E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4C141C-4411-07F1-C434-0887C34BD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E0102E-1A33-E0F6-7A5A-4239023B1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1061A-C13C-45D5-9A1E-573A7DDB9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1764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A49F97-5A8D-EBAB-62DE-689F0AB5C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30B9E2-6863-82D1-6655-D3A336FEA5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A0EA86-1919-47A9-DE96-B3428D5CE9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65001-6A38-4844-94F6-F2A98521C20E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BB868B-3475-22AD-32C8-722F3C7FF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63D38F-F55C-82A6-8E3D-6175FE6D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1061A-C13C-45D5-9A1E-573A7DDB9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728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7AB47BC-0A15-8D36-BE8D-E76CB6A0F9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C9E432-A636-E97A-2754-FD237F9444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4CE880-9374-E2A5-74D9-4A8B00698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65001-6A38-4844-94F6-F2A98521C20E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43016D-DF1F-C17E-B4B0-0BB665DADA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0939B0-34A4-BF01-BB04-A7F0C930B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1061A-C13C-45D5-9A1E-573A7DDB9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9371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62C9E59-32CF-2B64-E985-A5DAA9F4A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88F76E-FC6A-3CE2-A193-A2237D4B20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0D56CA-74AB-FE3C-8913-9BE38A7AA7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5E65001-6A38-4844-94F6-F2A98521C20E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23F226-C9F3-2730-8EC4-342B2AD0A0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A7A017-DBA6-6106-87B1-6631FB4712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441061A-C13C-45D5-9A1E-573A7DDB9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876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99;p3">
            <a:extLst>
              <a:ext uri="{FF2B5EF4-FFF2-40B4-BE49-F238E27FC236}">
                <a16:creationId xmlns:a16="http://schemas.microsoft.com/office/drawing/2014/main" id="{52BD8876-819E-2D41-8438-722BFE5FF4A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6629" y="2682190"/>
            <a:ext cx="4023273" cy="313148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00;p3">
            <a:extLst>
              <a:ext uri="{FF2B5EF4-FFF2-40B4-BE49-F238E27FC236}">
                <a16:creationId xmlns:a16="http://schemas.microsoft.com/office/drawing/2014/main" id="{B5BF6043-22D0-F2B1-3854-612B025A756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22672" y="2664435"/>
            <a:ext cx="4141713" cy="3154997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101;p3">
            <a:extLst>
              <a:ext uri="{FF2B5EF4-FFF2-40B4-BE49-F238E27FC236}">
                <a16:creationId xmlns:a16="http://schemas.microsoft.com/office/drawing/2014/main" id="{70EDD506-4284-7838-87AE-5B28F1595CF7}"/>
              </a:ext>
            </a:extLst>
          </p:cNvPr>
          <p:cNvSpPr txBox="1"/>
          <p:nvPr/>
        </p:nvSpPr>
        <p:spPr>
          <a:xfrm>
            <a:off x="833171" y="4474353"/>
            <a:ext cx="2102307" cy="692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 i="1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Partial correlation: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 i="1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-0.131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 = 0.082</a:t>
            </a:r>
            <a:endParaRPr dirty="0"/>
          </a:p>
        </p:txBody>
      </p:sp>
      <p:sp>
        <p:nvSpPr>
          <p:cNvPr id="11" name="Google Shape;102;p3">
            <a:extLst>
              <a:ext uri="{FF2B5EF4-FFF2-40B4-BE49-F238E27FC236}">
                <a16:creationId xmlns:a16="http://schemas.microsoft.com/office/drawing/2014/main" id="{CCEFC9B4-2B35-70F4-2E44-EB0847F19E61}"/>
              </a:ext>
            </a:extLst>
          </p:cNvPr>
          <p:cNvSpPr txBox="1"/>
          <p:nvPr/>
        </p:nvSpPr>
        <p:spPr>
          <a:xfrm>
            <a:off x="4712133" y="2936557"/>
            <a:ext cx="2046201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Partial correlation: 0.161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 = 0.034</a:t>
            </a:r>
            <a:endParaRPr dirty="0"/>
          </a:p>
        </p:txBody>
      </p:sp>
      <p:sp>
        <p:nvSpPr>
          <p:cNvPr id="13" name="Google Shape;103;p3">
            <a:extLst>
              <a:ext uri="{FF2B5EF4-FFF2-40B4-BE49-F238E27FC236}">
                <a16:creationId xmlns:a16="http://schemas.microsoft.com/office/drawing/2014/main" id="{54013491-7D59-C147-9782-C731893F62AA}"/>
              </a:ext>
            </a:extLst>
          </p:cNvPr>
          <p:cNvSpPr txBox="1"/>
          <p:nvPr/>
        </p:nvSpPr>
        <p:spPr>
          <a:xfrm>
            <a:off x="188436" y="1916103"/>
            <a:ext cx="10606881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Supplemental Figure 1. Association between absolute frailty score and protein metabolism markers in the whole group</a:t>
            </a:r>
            <a:endParaRPr dirty="0"/>
          </a:p>
        </p:txBody>
      </p:sp>
      <p:pic>
        <p:nvPicPr>
          <p:cNvPr id="15" name="Google Shape;104;p3">
            <a:extLst>
              <a:ext uri="{FF2B5EF4-FFF2-40B4-BE49-F238E27FC236}">
                <a16:creationId xmlns:a16="http://schemas.microsoft.com/office/drawing/2014/main" id="{7FF2BA94-F36D-3CBF-170A-6568507776D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55241" y="2688043"/>
            <a:ext cx="4136759" cy="3122554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05;p3">
            <a:extLst>
              <a:ext uri="{FF2B5EF4-FFF2-40B4-BE49-F238E27FC236}">
                <a16:creationId xmlns:a16="http://schemas.microsoft.com/office/drawing/2014/main" id="{F11F88A5-B5AC-4B3D-DB64-F9266F34AED3}"/>
              </a:ext>
            </a:extLst>
          </p:cNvPr>
          <p:cNvSpPr txBox="1"/>
          <p:nvPr/>
        </p:nvSpPr>
        <p:spPr>
          <a:xfrm>
            <a:off x="8615679" y="4474354"/>
            <a:ext cx="2102307" cy="692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Partial correlation: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-0.168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 value = 0.022</a:t>
            </a:r>
            <a:endParaRPr dirty="0"/>
          </a:p>
        </p:txBody>
      </p:sp>
      <p:sp>
        <p:nvSpPr>
          <p:cNvPr id="19" name="Google Shape;106;p3">
            <a:extLst>
              <a:ext uri="{FF2B5EF4-FFF2-40B4-BE49-F238E27FC236}">
                <a16:creationId xmlns:a16="http://schemas.microsoft.com/office/drawing/2014/main" id="{CC597CBE-5DB1-21D7-C51A-7F9C42C96A18}"/>
              </a:ext>
            </a:extLst>
          </p:cNvPr>
          <p:cNvSpPr txBox="1"/>
          <p:nvPr/>
        </p:nvSpPr>
        <p:spPr>
          <a:xfrm rot="-5400000">
            <a:off x="-282014" y="4666695"/>
            <a:ext cx="940901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(a)</a:t>
            </a:r>
            <a:endParaRPr/>
          </a:p>
        </p:txBody>
      </p:sp>
      <p:sp>
        <p:nvSpPr>
          <p:cNvPr id="21" name="Google Shape;107;p3">
            <a:extLst>
              <a:ext uri="{FF2B5EF4-FFF2-40B4-BE49-F238E27FC236}">
                <a16:creationId xmlns:a16="http://schemas.microsoft.com/office/drawing/2014/main" id="{565625B7-8B6B-6908-0640-4736EC28E7D0}"/>
              </a:ext>
            </a:extLst>
          </p:cNvPr>
          <p:cNvSpPr txBox="1"/>
          <p:nvPr/>
        </p:nvSpPr>
        <p:spPr>
          <a:xfrm rot="-5400000">
            <a:off x="7677308" y="4363528"/>
            <a:ext cx="940901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(c)</a:t>
            </a:r>
            <a:endParaRPr/>
          </a:p>
        </p:txBody>
      </p:sp>
      <p:sp>
        <p:nvSpPr>
          <p:cNvPr id="23" name="Google Shape;108;p3">
            <a:extLst>
              <a:ext uri="{FF2B5EF4-FFF2-40B4-BE49-F238E27FC236}">
                <a16:creationId xmlns:a16="http://schemas.microsoft.com/office/drawing/2014/main" id="{4F5C883D-5F5D-716C-BFB5-D1B81ED517CB}"/>
              </a:ext>
            </a:extLst>
          </p:cNvPr>
          <p:cNvSpPr txBox="1"/>
          <p:nvPr/>
        </p:nvSpPr>
        <p:spPr>
          <a:xfrm rot="-5400000">
            <a:off x="3834202" y="4833979"/>
            <a:ext cx="558148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(b)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559965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39;p5">
            <a:extLst>
              <a:ext uri="{FF2B5EF4-FFF2-40B4-BE49-F238E27FC236}">
                <a16:creationId xmlns:a16="http://schemas.microsoft.com/office/drawing/2014/main" id="{BA4E34C8-137A-44D6-9D75-274E067F803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r="1284" b="-2"/>
          <a:stretch/>
        </p:blipFill>
        <p:spPr>
          <a:xfrm>
            <a:off x="-1082" y="2677685"/>
            <a:ext cx="4076982" cy="3118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40;p5">
            <a:extLst>
              <a:ext uri="{FF2B5EF4-FFF2-40B4-BE49-F238E27FC236}">
                <a16:creationId xmlns:a16="http://schemas.microsoft.com/office/drawing/2014/main" id="{000093E7-BB70-94B2-ECDF-FC408A2661A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r="1516" b="1"/>
          <a:stretch/>
        </p:blipFill>
        <p:spPr>
          <a:xfrm>
            <a:off x="4082532" y="2677805"/>
            <a:ext cx="4067391" cy="3118104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141;p5">
            <a:extLst>
              <a:ext uri="{FF2B5EF4-FFF2-40B4-BE49-F238E27FC236}">
                <a16:creationId xmlns:a16="http://schemas.microsoft.com/office/drawing/2014/main" id="{300AB291-8981-DA3A-2015-4F90F8519BD4}"/>
              </a:ext>
            </a:extLst>
          </p:cNvPr>
          <p:cNvSpPr txBox="1"/>
          <p:nvPr/>
        </p:nvSpPr>
        <p:spPr>
          <a:xfrm>
            <a:off x="242576" y="2037947"/>
            <a:ext cx="10606881" cy="292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Supplemental Figure 2. Association between net protein breakdown and 6MWT distance, protein intake, and age in the whole group</a:t>
            </a:r>
            <a:endParaRPr dirty="0"/>
          </a:p>
        </p:txBody>
      </p:sp>
      <p:sp>
        <p:nvSpPr>
          <p:cNvPr id="11" name="Google Shape;142;p5">
            <a:extLst>
              <a:ext uri="{FF2B5EF4-FFF2-40B4-BE49-F238E27FC236}">
                <a16:creationId xmlns:a16="http://schemas.microsoft.com/office/drawing/2014/main" id="{90036F8A-99E7-E7D1-4CEA-9C526316A43E}"/>
              </a:ext>
            </a:extLst>
          </p:cNvPr>
          <p:cNvSpPr txBox="1"/>
          <p:nvPr/>
        </p:nvSpPr>
        <p:spPr>
          <a:xfrm>
            <a:off x="4681253" y="2959348"/>
            <a:ext cx="2046201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Partial correlation: 0.288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 &lt; 0.001</a:t>
            </a:r>
            <a:endParaRPr/>
          </a:p>
        </p:txBody>
      </p:sp>
      <p:sp>
        <p:nvSpPr>
          <p:cNvPr id="13" name="Google Shape;143;p5">
            <a:extLst>
              <a:ext uri="{FF2B5EF4-FFF2-40B4-BE49-F238E27FC236}">
                <a16:creationId xmlns:a16="http://schemas.microsoft.com/office/drawing/2014/main" id="{3B5ACBEA-6B9D-C6B4-7D89-3CB11BB61D27}"/>
              </a:ext>
            </a:extLst>
          </p:cNvPr>
          <p:cNvSpPr txBox="1"/>
          <p:nvPr/>
        </p:nvSpPr>
        <p:spPr>
          <a:xfrm>
            <a:off x="693867" y="2959347"/>
            <a:ext cx="2046201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Partial correlation: 0.143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 = 0.06</a:t>
            </a:r>
            <a:endParaRPr/>
          </a:p>
        </p:txBody>
      </p:sp>
      <p:pic>
        <p:nvPicPr>
          <p:cNvPr id="15" name="Google Shape;144;p5">
            <a:extLst>
              <a:ext uri="{FF2B5EF4-FFF2-40B4-BE49-F238E27FC236}">
                <a16:creationId xmlns:a16="http://schemas.microsoft.com/office/drawing/2014/main" id="{FBC5C97D-7FD3-0BB3-2B34-AF7EB55283A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05381" y="2617360"/>
            <a:ext cx="4238334" cy="3199226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45;p5">
            <a:extLst>
              <a:ext uri="{FF2B5EF4-FFF2-40B4-BE49-F238E27FC236}">
                <a16:creationId xmlns:a16="http://schemas.microsoft.com/office/drawing/2014/main" id="{55005AAA-9089-48D1-6BEF-72416B33617A}"/>
              </a:ext>
            </a:extLst>
          </p:cNvPr>
          <p:cNvSpPr txBox="1"/>
          <p:nvPr/>
        </p:nvSpPr>
        <p:spPr>
          <a:xfrm>
            <a:off x="8647744" y="4484153"/>
            <a:ext cx="2102307" cy="692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Partial correlation: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-0.399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 &lt; 0.001</a:t>
            </a:r>
            <a:endParaRPr dirty="0"/>
          </a:p>
        </p:txBody>
      </p:sp>
      <p:sp>
        <p:nvSpPr>
          <p:cNvPr id="19" name="Google Shape;146;p5">
            <a:extLst>
              <a:ext uri="{FF2B5EF4-FFF2-40B4-BE49-F238E27FC236}">
                <a16:creationId xmlns:a16="http://schemas.microsoft.com/office/drawing/2014/main" id="{08F14C2F-0D08-D891-19CB-41323F15536E}"/>
              </a:ext>
            </a:extLst>
          </p:cNvPr>
          <p:cNvSpPr txBox="1"/>
          <p:nvPr/>
        </p:nvSpPr>
        <p:spPr>
          <a:xfrm rot="-5400000">
            <a:off x="-381763" y="4350800"/>
            <a:ext cx="940901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(a)</a:t>
            </a:r>
            <a:endParaRPr dirty="0"/>
          </a:p>
        </p:txBody>
      </p:sp>
      <p:sp>
        <p:nvSpPr>
          <p:cNvPr id="21" name="Google Shape;147;p5">
            <a:extLst>
              <a:ext uri="{FF2B5EF4-FFF2-40B4-BE49-F238E27FC236}">
                <a16:creationId xmlns:a16="http://schemas.microsoft.com/office/drawing/2014/main" id="{D8580252-88F2-59CD-C477-E19EB2FD6A15}"/>
              </a:ext>
            </a:extLst>
          </p:cNvPr>
          <p:cNvSpPr txBox="1"/>
          <p:nvPr/>
        </p:nvSpPr>
        <p:spPr>
          <a:xfrm rot="-5400000">
            <a:off x="7535998" y="4330265"/>
            <a:ext cx="940901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(c)</a:t>
            </a:r>
            <a:endParaRPr/>
          </a:p>
        </p:txBody>
      </p:sp>
      <p:sp>
        <p:nvSpPr>
          <p:cNvPr id="23" name="Google Shape;148;p5">
            <a:extLst>
              <a:ext uri="{FF2B5EF4-FFF2-40B4-BE49-F238E27FC236}">
                <a16:creationId xmlns:a16="http://schemas.microsoft.com/office/drawing/2014/main" id="{465C1BB2-C4E2-3C60-08FE-7B904C436DF2}"/>
              </a:ext>
            </a:extLst>
          </p:cNvPr>
          <p:cNvSpPr txBox="1"/>
          <p:nvPr/>
        </p:nvSpPr>
        <p:spPr>
          <a:xfrm rot="-5400000">
            <a:off x="3900280" y="4534280"/>
            <a:ext cx="558148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(b)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800866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103</Words>
  <Application>Microsoft Office PowerPoint</Application>
  <PresentationFormat>Widescreen</PresentationFormat>
  <Paragraphs>23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PowerPoint Presentation</vt:lpstr>
      <vt:lpstr>PowerPoint Presentation</vt:lpstr>
    </vt:vector>
  </TitlesOfParts>
  <Company>Texas A&amp;M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Chloe Kang</dc:creator>
  <cp:lastModifiedBy>David Pecoraro</cp:lastModifiedBy>
  <cp:revision>2</cp:revision>
  <dcterms:created xsi:type="dcterms:W3CDTF">2026-08-20T20:49:48Z</dcterms:created>
  <dcterms:modified xsi:type="dcterms:W3CDTF">2026-08-27T04:04:41Z</dcterms:modified>
</cp:coreProperties>
</file>