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5" clrIdx="0">
    <p:extLst>
      <p:ext uri="{19B8F6BF-5375-455C-9EA6-DF929625EA0E}">
        <p15:presenceInfo xmlns:p15="http://schemas.microsoft.com/office/powerpoint/2012/main" userId="Windows User" providerId="None"/>
      </p:ext>
    </p:extLst>
  </p:cmAuthor>
  <p:cmAuthor id="2" name="Audrey Holmes" initials="AH" lastIdx="3" clrIdx="1">
    <p:extLst>
      <p:ext uri="{19B8F6BF-5375-455C-9EA6-DF929625EA0E}">
        <p15:presenceInfo xmlns:p15="http://schemas.microsoft.com/office/powerpoint/2012/main" userId="Audrey Holme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2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067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3776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6786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8831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456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3434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810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92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6493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0989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84697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86C034-387D-4A79-8FA5-5D4F858B16A1}" type="datetimeFigureOut">
              <a:rPr kumimoji="1" lang="ja-JP" altLang="en-US" smtClean="0"/>
              <a:t>2021/7/8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8771DC-21E2-416E-A51C-CCF6B091CF5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2514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92071BEE-CE58-4292-9DD3-494FAD5F95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375734"/>
              </p:ext>
            </p:extLst>
          </p:nvPr>
        </p:nvGraphicFramePr>
        <p:xfrm>
          <a:off x="198783" y="601173"/>
          <a:ext cx="8746434" cy="55293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58907">
                  <a:extLst>
                    <a:ext uri="{9D8B030D-6E8A-4147-A177-3AD203B41FA5}">
                      <a16:colId xmlns:a16="http://schemas.microsoft.com/office/drawing/2014/main" val="1335878903"/>
                    </a:ext>
                  </a:extLst>
                </a:gridCol>
                <a:gridCol w="1036024">
                  <a:extLst>
                    <a:ext uri="{9D8B030D-6E8A-4147-A177-3AD203B41FA5}">
                      <a16:colId xmlns:a16="http://schemas.microsoft.com/office/drawing/2014/main" val="1408189459"/>
                    </a:ext>
                  </a:extLst>
                </a:gridCol>
                <a:gridCol w="1317610">
                  <a:extLst>
                    <a:ext uri="{9D8B030D-6E8A-4147-A177-3AD203B41FA5}">
                      <a16:colId xmlns:a16="http://schemas.microsoft.com/office/drawing/2014/main" val="3920711074"/>
                    </a:ext>
                  </a:extLst>
                </a:gridCol>
                <a:gridCol w="1222642">
                  <a:extLst>
                    <a:ext uri="{9D8B030D-6E8A-4147-A177-3AD203B41FA5}">
                      <a16:colId xmlns:a16="http://schemas.microsoft.com/office/drawing/2014/main" val="2922335660"/>
                    </a:ext>
                  </a:extLst>
                </a:gridCol>
                <a:gridCol w="1411251">
                  <a:extLst>
                    <a:ext uri="{9D8B030D-6E8A-4147-A177-3AD203B41FA5}">
                      <a16:colId xmlns:a16="http://schemas.microsoft.com/office/drawing/2014/main" val="2385819996"/>
                    </a:ext>
                  </a:extLst>
                </a:gridCol>
              </a:tblGrid>
              <a:tr h="365576">
                <a:tc>
                  <a:txBody>
                    <a:bodyPr/>
                    <a:lstStyle/>
                    <a:p>
                      <a:pPr algn="l"/>
                      <a:endParaRPr lang="ja-JP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Subjects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Non-subjects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664958"/>
                  </a:ext>
                </a:extLst>
              </a:tr>
              <a:tr h="363559">
                <a:tc>
                  <a:txBody>
                    <a:bodyPr/>
                    <a:lstStyle/>
                    <a:p>
                      <a:pPr algn="l"/>
                      <a:endParaRPr lang="ja-JP" sz="14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  <a:r>
                        <a:rPr lang="en-CA" sz="1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Examinees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Non-examinees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0203135"/>
                  </a:ext>
                </a:extLst>
              </a:tr>
              <a:tr h="3655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296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170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269960"/>
                  </a:ext>
                </a:extLst>
              </a:tr>
              <a:tr h="3655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Age, mean, SD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19.2, 3.3**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18.0, 2.1*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21.9, 4.0*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25.6, 5.0**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14265"/>
                  </a:ext>
                </a:extLst>
              </a:tr>
              <a:tr h="3655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Sex, male/female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142/155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79/91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50/52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132/157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856431"/>
                  </a:ext>
                </a:extLst>
              </a:tr>
              <a:tr h="3655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 of the meaning of TUE (%), Yes, No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59.5, 40.5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65.5, 34.5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54.9, 45.1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438923"/>
                  </a:ext>
                </a:extLst>
              </a:tr>
              <a:tr h="450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 of existence of benefits and harms in TUE,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 (16.5)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(14.9)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(23.0)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(13.8)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1560240"/>
                  </a:ext>
                </a:extLst>
              </a:tr>
              <a:tr h="4502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 of the IARC recommendation,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(11.4)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(11.2)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(12.7)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(12.5)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795074"/>
                  </a:ext>
                </a:extLst>
              </a:tr>
              <a:tr h="3655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Estimation of benefits and harms in TUE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ja-JP" sz="1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474344"/>
                  </a:ext>
                </a:extLst>
              </a:tr>
              <a:tr h="351463">
                <a:tc>
                  <a:txBody>
                    <a:bodyPr/>
                    <a:lstStyle/>
                    <a:p>
                      <a:pPr indent="149225"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Benefits are greater than harms,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 (44.4)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(46.5)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 (41.2)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 (42.6)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2588767"/>
                  </a:ext>
                </a:extLst>
              </a:tr>
              <a:tr h="365576">
                <a:tc>
                  <a:txBody>
                    <a:bodyPr/>
                    <a:lstStyle/>
                    <a:p>
                      <a:pPr indent="149225"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Benefits are almost equal to harms,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 (27.9)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(29.4)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(26.5)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CA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(22.1)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810971"/>
                  </a:ext>
                </a:extLst>
              </a:tr>
              <a:tr h="320550">
                <a:tc>
                  <a:txBody>
                    <a:bodyPr/>
                    <a:lstStyle/>
                    <a:p>
                      <a:pPr indent="149225"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Harms are greater than benefits,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(4.4)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(4.1)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(4.9)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(4.8)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2302556"/>
                  </a:ext>
                </a:extLst>
              </a:tr>
              <a:tr h="344744">
                <a:tc>
                  <a:txBody>
                    <a:bodyPr/>
                    <a:lstStyle/>
                    <a:p>
                      <a:pPr indent="149225"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Unknown,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 (22.2)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 (19.4)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 (25.5)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(29.8)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678848"/>
                  </a:ext>
                </a:extLst>
              </a:tr>
              <a:tr h="3447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 risk perception of delayed effect,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 (31.3)**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 (32.9)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(34.3)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138 (48.3)**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5787396"/>
                  </a:ext>
                </a:extLst>
              </a:tr>
              <a:tr h="34474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Higher risk perception of genetic effect, n (%)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 (21.2)**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 (22.4)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(22.5)</a:t>
                      </a:r>
                      <a:endParaRPr lang="ja-JP" sz="140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 (36.8)**</a:t>
                      </a:r>
                      <a:endParaRPr lang="ja-JP" sz="1400" dirty="0">
                        <a:effectLst/>
                        <a:latin typeface="Times New Roman" panose="02020603050405020304" pitchFamily="18" charset="0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288" marR="5288" marT="5288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27070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38F3702-2D5B-4B75-8DFF-67866A153A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367" y="6183120"/>
            <a:ext cx="755616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ja-JP" sz="1200" b="0" i="0" u="none" strike="noStrike" cap="none" normalizeH="0" baseline="3000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1</a:t>
            </a:r>
            <a:r>
              <a:rPr kumimoji="0" lang="en-CA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All subjects includes examinees, non-examinees, and unknown.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SD, standard deviation; TUE, thyroid ultrasound examination, IARC, International Agency for Research on Cancer.</a:t>
            </a:r>
            <a:endParaRPr kumimoji="0" lang="en-CA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*P&lt;0.01 between examinees and non-examinees</a:t>
            </a:r>
            <a:r>
              <a:rPr lang="en-CA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kumimoji="0" lang="en-CA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**P&lt;0.01 between subjects and non-subjects</a:t>
            </a:r>
            <a:endParaRPr kumimoji="0" lang="en-CA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5F98A03-5A7A-4BED-BFA0-0C2CBA216D3D}"/>
              </a:ext>
            </a:extLst>
          </p:cNvPr>
          <p:cNvSpPr txBox="1"/>
          <p:nvPr/>
        </p:nvSpPr>
        <p:spPr>
          <a:xfrm>
            <a:off x="318470" y="79440"/>
            <a:ext cx="87173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</a:t>
            </a:r>
            <a:r>
              <a:rPr kumimoji="1" lang="ja-JP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comparisons of knowledge and perception between the examinees and non-examinees and between the subjects and non-subjects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25208F9F-96EB-4F94-A1F8-1A7A3D0DD9F8}"/>
              </a:ext>
            </a:extLst>
          </p:cNvPr>
          <p:cNvCxnSpPr/>
          <p:nvPr/>
        </p:nvCxnSpPr>
        <p:spPr>
          <a:xfrm>
            <a:off x="108155" y="664215"/>
            <a:ext cx="892769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663ED0B-52CB-4529-B514-3B6C454FB0A0}"/>
              </a:ext>
            </a:extLst>
          </p:cNvPr>
          <p:cNvCxnSpPr/>
          <p:nvPr/>
        </p:nvCxnSpPr>
        <p:spPr>
          <a:xfrm>
            <a:off x="108155" y="6110360"/>
            <a:ext cx="892769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24DB888D-20E9-4E47-89CA-41BCAAAB2B51}"/>
              </a:ext>
            </a:extLst>
          </p:cNvPr>
          <p:cNvCxnSpPr/>
          <p:nvPr/>
        </p:nvCxnSpPr>
        <p:spPr>
          <a:xfrm>
            <a:off x="108155" y="1360080"/>
            <a:ext cx="892769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783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1096</TotalTime>
  <Words>327</Words>
  <Application>Microsoft Office PowerPoint</Application>
  <PresentationFormat>画面に合わせる (4:3)</PresentationFormat>
  <Paragraphs>70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游ゴシック</vt:lpstr>
      <vt:lpstr>游ゴシック Light</vt:lpstr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Midorikawa</dc:creator>
  <cp:lastModifiedBy>Midorikawa</cp:lastModifiedBy>
  <cp:revision>39</cp:revision>
  <dcterms:created xsi:type="dcterms:W3CDTF">2021-03-25T05:14:11Z</dcterms:created>
  <dcterms:modified xsi:type="dcterms:W3CDTF">2021-07-08T01:50:09Z</dcterms:modified>
</cp:coreProperties>
</file>