
<file path=[Content_Types].xml><?xml version="1.0" encoding="utf-8"?>
<Types xmlns="http://schemas.openxmlformats.org/package/2006/content-types"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7" r:id="rId4"/>
    <p:sldId id="288" r:id="rId6"/>
    <p:sldId id="279" r:id="rId7"/>
    <p:sldId id="280" r:id="rId8"/>
    <p:sldId id="282" r:id="rId9"/>
    <p:sldId id="284" r:id="rId10"/>
    <p:sldId id="285" r:id="rId11"/>
    <p:sldId id="287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0" userDrawn="1">
          <p15:clr>
            <a:srgbClr val="A4A3A4"/>
          </p15:clr>
        </p15:guide>
        <p15:guide id="2" pos="37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420"/>
        <p:guide pos="379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72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1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51" y="914443"/>
            <a:ext cx="9799622" cy="257052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51" y="3560568"/>
            <a:ext cx="9799622" cy="147247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5035" indent="0" algn="ctr">
              <a:buNone/>
              <a:defRPr sz="1800"/>
            </a:lvl3pPr>
            <a:lvl4pPr marL="1371600" indent="0" algn="ctr">
              <a:buNone/>
              <a:defRPr sz="1605"/>
            </a:lvl4pPr>
            <a:lvl5pPr marL="1828800" indent="0" algn="ctr">
              <a:buNone/>
              <a:defRPr sz="1605"/>
            </a:lvl5pPr>
            <a:lvl6pPr marL="2286000" indent="0" algn="ctr">
              <a:buNone/>
              <a:defRPr sz="1605"/>
            </a:lvl6pPr>
            <a:lvl7pPr marL="2743835" indent="0" algn="ctr">
              <a:buNone/>
              <a:defRPr sz="1605"/>
            </a:lvl7pPr>
            <a:lvl8pPr marL="3200400" indent="0" algn="ctr">
              <a:buNone/>
              <a:defRPr sz="1605"/>
            </a:lvl8pPr>
            <a:lvl9pPr marL="3657600" indent="0" algn="ctr">
              <a:buNone/>
              <a:defRPr sz="1605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26" y="608429"/>
            <a:ext cx="10969672" cy="70563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26" y="1490471"/>
            <a:ext cx="10969672" cy="4759425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86" y="3848582"/>
            <a:ext cx="7769134" cy="766836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86" y="4615418"/>
            <a:ext cx="7769134" cy="867641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2pPr>
            <a:lvl3pPr marL="915035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6pPr>
            <a:lvl7pPr marL="2743835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26" y="608429"/>
            <a:ext cx="10969672" cy="70563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26" y="1501271"/>
            <a:ext cx="5177023" cy="4748624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876" y="1501271"/>
            <a:ext cx="5177023" cy="4748624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26" y="608429"/>
            <a:ext cx="10969672" cy="70563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26" y="1429268"/>
            <a:ext cx="5342630" cy="381618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5035" indent="0">
              <a:buNone/>
              <a:defRPr sz="1800" b="1"/>
            </a:lvl3pPr>
            <a:lvl4pPr marL="1371600" indent="0">
              <a:buNone/>
              <a:defRPr sz="1605" b="1"/>
            </a:lvl4pPr>
            <a:lvl5pPr marL="1828800" indent="0">
              <a:buNone/>
              <a:defRPr sz="1605" b="1"/>
            </a:lvl5pPr>
            <a:lvl6pPr marL="2286000" indent="0">
              <a:buNone/>
              <a:defRPr sz="1605" b="1"/>
            </a:lvl6pPr>
            <a:lvl7pPr marL="2743835" indent="0">
              <a:buNone/>
              <a:defRPr sz="1605" b="1"/>
            </a:lvl7pPr>
            <a:lvl8pPr marL="3200400" indent="0">
              <a:buNone/>
              <a:defRPr sz="1605" b="1"/>
            </a:lvl8pPr>
            <a:lvl9pPr marL="3657600" indent="0">
              <a:buNone/>
              <a:defRPr sz="1605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26" y="1854087"/>
            <a:ext cx="5342630" cy="4395808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6018" y="1421796"/>
            <a:ext cx="5342630" cy="381618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5035" indent="0">
              <a:buNone/>
              <a:defRPr sz="1800" b="1"/>
            </a:lvl3pPr>
            <a:lvl4pPr marL="1371600" indent="0">
              <a:buNone/>
              <a:defRPr sz="1605" b="1"/>
            </a:lvl4pPr>
            <a:lvl5pPr marL="1828800" indent="0">
              <a:buNone/>
              <a:defRPr sz="1605" b="1"/>
            </a:lvl5pPr>
            <a:lvl6pPr marL="2286000" indent="0">
              <a:buNone/>
              <a:defRPr sz="1605" b="1"/>
            </a:lvl6pPr>
            <a:lvl7pPr marL="2743835" indent="0">
              <a:buNone/>
              <a:defRPr sz="1605" b="1"/>
            </a:lvl7pPr>
            <a:lvl8pPr marL="3200400" indent="0">
              <a:buNone/>
              <a:defRPr sz="1605" b="1"/>
            </a:lvl8pPr>
            <a:lvl9pPr marL="3657600" indent="0">
              <a:buNone/>
              <a:defRPr sz="1605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6018" y="1854087"/>
            <a:ext cx="5342630" cy="4395808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26" y="608429"/>
            <a:ext cx="10969672" cy="70563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26" y="1555273"/>
            <a:ext cx="5233302" cy="460821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5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673" y="1555273"/>
            <a:ext cx="5227425" cy="460821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5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5240" y="914443"/>
            <a:ext cx="1044045" cy="5029438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39" y="914443"/>
            <a:ext cx="9169594" cy="5029438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26" y="774037"/>
            <a:ext cx="10973272" cy="54830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51" y="2484117"/>
            <a:ext cx="9799622" cy="101884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51" y="3560568"/>
            <a:ext cx="9799622" cy="471622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26" y="608429"/>
            <a:ext cx="10969672" cy="705633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26" y="1490471"/>
            <a:ext cx="10969672" cy="475942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26" y="6314698"/>
            <a:ext cx="2700117" cy="3168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177" y="6314698"/>
            <a:ext cx="3960171" cy="3168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982" y="6314698"/>
            <a:ext cx="2700117" cy="3168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5035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5035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5035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5035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5035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39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5035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39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503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503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503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503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5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5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5035" algn="l" defTabSz="915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5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5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5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5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5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50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64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image" Target="../media/image4.tiff"/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tiff"/><Relationship Id="rId8" Type="http://schemas.openxmlformats.org/officeDocument/2006/relationships/image" Target="../media/image14.tiff"/><Relationship Id="rId7" Type="http://schemas.openxmlformats.org/officeDocument/2006/relationships/image" Target="../media/image13.tiff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openxmlformats.org/officeDocument/2006/relationships/image" Target="../media/image10.tiff"/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65.xml"/><Relationship Id="rId10" Type="http://schemas.openxmlformats.org/officeDocument/2006/relationships/image" Target="../media/image16.tiff"/><Relationship Id="rId1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66.xml"/><Relationship Id="rId5" Type="http://schemas.openxmlformats.org/officeDocument/2006/relationships/image" Target="../media/image21.tiff"/><Relationship Id="rId4" Type="http://schemas.openxmlformats.org/officeDocument/2006/relationships/image" Target="../media/image20.tiff"/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image" Target="../media/image17.tiff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tiff"/><Relationship Id="rId8" Type="http://schemas.openxmlformats.org/officeDocument/2006/relationships/image" Target="../media/image29.tiff"/><Relationship Id="rId7" Type="http://schemas.openxmlformats.org/officeDocument/2006/relationships/image" Target="../media/image28.tiff"/><Relationship Id="rId6" Type="http://schemas.openxmlformats.org/officeDocument/2006/relationships/image" Target="../media/image27.tiff"/><Relationship Id="rId5" Type="http://schemas.openxmlformats.org/officeDocument/2006/relationships/image" Target="../media/image26.tiff"/><Relationship Id="rId4" Type="http://schemas.openxmlformats.org/officeDocument/2006/relationships/image" Target="../media/image25.tiff"/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4" Type="http://schemas.openxmlformats.org/officeDocument/2006/relationships/notesSlide" Target="../notesSlides/notesSlide3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67.xml"/><Relationship Id="rId11" Type="http://schemas.openxmlformats.org/officeDocument/2006/relationships/image" Target="../media/image32.tiff"/><Relationship Id="rId10" Type="http://schemas.openxmlformats.org/officeDocument/2006/relationships/image" Target="../media/image31.tiff"/><Relationship Id="rId1" Type="http://schemas.openxmlformats.org/officeDocument/2006/relationships/image" Target="../media/image22.tiff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image" Target="../media/image40.tiff"/><Relationship Id="rId7" Type="http://schemas.openxmlformats.org/officeDocument/2006/relationships/image" Target="../media/image39.tiff"/><Relationship Id="rId6" Type="http://schemas.openxmlformats.org/officeDocument/2006/relationships/image" Target="../media/image38.tiff"/><Relationship Id="rId5" Type="http://schemas.openxmlformats.org/officeDocument/2006/relationships/image" Target="../media/image37.png"/><Relationship Id="rId4" Type="http://schemas.openxmlformats.org/officeDocument/2006/relationships/image" Target="../media/image36.tiff"/><Relationship Id="rId3" Type="http://schemas.openxmlformats.org/officeDocument/2006/relationships/image" Target="../media/image35.tiff"/><Relationship Id="rId2" Type="http://schemas.openxmlformats.org/officeDocument/2006/relationships/image" Target="../media/image34.tiff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3.tiff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.tiff"/><Relationship Id="rId8" Type="http://schemas.openxmlformats.org/officeDocument/2006/relationships/image" Target="../media/image48.tiff"/><Relationship Id="rId7" Type="http://schemas.openxmlformats.org/officeDocument/2006/relationships/image" Target="../media/image47.tiff"/><Relationship Id="rId6" Type="http://schemas.openxmlformats.org/officeDocument/2006/relationships/image" Target="../media/image46.tiff"/><Relationship Id="rId5" Type="http://schemas.openxmlformats.org/officeDocument/2006/relationships/image" Target="../media/image45.tiff"/><Relationship Id="rId4" Type="http://schemas.openxmlformats.org/officeDocument/2006/relationships/image" Target="../media/image44.tiff"/><Relationship Id="rId3" Type="http://schemas.openxmlformats.org/officeDocument/2006/relationships/image" Target="../media/image43.tiff"/><Relationship Id="rId2" Type="http://schemas.openxmlformats.org/officeDocument/2006/relationships/image" Target="../media/image42.tiff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69.xml"/><Relationship Id="rId11" Type="http://schemas.openxmlformats.org/officeDocument/2006/relationships/image" Target="../media/image51.png"/><Relationship Id="rId10" Type="http://schemas.openxmlformats.org/officeDocument/2006/relationships/image" Target="../media/image50.tiff"/><Relationship Id="rId1" Type="http://schemas.openxmlformats.org/officeDocument/2006/relationships/image" Target="../media/image41.tiff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image" Target="../media/image54.tiff"/><Relationship Id="rId7" Type="http://schemas.openxmlformats.org/officeDocument/2006/relationships/image" Target="../media/image53.tiff"/><Relationship Id="rId6" Type="http://schemas.openxmlformats.org/officeDocument/2006/relationships/image" Target="../media/image51.png"/><Relationship Id="rId5" Type="http://schemas.openxmlformats.org/officeDocument/2006/relationships/image" Target="../media/image50.tiff"/><Relationship Id="rId4" Type="http://schemas.openxmlformats.org/officeDocument/2006/relationships/image" Target="../media/image49.tiff"/><Relationship Id="rId3" Type="http://schemas.openxmlformats.org/officeDocument/2006/relationships/image" Target="../media/image48.tiff"/><Relationship Id="rId2" Type="http://schemas.openxmlformats.org/officeDocument/2006/relationships/image" Target="../media/image47.tiff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52.tif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71.xml"/><Relationship Id="rId5" Type="http://schemas.openxmlformats.org/officeDocument/2006/relationships/image" Target="../media/image59.tiff"/><Relationship Id="rId4" Type="http://schemas.openxmlformats.org/officeDocument/2006/relationships/image" Target="../media/image58.tiff"/><Relationship Id="rId3" Type="http://schemas.openxmlformats.org/officeDocument/2006/relationships/image" Target="../media/image57.tiff"/><Relationship Id="rId2" Type="http://schemas.openxmlformats.org/officeDocument/2006/relationships/image" Target="../media/image56.tiff"/><Relationship Id="rId1" Type="http://schemas.openxmlformats.org/officeDocument/2006/relationships/image" Target="../media/image5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582575" y="3014667"/>
            <a:ext cx="5174292" cy="53213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2865" dirty="0">
                <a:latin typeface="Arial" panose="020B0604020202020204" pitchFamily="34" charset="0"/>
                <a:cs typeface="Arial" panose="020B0604020202020204" pitchFamily="34" charset="0"/>
              </a:rPr>
              <a:t>Source Data for Western blots</a:t>
            </a:r>
            <a:endParaRPr lang="zh-CN" altLang="en-US" sz="2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21310" y="228600"/>
            <a:ext cx="1188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Figure 1 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3575" y="2753995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</a:t>
            </a:r>
            <a:endParaRPr lang="en-US" altLang="zh-CN"/>
          </a:p>
        </p:txBody>
      </p:sp>
      <p:grpSp>
        <p:nvGrpSpPr>
          <p:cNvPr id="82" name="组合 81"/>
          <p:cNvGrpSpPr/>
          <p:nvPr/>
        </p:nvGrpSpPr>
        <p:grpSpPr>
          <a:xfrm>
            <a:off x="6008370" y="1653540"/>
            <a:ext cx="3874770" cy="4729480"/>
            <a:chOff x="-574" y="2303"/>
            <a:chExt cx="6102" cy="7448"/>
          </a:xfrm>
        </p:grpSpPr>
        <p:sp>
          <p:nvSpPr>
            <p:cNvPr id="77" name="文本框 76"/>
            <p:cNvSpPr txBox="1"/>
            <p:nvPr/>
          </p:nvSpPr>
          <p:spPr>
            <a:xfrm rot="16200000">
              <a:off x="3883" y="3463"/>
              <a:ext cx="1478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si-NC+HA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4556" y="2308"/>
              <a:ext cx="886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UVB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3336" y="2303"/>
              <a:ext cx="1024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1" name="直接连接符 70"/>
            <p:cNvCxnSpPr/>
            <p:nvPr/>
          </p:nvCxnSpPr>
          <p:spPr>
            <a:xfrm flipV="1">
              <a:off x="3536" y="2736"/>
              <a:ext cx="578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V="1">
              <a:off x="4624" y="2732"/>
              <a:ext cx="578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97" name="文本框 96"/>
            <p:cNvSpPr txBox="1"/>
            <p:nvPr/>
          </p:nvSpPr>
          <p:spPr>
            <a:xfrm rot="16200000">
              <a:off x="2785" y="3463"/>
              <a:ext cx="1478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si-NC+HA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 rot="16200000">
              <a:off x="3175" y="3309"/>
              <a:ext cx="1813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si-NAT10+HA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 rot="16200000">
              <a:off x="4251" y="3315"/>
              <a:ext cx="1813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si-NAT10+HA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3" name="图片 72" descr="Input-GAP-1S-M"/>
            <p:cNvPicPr>
              <a:picLocks noChangeAspect="1"/>
            </p:cNvPicPr>
            <p:nvPr/>
          </p:nvPicPr>
          <p:blipFill>
            <a:blip r:embed="rId1"/>
            <a:srcRect l="32082" t="19569" r="19029" b="45792"/>
            <a:stretch>
              <a:fillRect/>
            </a:stretch>
          </p:blipFill>
          <p:spPr>
            <a:xfrm flipH="1">
              <a:off x="2834" y="8324"/>
              <a:ext cx="2694" cy="1427"/>
            </a:xfrm>
            <a:prstGeom prst="rect">
              <a:avLst/>
            </a:prstGeom>
          </p:spPr>
        </p:pic>
        <p:pic>
          <p:nvPicPr>
            <p:cNvPr id="75" name="图片 74" descr="Input-NAT10-0.8S-M"/>
            <p:cNvPicPr>
              <a:picLocks noChangeAspect="1"/>
            </p:cNvPicPr>
            <p:nvPr/>
          </p:nvPicPr>
          <p:blipFill>
            <a:blip r:embed="rId2"/>
            <a:srcRect l="33392" t="27834" r="18902" b="43211"/>
            <a:stretch>
              <a:fillRect/>
            </a:stretch>
          </p:blipFill>
          <p:spPr>
            <a:xfrm flipH="1">
              <a:off x="2834" y="7259"/>
              <a:ext cx="2649" cy="1202"/>
            </a:xfrm>
            <a:prstGeom prst="rect">
              <a:avLst/>
            </a:prstGeom>
          </p:spPr>
        </p:pic>
        <p:pic>
          <p:nvPicPr>
            <p:cNvPr id="76" name="图片 75" descr="IP-HA-1S-M"/>
            <p:cNvPicPr>
              <a:picLocks noChangeAspect="1"/>
            </p:cNvPicPr>
            <p:nvPr/>
          </p:nvPicPr>
          <p:blipFill>
            <a:blip r:embed="rId3"/>
            <a:srcRect l="29177" t="34142" r="24909" b="35784"/>
            <a:stretch>
              <a:fillRect/>
            </a:stretch>
          </p:blipFill>
          <p:spPr>
            <a:xfrm flipH="1">
              <a:off x="2834" y="4371"/>
              <a:ext cx="2612" cy="1279"/>
            </a:xfrm>
            <a:prstGeom prst="rect">
              <a:avLst/>
            </a:prstGeom>
          </p:spPr>
        </p:pic>
        <p:pic>
          <p:nvPicPr>
            <p:cNvPr id="78" name="图片 77" descr="IP-NAT10-1S-M"/>
            <p:cNvPicPr>
              <a:picLocks noChangeAspect="1"/>
            </p:cNvPicPr>
            <p:nvPr/>
          </p:nvPicPr>
          <p:blipFill>
            <a:blip r:embed="rId4"/>
            <a:srcRect l="29907" t="38492" r="25933" b="34923"/>
            <a:stretch>
              <a:fillRect/>
            </a:stretch>
          </p:blipFill>
          <p:spPr>
            <a:xfrm flipH="1">
              <a:off x="2834" y="5680"/>
              <a:ext cx="2612" cy="1175"/>
            </a:xfrm>
            <a:prstGeom prst="rect">
              <a:avLst/>
            </a:prstGeom>
          </p:spPr>
        </p:pic>
        <p:sp>
          <p:nvSpPr>
            <p:cNvPr id="83" name="文本框 82"/>
            <p:cNvSpPr txBox="1"/>
            <p:nvPr/>
          </p:nvSpPr>
          <p:spPr>
            <a:xfrm>
              <a:off x="-495" y="7715"/>
              <a:ext cx="98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Input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-574" y="5196"/>
              <a:ext cx="108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IP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NAT10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4" name="直接连接符 103"/>
            <p:cNvCxnSpPr/>
            <p:nvPr/>
          </p:nvCxnSpPr>
          <p:spPr>
            <a:xfrm flipH="1" flipV="1">
              <a:off x="350" y="4612"/>
              <a:ext cx="16" cy="15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 flipH="1" flipV="1">
              <a:off x="366" y="7188"/>
              <a:ext cx="13" cy="20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06" name="文本框 105"/>
            <p:cNvSpPr txBox="1"/>
            <p:nvPr/>
          </p:nvSpPr>
          <p:spPr>
            <a:xfrm>
              <a:off x="537" y="5824"/>
              <a:ext cx="151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307" y="8604"/>
              <a:ext cx="17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572" y="4484"/>
              <a:ext cx="159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Anti-HA-Ub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537" y="7413"/>
              <a:ext cx="151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1957" y="529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1843" y="465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1858" y="448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1858" y="493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1873" y="583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1888" y="566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1888" y="606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8" name="直接连接符 117"/>
            <p:cNvCxnSpPr/>
            <p:nvPr/>
          </p:nvCxnSpPr>
          <p:spPr>
            <a:xfrm flipV="1">
              <a:off x="2648" y="667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 flipV="1">
              <a:off x="2664" y="599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 flipV="1">
              <a:off x="2664" y="623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 flipV="1">
              <a:off x="2664" y="583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flipV="1">
              <a:off x="2654" y="547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 flipV="1">
              <a:off x="2640" y="466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flipV="1">
              <a:off x="2640" y="511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 flipV="1">
              <a:off x="2640" y="485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 flipV="1">
              <a:off x="2654" y="904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5" name="直接连接符 134"/>
            <p:cNvCxnSpPr/>
            <p:nvPr/>
          </p:nvCxnSpPr>
          <p:spPr>
            <a:xfrm flipV="1">
              <a:off x="2654" y="932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 flipV="1">
              <a:off x="2654" y="872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 flipV="1">
              <a:off x="2630" y="753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8" name="直接连接符 137"/>
            <p:cNvCxnSpPr/>
            <p:nvPr/>
          </p:nvCxnSpPr>
          <p:spPr>
            <a:xfrm flipV="1">
              <a:off x="2630" y="794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 flipV="1">
              <a:off x="2630" y="773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40" name="文本框 139"/>
            <p:cNvSpPr txBox="1"/>
            <p:nvPr/>
          </p:nvSpPr>
          <p:spPr>
            <a:xfrm>
              <a:off x="1986" y="648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1821" y="735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文本框 141"/>
            <p:cNvSpPr txBox="1"/>
            <p:nvPr/>
          </p:nvSpPr>
          <p:spPr>
            <a:xfrm>
              <a:off x="1840" y="753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文本框 142"/>
            <p:cNvSpPr txBox="1"/>
            <p:nvPr/>
          </p:nvSpPr>
          <p:spPr>
            <a:xfrm>
              <a:off x="1844" y="773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文本框 143"/>
            <p:cNvSpPr txBox="1"/>
            <p:nvPr/>
          </p:nvSpPr>
          <p:spPr>
            <a:xfrm>
              <a:off x="1976" y="885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文本框 144"/>
            <p:cNvSpPr txBox="1"/>
            <p:nvPr/>
          </p:nvSpPr>
          <p:spPr>
            <a:xfrm>
              <a:off x="1961" y="914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1991" y="852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7" name="文本框 146"/>
          <p:cNvSpPr txBox="1"/>
          <p:nvPr/>
        </p:nvSpPr>
        <p:spPr>
          <a:xfrm>
            <a:off x="6058535" y="2383155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</a:t>
            </a:r>
            <a:endParaRPr lang="en-US" altLang="zh-CN"/>
          </a:p>
        </p:txBody>
      </p:sp>
      <p:grpSp>
        <p:nvGrpSpPr>
          <p:cNvPr id="42" name="组合 41"/>
          <p:cNvGrpSpPr/>
          <p:nvPr/>
        </p:nvGrpSpPr>
        <p:grpSpPr>
          <a:xfrm>
            <a:off x="916940" y="3157220"/>
            <a:ext cx="3436620" cy="2294255"/>
            <a:chOff x="-265" y="4474"/>
            <a:chExt cx="5412" cy="3613"/>
          </a:xfrm>
        </p:grpSpPr>
        <p:grpSp>
          <p:nvGrpSpPr>
            <p:cNvPr id="22" name="组合 21"/>
            <p:cNvGrpSpPr/>
            <p:nvPr/>
          </p:nvGrpSpPr>
          <p:grpSpPr>
            <a:xfrm>
              <a:off x="1403" y="4876"/>
              <a:ext cx="2624" cy="3146"/>
              <a:chOff x="1403" y="4876"/>
              <a:chExt cx="2624" cy="3146"/>
            </a:xfrm>
          </p:grpSpPr>
          <p:pic>
            <p:nvPicPr>
              <p:cNvPr id="2" name="图片 1" descr="GAP-0.3S-M"/>
              <p:cNvPicPr>
                <a:picLocks noChangeAspect="1"/>
              </p:cNvPicPr>
              <p:nvPr/>
            </p:nvPicPr>
            <p:blipFill>
              <a:blip r:embed="rId5"/>
              <a:srcRect l="14411" t="27244" r="49330" b="39663"/>
              <a:stretch>
                <a:fillRect/>
              </a:stretch>
            </p:blipFill>
            <p:spPr>
              <a:xfrm flipH="1">
                <a:off x="1403" y="6234"/>
                <a:ext cx="2624" cy="1789"/>
              </a:xfrm>
              <a:prstGeom prst="rect">
                <a:avLst/>
              </a:prstGeom>
            </p:spPr>
          </p:pic>
          <p:pic>
            <p:nvPicPr>
              <p:cNvPr id="3" name="图片 2" descr="NAT10-0.8S-1-M"/>
              <p:cNvPicPr>
                <a:picLocks noChangeAspect="1"/>
              </p:cNvPicPr>
              <p:nvPr/>
            </p:nvPicPr>
            <p:blipFill>
              <a:blip r:embed="rId6"/>
              <a:srcRect l="13305" t="32105" r="51138" b="43296"/>
              <a:stretch>
                <a:fillRect/>
              </a:stretch>
            </p:blipFill>
            <p:spPr>
              <a:xfrm>
                <a:off x="1403" y="4876"/>
                <a:ext cx="2625" cy="1358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/>
          </p:nvSpPr>
          <p:spPr>
            <a:xfrm>
              <a:off x="1788" y="4474"/>
              <a:ext cx="2167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control   shRNA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-265" y="6738"/>
              <a:ext cx="17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-133" y="5168"/>
              <a:ext cx="151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 flipV="1">
              <a:off x="4022" y="791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4010" y="691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4010" y="723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4010" y="643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4014" y="607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4014" y="502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4014" y="528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4014" y="558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4067" y="540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076" y="774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095" y="588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078" y="482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109" y="673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095" y="706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122" y="627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078" y="512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custDataLst>
      <p:tags r:id="rId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7" name="组合 36"/>
          <p:cNvGrpSpPr/>
          <p:nvPr/>
        </p:nvGrpSpPr>
        <p:grpSpPr>
          <a:xfrm>
            <a:off x="527685" y="1043940"/>
            <a:ext cx="2523490" cy="1755775"/>
            <a:chOff x="6285" y="5163"/>
            <a:chExt cx="3974" cy="2765"/>
          </a:xfrm>
        </p:grpSpPr>
        <p:pic>
          <p:nvPicPr>
            <p:cNvPr id="24" name="图片 23" descr="NAT10-3S-M"/>
            <p:cNvPicPr>
              <a:picLocks noChangeAspect="1"/>
            </p:cNvPicPr>
            <p:nvPr/>
          </p:nvPicPr>
          <p:blipFill>
            <a:blip r:embed="rId1"/>
            <a:srcRect l="52223" t="42036" r="19897" b="30182"/>
            <a:stretch>
              <a:fillRect/>
            </a:stretch>
          </p:blipFill>
          <p:spPr>
            <a:xfrm flipH="1">
              <a:off x="7157" y="5749"/>
              <a:ext cx="1376" cy="1025"/>
            </a:xfrm>
            <a:prstGeom prst="rect">
              <a:avLst/>
            </a:prstGeom>
          </p:spPr>
        </p:pic>
        <p:pic>
          <p:nvPicPr>
            <p:cNvPr id="26" name="图片 25" descr="GAP-N-3S-M"/>
            <p:cNvPicPr>
              <a:picLocks noChangeAspect="1"/>
            </p:cNvPicPr>
            <p:nvPr/>
          </p:nvPicPr>
          <p:blipFill>
            <a:blip r:embed="rId2"/>
            <a:srcRect l="51838" t="38973" r="21308" b="30562"/>
            <a:stretch>
              <a:fillRect/>
            </a:stretch>
          </p:blipFill>
          <p:spPr>
            <a:xfrm flipH="1">
              <a:off x="7205" y="6726"/>
              <a:ext cx="1328" cy="1126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6285" y="615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110KDa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 flipV="1">
              <a:off x="7041" y="712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/>
          </p:nvSpPr>
          <p:spPr>
            <a:xfrm>
              <a:off x="6333" y="694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 flipV="1">
              <a:off x="7057" y="743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54" name="文本框 53"/>
            <p:cNvSpPr txBox="1"/>
            <p:nvPr/>
          </p:nvSpPr>
          <p:spPr>
            <a:xfrm>
              <a:off x="6349" y="725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 flipV="1">
              <a:off x="7041" y="595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56" name="文本框 55"/>
            <p:cNvSpPr txBox="1"/>
            <p:nvPr/>
          </p:nvSpPr>
          <p:spPr>
            <a:xfrm>
              <a:off x="6285" y="577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直接连接符 56"/>
            <p:cNvCxnSpPr/>
            <p:nvPr/>
          </p:nvCxnSpPr>
          <p:spPr>
            <a:xfrm flipV="1">
              <a:off x="7048" y="632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 flipV="1">
              <a:off x="7041" y="776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6333" y="758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8533" y="5908"/>
              <a:ext cx="153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8533" y="6983"/>
              <a:ext cx="172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b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 rot="19200000">
              <a:off x="7651" y="5163"/>
              <a:ext cx="1187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control  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 rot="19200000">
              <a:off x="8068" y="5163"/>
              <a:ext cx="1187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siRNA-1  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21310" y="228600"/>
            <a:ext cx="1188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Figure 2 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0525" y="1051560"/>
            <a:ext cx="3194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</a:t>
            </a:r>
            <a:endParaRPr lang="en-US" altLang="zh-CN"/>
          </a:p>
        </p:txBody>
      </p:sp>
      <p:sp>
        <p:nvSpPr>
          <p:cNvPr id="16" name="文本框 15"/>
          <p:cNvSpPr txBox="1"/>
          <p:nvPr/>
        </p:nvSpPr>
        <p:spPr>
          <a:xfrm>
            <a:off x="3179445" y="1005205"/>
            <a:ext cx="342265" cy="5118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B</a:t>
            </a:r>
            <a:endParaRPr lang="en-US" altLang="zh-CN"/>
          </a:p>
        </p:txBody>
      </p:sp>
      <p:grpSp>
        <p:nvGrpSpPr>
          <p:cNvPr id="236" name="组合 235"/>
          <p:cNvGrpSpPr/>
          <p:nvPr/>
        </p:nvGrpSpPr>
        <p:grpSpPr>
          <a:xfrm>
            <a:off x="2903855" y="880745"/>
            <a:ext cx="4500880" cy="4038600"/>
            <a:chOff x="-1378" y="2151"/>
            <a:chExt cx="7088" cy="6360"/>
          </a:xfrm>
        </p:grpSpPr>
        <p:sp>
          <p:nvSpPr>
            <p:cNvPr id="5" name="文本框 4"/>
            <p:cNvSpPr txBox="1"/>
            <p:nvPr/>
          </p:nvSpPr>
          <p:spPr>
            <a:xfrm>
              <a:off x="1620" y="2995"/>
              <a:ext cx="1137" cy="44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Ub-HA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934" y="2211"/>
              <a:ext cx="1178" cy="64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WT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653" y="2639"/>
              <a:ext cx="1005" cy="42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NGR1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757" y="2151"/>
              <a:ext cx="1249" cy="632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+       +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799" y="2637"/>
              <a:ext cx="1197" cy="632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-       +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748" y="3070"/>
              <a:ext cx="1248" cy="632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+       +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pic>
          <p:nvPicPr>
            <p:cNvPr id="10" name="图片 9" descr="IP-HA-1S-M"/>
            <p:cNvPicPr>
              <a:picLocks noChangeAspect="1"/>
            </p:cNvPicPr>
            <p:nvPr/>
          </p:nvPicPr>
          <p:blipFill>
            <a:blip r:embed="rId3"/>
            <a:srcRect l="21986" t="32778" r="41143" b="42037"/>
            <a:stretch>
              <a:fillRect/>
            </a:stretch>
          </p:blipFill>
          <p:spPr>
            <a:xfrm flipH="1">
              <a:off x="1915" y="3452"/>
              <a:ext cx="2667" cy="1362"/>
            </a:xfrm>
            <a:prstGeom prst="rect">
              <a:avLst/>
            </a:prstGeom>
          </p:spPr>
        </p:pic>
        <p:pic>
          <p:nvPicPr>
            <p:cNvPr id="12" name="图片 11" descr="IP-FLAG-1S-M"/>
            <p:cNvPicPr>
              <a:picLocks noChangeAspect="1"/>
            </p:cNvPicPr>
            <p:nvPr/>
          </p:nvPicPr>
          <p:blipFill>
            <a:blip r:embed="rId4"/>
            <a:srcRect l="20921" t="33778" r="43271" b="42228"/>
            <a:stretch>
              <a:fillRect/>
            </a:stretch>
          </p:blipFill>
          <p:spPr>
            <a:xfrm flipH="1">
              <a:off x="1915" y="4790"/>
              <a:ext cx="2667" cy="1336"/>
            </a:xfrm>
            <a:prstGeom prst="rect">
              <a:avLst/>
            </a:prstGeom>
          </p:spPr>
        </p:pic>
        <p:pic>
          <p:nvPicPr>
            <p:cNvPr id="13" name="图片 12" descr="1-FLAG-1S-M"/>
            <p:cNvPicPr>
              <a:picLocks noChangeAspect="1"/>
            </p:cNvPicPr>
            <p:nvPr/>
          </p:nvPicPr>
          <p:blipFill>
            <a:blip r:embed="rId5"/>
            <a:srcRect l="51756" t="37557" r="11268" b="41848"/>
            <a:stretch>
              <a:fillRect/>
            </a:stretch>
          </p:blipFill>
          <p:spPr>
            <a:xfrm flipH="1">
              <a:off x="1915" y="6236"/>
              <a:ext cx="2726" cy="1135"/>
            </a:xfrm>
            <a:prstGeom prst="rect">
              <a:avLst/>
            </a:prstGeom>
          </p:spPr>
        </p:pic>
        <p:pic>
          <p:nvPicPr>
            <p:cNvPr id="14" name="图片 13" descr="GAP-1S-M"/>
            <p:cNvPicPr>
              <a:picLocks noChangeAspect="1"/>
            </p:cNvPicPr>
            <p:nvPr/>
          </p:nvPicPr>
          <p:blipFill>
            <a:blip r:embed="rId6"/>
            <a:srcRect l="52093" t="30206" r="8640" b="47319"/>
            <a:stretch>
              <a:fillRect/>
            </a:stretch>
          </p:blipFill>
          <p:spPr>
            <a:xfrm flipH="1">
              <a:off x="1904" y="7340"/>
              <a:ext cx="2737" cy="1171"/>
            </a:xfrm>
            <a:prstGeom prst="rect">
              <a:avLst/>
            </a:prstGeom>
          </p:spPr>
        </p:pic>
        <p:cxnSp>
          <p:nvCxnSpPr>
            <p:cNvPr id="17" name="直接连接符 16"/>
            <p:cNvCxnSpPr/>
            <p:nvPr/>
          </p:nvCxnSpPr>
          <p:spPr>
            <a:xfrm flipV="1">
              <a:off x="4571" y="600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V="1">
              <a:off x="4641" y="644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4626" y="744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flipV="1">
              <a:off x="4641" y="680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4587" y="532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V="1">
              <a:off x="4587" y="555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4587" y="515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 flipV="1">
              <a:off x="4577" y="475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V="1">
              <a:off x="4563" y="394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V="1">
              <a:off x="4563" y="439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V="1">
              <a:off x="4563" y="413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86" name="文本框 85"/>
            <p:cNvSpPr txBox="1"/>
            <p:nvPr/>
          </p:nvSpPr>
          <p:spPr>
            <a:xfrm>
              <a:off x="4670" y="642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4640" y="459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4685" y="626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4685" y="666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4655" y="584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5" name="直接连接符 94"/>
            <p:cNvCxnSpPr/>
            <p:nvPr/>
          </p:nvCxnSpPr>
          <p:spPr>
            <a:xfrm flipV="1">
              <a:off x="4611" y="803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 flipV="1">
              <a:off x="4611" y="774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 flipV="1">
              <a:off x="4626" y="657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53" name="文本框 152"/>
            <p:cNvSpPr txBox="1"/>
            <p:nvPr/>
          </p:nvSpPr>
          <p:spPr>
            <a:xfrm>
              <a:off x="4670" y="760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文本框 154"/>
            <p:cNvSpPr txBox="1"/>
            <p:nvPr/>
          </p:nvSpPr>
          <p:spPr>
            <a:xfrm>
              <a:off x="4655" y="788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文本框 155"/>
            <p:cNvSpPr txBox="1"/>
            <p:nvPr/>
          </p:nvSpPr>
          <p:spPr>
            <a:xfrm>
              <a:off x="4685" y="726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文本框 159"/>
            <p:cNvSpPr txBox="1"/>
            <p:nvPr/>
          </p:nvSpPr>
          <p:spPr>
            <a:xfrm>
              <a:off x="4610" y="395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4625" y="379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文本框 162"/>
            <p:cNvSpPr txBox="1"/>
            <p:nvPr/>
          </p:nvSpPr>
          <p:spPr>
            <a:xfrm>
              <a:off x="4625" y="423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文本框 163"/>
            <p:cNvSpPr txBox="1"/>
            <p:nvPr/>
          </p:nvSpPr>
          <p:spPr>
            <a:xfrm>
              <a:off x="4640" y="513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4655" y="497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文本框 165"/>
            <p:cNvSpPr txBox="1"/>
            <p:nvPr/>
          </p:nvSpPr>
          <p:spPr>
            <a:xfrm>
              <a:off x="4655" y="537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" name="文本框 166"/>
            <p:cNvSpPr txBox="1"/>
            <p:nvPr/>
          </p:nvSpPr>
          <p:spPr>
            <a:xfrm>
              <a:off x="-1378" y="6899"/>
              <a:ext cx="98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Input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文本框 167"/>
            <p:cNvSpPr txBox="1"/>
            <p:nvPr/>
          </p:nvSpPr>
          <p:spPr>
            <a:xfrm>
              <a:off x="-1314" y="4380"/>
              <a:ext cx="937" cy="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IP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FALG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69" name="直接连接符 168"/>
            <p:cNvCxnSpPr/>
            <p:nvPr/>
          </p:nvCxnSpPr>
          <p:spPr>
            <a:xfrm flipH="1" flipV="1">
              <a:off x="-533" y="3796"/>
              <a:ext cx="16" cy="15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0" name="直接连接符 169"/>
            <p:cNvCxnSpPr/>
            <p:nvPr/>
          </p:nvCxnSpPr>
          <p:spPr>
            <a:xfrm flipH="1" flipV="1">
              <a:off x="-517" y="6372"/>
              <a:ext cx="13" cy="20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32" name="文本框 231"/>
            <p:cNvSpPr txBox="1"/>
            <p:nvPr/>
          </p:nvSpPr>
          <p:spPr>
            <a:xfrm>
              <a:off x="-476" y="6238"/>
              <a:ext cx="239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Anti-NAT10-FLAG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文本框 232"/>
            <p:cNvSpPr txBox="1"/>
            <p:nvPr/>
          </p:nvSpPr>
          <p:spPr>
            <a:xfrm>
              <a:off x="-476" y="5008"/>
              <a:ext cx="238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Anti-NAT10-FLAG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文本框 233"/>
            <p:cNvSpPr txBox="1"/>
            <p:nvPr/>
          </p:nvSpPr>
          <p:spPr>
            <a:xfrm>
              <a:off x="-202" y="7459"/>
              <a:ext cx="186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文本框 234"/>
            <p:cNvSpPr txBox="1"/>
            <p:nvPr/>
          </p:nvSpPr>
          <p:spPr>
            <a:xfrm>
              <a:off x="409" y="3668"/>
              <a:ext cx="159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Anti-HA-Ub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9" name="文本框 148"/>
          <p:cNvSpPr txBox="1"/>
          <p:nvPr/>
        </p:nvSpPr>
        <p:spPr>
          <a:xfrm>
            <a:off x="7348220" y="898525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</a:t>
            </a:r>
            <a:endParaRPr lang="en-US" altLang="zh-CN"/>
          </a:p>
        </p:txBody>
      </p:sp>
      <p:grpSp>
        <p:nvGrpSpPr>
          <p:cNvPr id="293" name="组合 292"/>
          <p:cNvGrpSpPr/>
          <p:nvPr/>
        </p:nvGrpSpPr>
        <p:grpSpPr>
          <a:xfrm>
            <a:off x="7620000" y="1051560"/>
            <a:ext cx="4453255" cy="4766945"/>
            <a:chOff x="7310" y="2391"/>
            <a:chExt cx="7013" cy="7507"/>
          </a:xfrm>
        </p:grpSpPr>
        <p:sp>
          <p:nvSpPr>
            <p:cNvPr id="174" name="文本框 173"/>
            <p:cNvSpPr txBox="1"/>
            <p:nvPr/>
          </p:nvSpPr>
          <p:spPr>
            <a:xfrm>
              <a:off x="13201" y="442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文本框 175"/>
            <p:cNvSpPr txBox="1"/>
            <p:nvPr/>
          </p:nvSpPr>
          <p:spPr>
            <a:xfrm>
              <a:off x="13201" y="470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文本框 179"/>
            <p:cNvSpPr txBox="1"/>
            <p:nvPr/>
          </p:nvSpPr>
          <p:spPr>
            <a:xfrm>
              <a:off x="13216" y="512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3231" y="420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文本框 187"/>
            <p:cNvSpPr txBox="1"/>
            <p:nvPr/>
          </p:nvSpPr>
          <p:spPr>
            <a:xfrm>
              <a:off x="13284" y="858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91" name="直接连接符 190"/>
            <p:cNvCxnSpPr/>
            <p:nvPr/>
          </p:nvCxnSpPr>
          <p:spPr>
            <a:xfrm flipV="1">
              <a:off x="13162" y="439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/>
          </p:nvCxnSpPr>
          <p:spPr>
            <a:xfrm flipV="1">
              <a:off x="13162" y="484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 flipV="1">
              <a:off x="13162" y="460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/>
          </p:nvCxnSpPr>
          <p:spPr>
            <a:xfrm flipV="1">
              <a:off x="13165" y="529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15" name="文本框 214"/>
            <p:cNvSpPr txBox="1"/>
            <p:nvPr/>
          </p:nvSpPr>
          <p:spPr>
            <a:xfrm>
              <a:off x="13269" y="902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文本框 216"/>
            <p:cNvSpPr txBox="1"/>
            <p:nvPr/>
          </p:nvSpPr>
          <p:spPr>
            <a:xfrm>
              <a:off x="13283" y="932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文本框 237"/>
            <p:cNvSpPr txBox="1"/>
            <p:nvPr/>
          </p:nvSpPr>
          <p:spPr>
            <a:xfrm>
              <a:off x="11817" y="2396"/>
              <a:ext cx="886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UVB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文本框 238"/>
            <p:cNvSpPr txBox="1"/>
            <p:nvPr/>
          </p:nvSpPr>
          <p:spPr>
            <a:xfrm>
              <a:off x="10967" y="2391"/>
              <a:ext cx="1083" cy="43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文本框 251"/>
            <p:cNvSpPr txBox="1"/>
            <p:nvPr/>
          </p:nvSpPr>
          <p:spPr>
            <a:xfrm>
              <a:off x="10134" y="3514"/>
              <a:ext cx="1137" cy="44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Ub-HA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53" name="文本框 252"/>
            <p:cNvSpPr txBox="1"/>
            <p:nvPr/>
          </p:nvSpPr>
          <p:spPr>
            <a:xfrm>
              <a:off x="10448" y="2730"/>
              <a:ext cx="1178" cy="64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WT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文本框 253"/>
            <p:cNvSpPr txBox="1"/>
            <p:nvPr/>
          </p:nvSpPr>
          <p:spPr>
            <a:xfrm>
              <a:off x="10167" y="3158"/>
              <a:ext cx="1005" cy="42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NGR1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55" name="文本框 254"/>
            <p:cNvSpPr txBox="1"/>
            <p:nvPr/>
          </p:nvSpPr>
          <p:spPr>
            <a:xfrm>
              <a:off x="11029" y="3530"/>
              <a:ext cx="1933" cy="42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+    +    +    +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56" name="文本框 255"/>
            <p:cNvSpPr txBox="1"/>
            <p:nvPr/>
          </p:nvSpPr>
          <p:spPr>
            <a:xfrm>
              <a:off x="11029" y="2753"/>
              <a:ext cx="1787" cy="42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+    +    +    +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257" name="文本框 256"/>
            <p:cNvSpPr txBox="1"/>
            <p:nvPr/>
          </p:nvSpPr>
          <p:spPr>
            <a:xfrm>
              <a:off x="11029" y="3110"/>
              <a:ext cx="1934" cy="42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-     +     -    +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cxnSp>
          <p:nvCxnSpPr>
            <p:cNvPr id="258" name="直接连接符 257"/>
            <p:cNvCxnSpPr/>
            <p:nvPr/>
          </p:nvCxnSpPr>
          <p:spPr>
            <a:xfrm flipV="1">
              <a:off x="11172" y="2824"/>
              <a:ext cx="578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59" name="直接连接符 258"/>
            <p:cNvCxnSpPr/>
            <p:nvPr/>
          </p:nvCxnSpPr>
          <p:spPr>
            <a:xfrm flipV="1">
              <a:off x="11960" y="2820"/>
              <a:ext cx="578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pic>
          <p:nvPicPr>
            <p:cNvPr id="261" name="图片 260" descr="GAP-1s-m"/>
            <p:cNvPicPr>
              <a:picLocks noChangeAspect="1"/>
            </p:cNvPicPr>
            <p:nvPr/>
          </p:nvPicPr>
          <p:blipFill>
            <a:blip r:embed="rId7"/>
            <a:srcRect l="23830" t="23735" r="40650" b="48127"/>
            <a:stretch>
              <a:fillRect/>
            </a:stretch>
          </p:blipFill>
          <p:spPr>
            <a:xfrm flipH="1">
              <a:off x="10498" y="8279"/>
              <a:ext cx="2733" cy="1619"/>
            </a:xfrm>
            <a:prstGeom prst="rect">
              <a:avLst/>
            </a:prstGeom>
          </p:spPr>
        </p:pic>
        <p:pic>
          <p:nvPicPr>
            <p:cNvPr id="262" name="图片 261" descr="input-FLAG-3s-m"/>
            <p:cNvPicPr>
              <a:picLocks noChangeAspect="1"/>
            </p:cNvPicPr>
            <p:nvPr/>
          </p:nvPicPr>
          <p:blipFill>
            <a:blip r:embed="rId8"/>
            <a:srcRect l="30645" t="37410" r="33453" b="37863"/>
            <a:stretch>
              <a:fillRect/>
            </a:stretch>
          </p:blipFill>
          <p:spPr>
            <a:xfrm flipH="1">
              <a:off x="10492" y="6840"/>
              <a:ext cx="2733" cy="1407"/>
            </a:xfrm>
            <a:prstGeom prst="rect">
              <a:avLst/>
            </a:prstGeom>
          </p:spPr>
        </p:pic>
        <p:pic>
          <p:nvPicPr>
            <p:cNvPr id="263" name="图片 262" descr="IP-FLAG-1s-m"/>
            <p:cNvPicPr>
              <a:picLocks noChangeAspect="1"/>
            </p:cNvPicPr>
            <p:nvPr/>
          </p:nvPicPr>
          <p:blipFill>
            <a:blip r:embed="rId9"/>
            <a:srcRect l="28662" t="28930" r="32201" b="46354"/>
            <a:stretch>
              <a:fillRect/>
            </a:stretch>
          </p:blipFill>
          <p:spPr>
            <a:xfrm flipH="1">
              <a:off x="10492" y="5397"/>
              <a:ext cx="2739" cy="1293"/>
            </a:xfrm>
            <a:prstGeom prst="rect">
              <a:avLst/>
            </a:prstGeom>
          </p:spPr>
        </p:pic>
        <p:pic>
          <p:nvPicPr>
            <p:cNvPr id="264" name="图片 263" descr="IP-HA-1s-m"/>
            <p:cNvPicPr>
              <a:picLocks noChangeAspect="1"/>
            </p:cNvPicPr>
            <p:nvPr/>
          </p:nvPicPr>
          <p:blipFill>
            <a:blip r:embed="rId10"/>
            <a:srcRect l="34818" t="38262" r="27635" b="34349"/>
            <a:stretch>
              <a:fillRect/>
            </a:stretch>
          </p:blipFill>
          <p:spPr>
            <a:xfrm flipH="1">
              <a:off x="10492" y="3995"/>
              <a:ext cx="2694" cy="1469"/>
            </a:xfrm>
            <a:prstGeom prst="rect">
              <a:avLst/>
            </a:prstGeom>
          </p:spPr>
        </p:pic>
        <p:cxnSp>
          <p:nvCxnSpPr>
            <p:cNvPr id="265" name="直接连接符 264"/>
            <p:cNvCxnSpPr/>
            <p:nvPr/>
          </p:nvCxnSpPr>
          <p:spPr>
            <a:xfrm flipV="1">
              <a:off x="13182" y="659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67" name="直接连接符 266"/>
            <p:cNvCxnSpPr/>
            <p:nvPr/>
          </p:nvCxnSpPr>
          <p:spPr>
            <a:xfrm flipV="1">
              <a:off x="13218" y="747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68" name="直接连接符 267"/>
            <p:cNvCxnSpPr/>
            <p:nvPr/>
          </p:nvCxnSpPr>
          <p:spPr>
            <a:xfrm flipV="1">
              <a:off x="13231" y="916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69" name="直接连接符 268"/>
            <p:cNvCxnSpPr/>
            <p:nvPr/>
          </p:nvCxnSpPr>
          <p:spPr>
            <a:xfrm flipV="1">
              <a:off x="13198" y="597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0" name="直接连接符 269"/>
            <p:cNvCxnSpPr/>
            <p:nvPr/>
          </p:nvCxnSpPr>
          <p:spPr>
            <a:xfrm flipV="1">
              <a:off x="13198" y="616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1" name="直接连接符 270"/>
            <p:cNvCxnSpPr/>
            <p:nvPr/>
          </p:nvCxnSpPr>
          <p:spPr>
            <a:xfrm flipV="1">
              <a:off x="13198" y="579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2" name="直接连接符 271"/>
            <p:cNvCxnSpPr/>
            <p:nvPr/>
          </p:nvCxnSpPr>
          <p:spPr>
            <a:xfrm flipV="1">
              <a:off x="13218" y="769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3" name="直接连接符 272"/>
            <p:cNvCxnSpPr/>
            <p:nvPr/>
          </p:nvCxnSpPr>
          <p:spPr>
            <a:xfrm flipV="1">
              <a:off x="13231" y="876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4" name="直接连接符 273"/>
            <p:cNvCxnSpPr/>
            <p:nvPr/>
          </p:nvCxnSpPr>
          <p:spPr>
            <a:xfrm flipV="1">
              <a:off x="13226" y="794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5" name="直接连接符 274"/>
            <p:cNvCxnSpPr/>
            <p:nvPr/>
          </p:nvCxnSpPr>
          <p:spPr>
            <a:xfrm flipV="1">
              <a:off x="13221" y="949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76" name="文本框 275"/>
            <p:cNvSpPr txBox="1"/>
            <p:nvPr/>
          </p:nvSpPr>
          <p:spPr>
            <a:xfrm>
              <a:off x="13236" y="582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" name="文本框 276"/>
            <p:cNvSpPr txBox="1"/>
            <p:nvPr/>
          </p:nvSpPr>
          <p:spPr>
            <a:xfrm>
              <a:off x="13251" y="642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文本框 277"/>
            <p:cNvSpPr txBox="1"/>
            <p:nvPr/>
          </p:nvSpPr>
          <p:spPr>
            <a:xfrm>
              <a:off x="13266" y="561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文本框 278"/>
            <p:cNvSpPr txBox="1"/>
            <p:nvPr/>
          </p:nvSpPr>
          <p:spPr>
            <a:xfrm>
              <a:off x="13241" y="604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文本框 279"/>
            <p:cNvSpPr txBox="1"/>
            <p:nvPr/>
          </p:nvSpPr>
          <p:spPr>
            <a:xfrm>
              <a:off x="13274" y="778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文本框 280"/>
            <p:cNvSpPr txBox="1"/>
            <p:nvPr/>
          </p:nvSpPr>
          <p:spPr>
            <a:xfrm>
              <a:off x="13268" y="752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文本框 281"/>
            <p:cNvSpPr txBox="1"/>
            <p:nvPr/>
          </p:nvSpPr>
          <p:spPr>
            <a:xfrm>
              <a:off x="13298" y="731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文本框 282"/>
            <p:cNvSpPr txBox="1"/>
            <p:nvPr/>
          </p:nvSpPr>
          <p:spPr>
            <a:xfrm>
              <a:off x="7311" y="8235"/>
              <a:ext cx="98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Input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文本框 283"/>
            <p:cNvSpPr txBox="1"/>
            <p:nvPr/>
          </p:nvSpPr>
          <p:spPr>
            <a:xfrm>
              <a:off x="7310" y="5124"/>
              <a:ext cx="97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IP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FLAG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6" name="直接连接符 285"/>
            <p:cNvCxnSpPr/>
            <p:nvPr/>
          </p:nvCxnSpPr>
          <p:spPr>
            <a:xfrm flipH="1" flipV="1">
              <a:off x="8242" y="7352"/>
              <a:ext cx="13" cy="20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87" name="文本框 286"/>
            <p:cNvSpPr txBox="1"/>
            <p:nvPr/>
          </p:nvSpPr>
          <p:spPr>
            <a:xfrm>
              <a:off x="8283" y="7264"/>
              <a:ext cx="239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Anti-NAT10-FLAG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文本框 287"/>
            <p:cNvSpPr txBox="1"/>
            <p:nvPr/>
          </p:nvSpPr>
          <p:spPr>
            <a:xfrm>
              <a:off x="8112" y="5797"/>
              <a:ext cx="238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Anti-NAT10-FLAG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" name="文本框 288"/>
            <p:cNvSpPr txBox="1"/>
            <p:nvPr/>
          </p:nvSpPr>
          <p:spPr>
            <a:xfrm>
              <a:off x="8688" y="8836"/>
              <a:ext cx="186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" name="文本框 289"/>
            <p:cNvSpPr txBox="1"/>
            <p:nvPr/>
          </p:nvSpPr>
          <p:spPr>
            <a:xfrm>
              <a:off x="8953" y="4270"/>
              <a:ext cx="159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Anti-HA-Ub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2" name="直接连接符 291"/>
            <p:cNvCxnSpPr/>
            <p:nvPr/>
          </p:nvCxnSpPr>
          <p:spPr>
            <a:xfrm rot="5400000">
              <a:off x="7023" y="5376"/>
              <a:ext cx="2179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  <p:custDataLst>
      <p:tags r:id="rId1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21310" y="228600"/>
            <a:ext cx="1188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Figure 3 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463040" y="1368425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</a:t>
            </a:r>
            <a:endParaRPr lang="en-US" altLang="zh-CN"/>
          </a:p>
        </p:txBody>
      </p:sp>
      <p:sp>
        <p:nvSpPr>
          <p:cNvPr id="43" name="文本框 42"/>
          <p:cNvSpPr txBox="1"/>
          <p:nvPr/>
        </p:nvSpPr>
        <p:spPr>
          <a:xfrm>
            <a:off x="6806565" y="1368425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B </a:t>
            </a:r>
            <a:endParaRPr lang="en-US" altLang="zh-CN"/>
          </a:p>
        </p:txBody>
      </p:sp>
      <p:grpSp>
        <p:nvGrpSpPr>
          <p:cNvPr id="67" name="组合 66"/>
          <p:cNvGrpSpPr/>
          <p:nvPr/>
        </p:nvGrpSpPr>
        <p:grpSpPr>
          <a:xfrm>
            <a:off x="1422400" y="1309370"/>
            <a:ext cx="4058920" cy="3526790"/>
            <a:chOff x="2240" y="2062"/>
            <a:chExt cx="6392" cy="5554"/>
          </a:xfrm>
        </p:grpSpPr>
        <p:grpSp>
          <p:nvGrpSpPr>
            <p:cNvPr id="26" name="组合 25"/>
            <p:cNvGrpSpPr/>
            <p:nvPr/>
          </p:nvGrpSpPr>
          <p:grpSpPr>
            <a:xfrm>
              <a:off x="3951" y="4216"/>
              <a:ext cx="3572" cy="3400"/>
              <a:chOff x="3951" y="4216"/>
              <a:chExt cx="3572" cy="3400"/>
            </a:xfrm>
          </p:grpSpPr>
          <p:pic>
            <p:nvPicPr>
              <p:cNvPr id="15" name="图片 14" descr="LRSAM1-1S-M"/>
              <p:cNvPicPr>
                <a:picLocks noChangeAspect="1"/>
              </p:cNvPicPr>
              <p:nvPr/>
            </p:nvPicPr>
            <p:blipFill>
              <a:blip r:embed="rId1"/>
              <a:srcRect l="10773" t="27003" r="35153" b="37076"/>
              <a:stretch>
                <a:fillRect/>
              </a:stretch>
            </p:blipFill>
            <p:spPr>
              <a:xfrm flipH="1">
                <a:off x="3984" y="4216"/>
                <a:ext cx="3539" cy="1757"/>
              </a:xfrm>
              <a:prstGeom prst="rect">
                <a:avLst/>
              </a:prstGeom>
            </p:spPr>
          </p:pic>
          <p:pic>
            <p:nvPicPr>
              <p:cNvPr id="24" name="图片 23" descr="GAPDH-0.8S-M"/>
              <p:cNvPicPr>
                <a:picLocks noChangeAspect="1"/>
              </p:cNvPicPr>
              <p:nvPr/>
            </p:nvPicPr>
            <p:blipFill>
              <a:blip r:embed="rId2"/>
              <a:srcRect l="8802" t="28446" r="36591" b="37660"/>
              <a:stretch>
                <a:fillRect/>
              </a:stretch>
            </p:blipFill>
            <p:spPr>
              <a:xfrm flipH="1">
                <a:off x="3951" y="5960"/>
                <a:ext cx="3572" cy="1657"/>
              </a:xfrm>
              <a:prstGeom prst="rect">
                <a:avLst/>
              </a:prstGeom>
            </p:spPr>
          </p:pic>
        </p:grpSp>
        <p:cxnSp>
          <p:nvCxnSpPr>
            <p:cNvPr id="45" name="直接连接符 44"/>
            <p:cNvCxnSpPr/>
            <p:nvPr/>
          </p:nvCxnSpPr>
          <p:spPr>
            <a:xfrm flipV="1">
              <a:off x="7523" y="737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7592" y="483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 flipV="1">
              <a:off x="7523" y="688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7592" y="509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 flipV="1">
              <a:off x="7523" y="615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7571" y="722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 flipV="1">
              <a:off x="7523" y="648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/>
          </p:nvSpPr>
          <p:spPr>
            <a:xfrm>
              <a:off x="7608" y="534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 flipV="1">
              <a:off x="7523" y="552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7523" y="498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V="1">
              <a:off x="7523" y="524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flipV="1">
              <a:off x="7523" y="472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7592" y="454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7603" y="630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7603" y="671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7603" y="600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2240" y="4973"/>
              <a:ext cx="186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Anti-LRSAM1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84KDa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304" y="6480"/>
              <a:ext cx="172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b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 rot="18180000">
              <a:off x="4286" y="3194"/>
              <a:ext cx="2013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siRNA-control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 rot="18300000">
              <a:off x="4749" y="3047"/>
              <a:ext cx="2405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siRNA-LRSAM1-1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 rot="18300000">
              <a:off x="5397" y="3047"/>
              <a:ext cx="2405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siRNA-LRSAM1-2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 rot="18300000">
              <a:off x="5997" y="3047"/>
              <a:ext cx="2405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siRNA-LRSAM1-3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7645400" y="1066165"/>
            <a:ext cx="2900680" cy="3819525"/>
            <a:chOff x="12040" y="970"/>
            <a:chExt cx="4568" cy="6015"/>
          </a:xfrm>
        </p:grpSpPr>
        <p:cxnSp>
          <p:nvCxnSpPr>
            <p:cNvPr id="7" name="直接连接符 6"/>
            <p:cNvCxnSpPr/>
            <p:nvPr/>
          </p:nvCxnSpPr>
          <p:spPr>
            <a:xfrm flipV="1">
              <a:off x="14393" y="571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13599" y="327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14366" y="518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13599" y="347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V="1">
              <a:off x="14366" y="433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13690" y="659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 flipV="1">
              <a:off x="14366" y="475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13663" y="377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 flipV="1">
              <a:off x="14366" y="398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14366" y="343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14366" y="365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14366" y="326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13599" y="308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3679" y="588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3663" y="613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708" y="553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2178" y="3092"/>
              <a:ext cx="153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2080" y="5924"/>
              <a:ext cx="172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b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8" name="图片 67" descr="1-NAT10-1S-M"/>
            <p:cNvPicPr>
              <a:picLocks noChangeAspect="1"/>
            </p:cNvPicPr>
            <p:nvPr/>
          </p:nvPicPr>
          <p:blipFill>
            <a:blip r:embed="rId3"/>
            <a:srcRect l="51738" t="37090" r="20135" b="33425"/>
            <a:stretch>
              <a:fillRect/>
            </a:stretch>
          </p:blipFill>
          <p:spPr>
            <a:xfrm flipH="1">
              <a:off x="14560" y="2913"/>
              <a:ext cx="1663" cy="1303"/>
            </a:xfrm>
            <a:prstGeom prst="rect">
              <a:avLst/>
            </a:prstGeom>
          </p:spPr>
        </p:pic>
        <p:pic>
          <p:nvPicPr>
            <p:cNvPr id="80" name="图片 79" descr="2-LRSAM1-1S"/>
            <p:cNvPicPr>
              <a:picLocks noChangeAspect="1"/>
            </p:cNvPicPr>
            <p:nvPr/>
          </p:nvPicPr>
          <p:blipFill>
            <a:blip r:embed="rId4"/>
            <a:srcRect l="51253" t="41347" r="23740" b="32006"/>
            <a:stretch>
              <a:fillRect/>
            </a:stretch>
          </p:blipFill>
          <p:spPr>
            <a:xfrm flipH="1">
              <a:off x="14560" y="4198"/>
              <a:ext cx="1664" cy="1325"/>
            </a:xfrm>
            <a:prstGeom prst="rect">
              <a:avLst/>
            </a:prstGeom>
          </p:spPr>
        </p:pic>
        <p:pic>
          <p:nvPicPr>
            <p:cNvPr id="81" name="图片 80" descr="1-GAPDH-0.5S-M"/>
            <p:cNvPicPr>
              <a:picLocks noChangeAspect="1"/>
            </p:cNvPicPr>
            <p:nvPr/>
          </p:nvPicPr>
          <p:blipFill>
            <a:blip r:embed="rId5"/>
            <a:srcRect l="55384" t="38311" r="17341" b="29298"/>
            <a:stretch>
              <a:fillRect/>
            </a:stretch>
          </p:blipFill>
          <p:spPr>
            <a:xfrm flipH="1">
              <a:off x="14576" y="5509"/>
              <a:ext cx="1664" cy="1477"/>
            </a:xfrm>
            <a:prstGeom prst="rect">
              <a:avLst/>
            </a:prstGeom>
          </p:spPr>
        </p:pic>
        <p:sp>
          <p:nvSpPr>
            <p:cNvPr id="82" name="文本框 81"/>
            <p:cNvSpPr txBox="1"/>
            <p:nvPr/>
          </p:nvSpPr>
          <p:spPr>
            <a:xfrm rot="18300000">
              <a:off x="14672" y="1918"/>
              <a:ext cx="1945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siRNA-control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 rot="18300000">
              <a:off x="15313" y="1831"/>
              <a:ext cx="2157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siRNA-LRSAM1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13695" y="499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13597" y="457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3599" y="414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7" name="直接连接符 86"/>
            <p:cNvCxnSpPr/>
            <p:nvPr/>
          </p:nvCxnSpPr>
          <p:spPr>
            <a:xfrm flipV="1">
              <a:off x="14390" y="454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88" name="文本框 87"/>
            <p:cNvSpPr txBox="1"/>
            <p:nvPr/>
          </p:nvSpPr>
          <p:spPr>
            <a:xfrm>
              <a:off x="13599" y="436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9" name="直接连接符 88"/>
            <p:cNvCxnSpPr/>
            <p:nvPr/>
          </p:nvCxnSpPr>
          <p:spPr>
            <a:xfrm flipV="1">
              <a:off x="14380" y="605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 flipV="1">
              <a:off x="14395" y="629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 flipV="1">
              <a:off x="14379" y="681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92" name="文本框 91"/>
            <p:cNvSpPr txBox="1"/>
            <p:nvPr/>
          </p:nvSpPr>
          <p:spPr>
            <a:xfrm>
              <a:off x="12040" y="4248"/>
              <a:ext cx="186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Anti-LRSAM1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84KDa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custDataLst>
      <p:tags r:id="rId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73075" y="228600"/>
            <a:ext cx="1188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Figure 3 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0205" y="2178685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</a:t>
            </a:r>
            <a:endParaRPr lang="en-US" altLang="zh-CN"/>
          </a:p>
        </p:txBody>
      </p:sp>
      <p:grpSp>
        <p:nvGrpSpPr>
          <p:cNvPr id="122" name="组合 121"/>
          <p:cNvGrpSpPr/>
          <p:nvPr/>
        </p:nvGrpSpPr>
        <p:grpSpPr>
          <a:xfrm>
            <a:off x="201930" y="2644140"/>
            <a:ext cx="4606925" cy="1932305"/>
            <a:chOff x="1357" y="3602"/>
            <a:chExt cx="7255" cy="3043"/>
          </a:xfrm>
        </p:grpSpPr>
        <p:sp>
          <p:nvSpPr>
            <p:cNvPr id="8" name="文本框 7"/>
            <p:cNvSpPr txBox="1"/>
            <p:nvPr/>
          </p:nvSpPr>
          <p:spPr>
            <a:xfrm>
              <a:off x="7556" y="471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7502" y="632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7556" y="491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V="1">
              <a:off x="7502" y="555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7570" y="617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 flipV="1">
              <a:off x="7502" y="594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7572" y="513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 flipV="1">
              <a:off x="7502" y="529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7502" y="486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7502" y="502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7502" y="469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7556" y="453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59" y="559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559" y="576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588" y="536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54" y="4540"/>
              <a:ext cx="153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357" y="5682"/>
              <a:ext cx="172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b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7" name="直接连接符 86"/>
            <p:cNvCxnSpPr/>
            <p:nvPr/>
          </p:nvCxnSpPr>
          <p:spPr>
            <a:xfrm flipV="1">
              <a:off x="7502" y="576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pic>
          <p:nvPicPr>
            <p:cNvPr id="2" name="图片 1" descr="NAT10-0.5S-M"/>
            <p:cNvPicPr>
              <a:picLocks noChangeAspect="1"/>
            </p:cNvPicPr>
            <p:nvPr/>
          </p:nvPicPr>
          <p:blipFill>
            <a:blip r:embed="rId1"/>
            <a:srcRect l="3302" t="30152" r="3126" b="40438"/>
            <a:stretch>
              <a:fillRect/>
            </a:stretch>
          </p:blipFill>
          <p:spPr>
            <a:xfrm flipH="1">
              <a:off x="3184" y="4418"/>
              <a:ext cx="4320" cy="1015"/>
            </a:xfrm>
            <a:prstGeom prst="rect">
              <a:avLst/>
            </a:prstGeom>
          </p:spPr>
        </p:pic>
        <p:pic>
          <p:nvPicPr>
            <p:cNvPr id="3" name="图片 2" descr="GAPDH-0.5S-1-M"/>
            <p:cNvPicPr>
              <a:picLocks noChangeAspect="1"/>
            </p:cNvPicPr>
            <p:nvPr/>
          </p:nvPicPr>
          <p:blipFill>
            <a:blip r:embed="rId2"/>
            <a:srcRect l="2782" t="40068" r="5819" b="25064"/>
            <a:stretch>
              <a:fillRect/>
            </a:stretch>
          </p:blipFill>
          <p:spPr>
            <a:xfrm flipH="1">
              <a:off x="3200" y="5419"/>
              <a:ext cx="4304" cy="1227"/>
            </a:xfrm>
            <a:prstGeom prst="rect">
              <a:avLst/>
            </a:prstGeom>
          </p:spPr>
        </p:pic>
        <p:sp>
          <p:nvSpPr>
            <p:cNvPr id="41" name="文本框 40"/>
            <p:cNvSpPr txBox="1"/>
            <p:nvPr/>
          </p:nvSpPr>
          <p:spPr>
            <a:xfrm>
              <a:off x="5309" y="3602"/>
              <a:ext cx="212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siRNA-LRSAM1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655" y="3602"/>
              <a:ext cx="1800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siRNA-control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 flipV="1">
              <a:off x="5545" y="4024"/>
              <a:ext cx="1671" cy="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3802" y="4026"/>
              <a:ext cx="301" cy="3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en-US" altLang="zh-CN" sz="1200"/>
                <a:t>0</a:t>
              </a:r>
              <a:endParaRPr lang="en-US" altLang="zh-CN" sz="1200"/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4246" y="4026"/>
              <a:ext cx="301" cy="3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en-US" altLang="zh-CN" sz="1200"/>
                <a:t>2</a:t>
              </a:r>
              <a:endParaRPr lang="en-US" altLang="zh-CN" sz="1200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4610" y="4026"/>
              <a:ext cx="301" cy="3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en-US" altLang="zh-CN" sz="1200"/>
                <a:t>4</a:t>
              </a:r>
              <a:endParaRPr lang="en-US" altLang="zh-CN" sz="120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008" y="4026"/>
              <a:ext cx="301" cy="3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en-US" altLang="zh-CN" sz="1200"/>
                <a:t>6</a:t>
              </a:r>
              <a:endParaRPr lang="en-US" altLang="zh-CN" sz="120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455" y="4023"/>
              <a:ext cx="301" cy="3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en-US" altLang="zh-CN" sz="1200"/>
                <a:t>0</a:t>
              </a:r>
              <a:endParaRPr lang="en-US" altLang="zh-CN" sz="120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835" y="4023"/>
              <a:ext cx="301" cy="3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en-US" altLang="zh-CN" sz="1200"/>
                <a:t>2</a:t>
              </a:r>
              <a:endParaRPr lang="en-US" altLang="zh-CN" sz="1200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263" y="4023"/>
              <a:ext cx="301" cy="3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en-US" altLang="zh-CN" sz="1200"/>
                <a:t>4</a:t>
              </a:r>
              <a:endParaRPr lang="en-US" altLang="zh-CN" sz="120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679" y="4026"/>
              <a:ext cx="301" cy="32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en-US" altLang="zh-CN" sz="1200"/>
                <a:t>6</a:t>
              </a:r>
              <a:endParaRPr lang="en-US" altLang="zh-CN" sz="1200"/>
            </a:p>
          </p:txBody>
        </p:sp>
        <p:cxnSp>
          <p:nvCxnSpPr>
            <p:cNvPr id="38" name="直接连接符 37"/>
            <p:cNvCxnSpPr/>
            <p:nvPr/>
          </p:nvCxnSpPr>
          <p:spPr>
            <a:xfrm flipV="1">
              <a:off x="3686" y="4030"/>
              <a:ext cx="1671" cy="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208" name="组合 207"/>
          <p:cNvGrpSpPr/>
          <p:nvPr/>
        </p:nvGrpSpPr>
        <p:grpSpPr>
          <a:xfrm>
            <a:off x="4610735" y="1158875"/>
            <a:ext cx="3573780" cy="4210050"/>
            <a:chOff x="7373" y="2138"/>
            <a:chExt cx="5628" cy="6630"/>
          </a:xfrm>
        </p:grpSpPr>
        <p:sp>
          <p:nvSpPr>
            <p:cNvPr id="73" name="文本框 72"/>
            <p:cNvSpPr txBox="1"/>
            <p:nvPr/>
          </p:nvSpPr>
          <p:spPr>
            <a:xfrm>
              <a:off x="7373" y="7338"/>
              <a:ext cx="98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Input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7518" y="5013"/>
              <a:ext cx="120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IP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FLAG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8" name="直接连接符 97"/>
            <p:cNvCxnSpPr/>
            <p:nvPr/>
          </p:nvCxnSpPr>
          <p:spPr>
            <a:xfrm flipH="1" flipV="1">
              <a:off x="8338" y="4595"/>
              <a:ext cx="16" cy="15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pic>
          <p:nvPicPr>
            <p:cNvPr id="100" name="图片 99" descr="IP-LRSAM1-3S-S-M"/>
            <p:cNvPicPr>
              <a:picLocks noChangeAspect="1"/>
            </p:cNvPicPr>
            <p:nvPr/>
          </p:nvPicPr>
          <p:blipFill>
            <a:blip r:embed="rId3"/>
            <a:srcRect l="47503" t="36456" r="24608" b="36784"/>
            <a:stretch>
              <a:fillRect/>
            </a:stretch>
          </p:blipFill>
          <p:spPr>
            <a:xfrm>
              <a:off x="10482" y="4437"/>
              <a:ext cx="1408" cy="1010"/>
            </a:xfrm>
            <a:prstGeom prst="rect">
              <a:avLst/>
            </a:prstGeom>
          </p:spPr>
        </p:pic>
        <p:pic>
          <p:nvPicPr>
            <p:cNvPr id="101" name="图片 100" descr="IP-FLAG-0.5S-M"/>
            <p:cNvPicPr>
              <a:picLocks noChangeAspect="1"/>
            </p:cNvPicPr>
            <p:nvPr/>
          </p:nvPicPr>
          <p:blipFill>
            <a:blip r:embed="rId4"/>
            <a:srcRect l="15866" t="31599" r="56576" b="43359"/>
            <a:stretch>
              <a:fillRect/>
            </a:stretch>
          </p:blipFill>
          <p:spPr>
            <a:xfrm flipH="1">
              <a:off x="10482" y="5418"/>
              <a:ext cx="1409" cy="957"/>
            </a:xfrm>
            <a:prstGeom prst="rect">
              <a:avLst/>
            </a:prstGeom>
          </p:spPr>
        </p:pic>
        <p:grpSp>
          <p:nvGrpSpPr>
            <p:cNvPr id="104" name="组合 103"/>
            <p:cNvGrpSpPr/>
            <p:nvPr/>
          </p:nvGrpSpPr>
          <p:grpSpPr>
            <a:xfrm rot="0">
              <a:off x="10482" y="6525"/>
              <a:ext cx="1442" cy="2175"/>
              <a:chOff x="15408" y="5579"/>
              <a:chExt cx="1442" cy="2175"/>
            </a:xfrm>
          </p:grpSpPr>
          <p:pic>
            <p:nvPicPr>
              <p:cNvPr id="102" name="图片 101" descr="Input-FLAG-1S-M"/>
              <p:cNvPicPr>
                <a:picLocks noChangeAspect="1"/>
              </p:cNvPicPr>
              <p:nvPr/>
            </p:nvPicPr>
            <p:blipFill>
              <a:blip r:embed="rId5"/>
              <a:srcRect l="44266" t="25442" r="26691" b="44978"/>
              <a:stretch>
                <a:fillRect/>
              </a:stretch>
            </p:blipFill>
            <p:spPr>
              <a:xfrm>
                <a:off x="15408" y="5579"/>
                <a:ext cx="1408" cy="1072"/>
              </a:xfrm>
              <a:prstGeom prst="rect">
                <a:avLst/>
              </a:prstGeom>
            </p:spPr>
          </p:pic>
          <p:pic>
            <p:nvPicPr>
              <p:cNvPr id="103" name="图片 102" descr="Input-LRSAM1-1S-M"/>
              <p:cNvPicPr>
                <a:picLocks noChangeAspect="1"/>
              </p:cNvPicPr>
              <p:nvPr/>
            </p:nvPicPr>
            <p:blipFill>
              <a:blip r:embed="rId6"/>
              <a:srcRect l="40333" t="27692" r="30805" b="42659"/>
              <a:stretch>
                <a:fillRect/>
              </a:stretch>
            </p:blipFill>
            <p:spPr>
              <a:xfrm>
                <a:off x="15408" y="6646"/>
                <a:ext cx="1442" cy="1108"/>
              </a:xfrm>
              <a:prstGeom prst="rect">
                <a:avLst/>
              </a:prstGeom>
            </p:spPr>
          </p:pic>
        </p:grpSp>
        <p:sp>
          <p:nvSpPr>
            <p:cNvPr id="106" name="文本框 105"/>
            <p:cNvSpPr txBox="1"/>
            <p:nvPr/>
          </p:nvSpPr>
          <p:spPr>
            <a:xfrm>
              <a:off x="11925" y="458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7" name="直接连接符 106"/>
            <p:cNvCxnSpPr/>
            <p:nvPr/>
          </p:nvCxnSpPr>
          <p:spPr>
            <a:xfrm flipV="1">
              <a:off x="11880" y="681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08" name="文本框 107"/>
            <p:cNvSpPr txBox="1"/>
            <p:nvPr/>
          </p:nvSpPr>
          <p:spPr>
            <a:xfrm>
              <a:off x="11917" y="472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9" name="直接连接符 108"/>
            <p:cNvCxnSpPr/>
            <p:nvPr/>
          </p:nvCxnSpPr>
          <p:spPr>
            <a:xfrm flipV="1">
              <a:off x="11864" y="696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10" name="文本框 109"/>
            <p:cNvSpPr txBox="1"/>
            <p:nvPr/>
          </p:nvSpPr>
          <p:spPr>
            <a:xfrm>
              <a:off x="11965" y="536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1" name="直接连接符 110"/>
            <p:cNvCxnSpPr/>
            <p:nvPr/>
          </p:nvCxnSpPr>
          <p:spPr>
            <a:xfrm flipV="1">
              <a:off x="11864" y="740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12" name="文本框 111"/>
            <p:cNvSpPr txBox="1"/>
            <p:nvPr/>
          </p:nvSpPr>
          <p:spPr>
            <a:xfrm>
              <a:off x="11941" y="506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3" name="直接连接符 112"/>
            <p:cNvCxnSpPr/>
            <p:nvPr/>
          </p:nvCxnSpPr>
          <p:spPr>
            <a:xfrm flipV="1">
              <a:off x="11896" y="622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11896" y="568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11896" y="590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11896" y="551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17" name="文本框 116"/>
            <p:cNvSpPr txBox="1"/>
            <p:nvPr/>
          </p:nvSpPr>
          <p:spPr>
            <a:xfrm>
              <a:off x="11925" y="441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11933" y="575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11941" y="553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11965" y="842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1" name="直接连接符 120"/>
            <p:cNvCxnSpPr/>
            <p:nvPr/>
          </p:nvCxnSpPr>
          <p:spPr>
            <a:xfrm flipV="1">
              <a:off x="11880" y="711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flipV="1">
              <a:off x="11872" y="518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flipV="1">
              <a:off x="11872" y="463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 flipV="1">
              <a:off x="11872" y="486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 flipV="1">
              <a:off x="11904" y="860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 flipV="1">
              <a:off x="11904" y="789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 flipV="1">
              <a:off x="11904" y="805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 flipV="1">
              <a:off x="11904" y="770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flipV="1">
              <a:off x="11872" y="474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 flipV="1">
              <a:off x="11896" y="832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32" name="文本框 131"/>
            <p:cNvSpPr txBox="1"/>
            <p:nvPr/>
          </p:nvSpPr>
          <p:spPr>
            <a:xfrm>
              <a:off x="11976" y="605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11976" y="752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11957" y="791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1941" y="775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11976" y="818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11968" y="664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11960" y="699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11965" y="681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11941" y="723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 rot="18300000">
              <a:off x="10120" y="3181"/>
              <a:ext cx="2520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FALG-NAT10+sham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文本框 141"/>
            <p:cNvSpPr txBox="1"/>
            <p:nvPr/>
          </p:nvSpPr>
          <p:spPr>
            <a:xfrm rot="18300000">
              <a:off x="10476" y="3295"/>
              <a:ext cx="2377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FALG-NAT10+UVB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3" name="直接连接符 142"/>
            <p:cNvCxnSpPr/>
            <p:nvPr/>
          </p:nvCxnSpPr>
          <p:spPr>
            <a:xfrm flipH="1" flipV="1">
              <a:off x="8354" y="6811"/>
              <a:ext cx="16" cy="15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44" name="文本框 143"/>
            <p:cNvSpPr txBox="1"/>
            <p:nvPr/>
          </p:nvSpPr>
          <p:spPr>
            <a:xfrm>
              <a:off x="8699" y="6677"/>
              <a:ext cx="194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Anti--FLAG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8699" y="5447"/>
              <a:ext cx="176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Anti--FLAG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文本框 146"/>
            <p:cNvSpPr txBox="1"/>
            <p:nvPr/>
          </p:nvSpPr>
          <p:spPr>
            <a:xfrm>
              <a:off x="8669" y="7898"/>
              <a:ext cx="186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Anti-LRSAM1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84KDa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8617" y="4587"/>
              <a:ext cx="186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Anti-LRSAM1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84KDa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9" name="文本框 148"/>
          <p:cNvSpPr txBox="1"/>
          <p:nvPr/>
        </p:nvSpPr>
        <p:spPr>
          <a:xfrm>
            <a:off x="4917440" y="2154555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I</a:t>
            </a:r>
            <a:endParaRPr lang="en-US" altLang="zh-CN"/>
          </a:p>
        </p:txBody>
      </p:sp>
      <p:grpSp>
        <p:nvGrpSpPr>
          <p:cNvPr id="230" name="组合 229"/>
          <p:cNvGrpSpPr/>
          <p:nvPr/>
        </p:nvGrpSpPr>
        <p:grpSpPr>
          <a:xfrm>
            <a:off x="8368665" y="1954530"/>
            <a:ext cx="3702685" cy="4512945"/>
            <a:chOff x="12783" y="131"/>
            <a:chExt cx="5831" cy="7107"/>
          </a:xfrm>
        </p:grpSpPr>
        <p:pic>
          <p:nvPicPr>
            <p:cNvPr id="151" name="图片 150" descr="3-LRSAM1-3S-M"/>
            <p:cNvPicPr>
              <a:picLocks noChangeAspect="1"/>
            </p:cNvPicPr>
            <p:nvPr/>
          </p:nvPicPr>
          <p:blipFill>
            <a:blip r:embed="rId7"/>
            <a:srcRect l="22425" t="31557" r="41624" b="38523"/>
            <a:stretch>
              <a:fillRect/>
            </a:stretch>
          </p:blipFill>
          <p:spPr>
            <a:xfrm flipH="1">
              <a:off x="15440" y="1155"/>
              <a:ext cx="1857" cy="1155"/>
            </a:xfrm>
            <a:prstGeom prst="rect">
              <a:avLst/>
            </a:prstGeom>
          </p:spPr>
        </p:pic>
        <p:pic>
          <p:nvPicPr>
            <p:cNvPr id="152" name="图片 151" descr="3-NAT10-1S-M"/>
            <p:cNvPicPr>
              <a:picLocks noChangeAspect="1"/>
            </p:cNvPicPr>
            <p:nvPr/>
          </p:nvPicPr>
          <p:blipFill>
            <a:blip r:embed="rId8"/>
            <a:srcRect l="25664" t="33760" r="37179" b="33134"/>
            <a:stretch>
              <a:fillRect/>
            </a:stretch>
          </p:blipFill>
          <p:spPr>
            <a:xfrm flipH="1">
              <a:off x="15440" y="2336"/>
              <a:ext cx="1893" cy="1261"/>
            </a:xfrm>
            <a:prstGeom prst="rect">
              <a:avLst/>
            </a:prstGeom>
          </p:spPr>
        </p:pic>
        <p:sp>
          <p:nvSpPr>
            <p:cNvPr id="157" name="文本框 156"/>
            <p:cNvSpPr txBox="1"/>
            <p:nvPr/>
          </p:nvSpPr>
          <p:spPr>
            <a:xfrm rot="18300000">
              <a:off x="15737" y="497"/>
              <a:ext cx="1166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文本框 161"/>
            <p:cNvSpPr txBox="1"/>
            <p:nvPr/>
          </p:nvSpPr>
          <p:spPr>
            <a:xfrm rot="18300000">
              <a:off x="16230" y="614"/>
              <a:ext cx="938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UVB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1" name="图片 170" descr="4-LRSAM1-0.5S-M"/>
            <p:cNvPicPr>
              <a:picLocks noChangeAspect="1"/>
            </p:cNvPicPr>
            <p:nvPr/>
          </p:nvPicPr>
          <p:blipFill>
            <a:blip r:embed="rId9"/>
            <a:srcRect l="16942" t="31660" r="46971" b="38154"/>
            <a:stretch>
              <a:fillRect/>
            </a:stretch>
          </p:blipFill>
          <p:spPr>
            <a:xfrm flipH="1">
              <a:off x="15440" y="4814"/>
              <a:ext cx="2008" cy="1255"/>
            </a:xfrm>
            <a:prstGeom prst="rect">
              <a:avLst/>
            </a:prstGeom>
          </p:spPr>
        </p:pic>
        <p:pic>
          <p:nvPicPr>
            <p:cNvPr id="172" name="图片 171" descr="4-NAT10-1S-M"/>
            <p:cNvPicPr>
              <a:picLocks noChangeAspect="1"/>
            </p:cNvPicPr>
            <p:nvPr/>
          </p:nvPicPr>
          <p:blipFill>
            <a:blip r:embed="rId10"/>
            <a:srcRect l="21092" t="31284" r="38428" b="38244"/>
            <a:stretch>
              <a:fillRect/>
            </a:stretch>
          </p:blipFill>
          <p:spPr>
            <a:xfrm flipH="1">
              <a:off x="15440" y="3742"/>
              <a:ext cx="1973" cy="1110"/>
            </a:xfrm>
            <a:prstGeom prst="rect">
              <a:avLst/>
            </a:prstGeom>
          </p:spPr>
        </p:pic>
        <p:pic>
          <p:nvPicPr>
            <p:cNvPr id="173" name="图片 172" descr="4-GAPDH-.0.5S-M"/>
            <p:cNvPicPr>
              <a:picLocks noChangeAspect="1"/>
            </p:cNvPicPr>
            <p:nvPr/>
          </p:nvPicPr>
          <p:blipFill>
            <a:blip r:embed="rId11"/>
            <a:srcRect l="7531" t="40824" r="55697" b="30847"/>
            <a:stretch>
              <a:fillRect/>
            </a:stretch>
          </p:blipFill>
          <p:spPr>
            <a:xfrm flipH="1">
              <a:off x="15440" y="6054"/>
              <a:ext cx="2045" cy="1178"/>
            </a:xfrm>
            <a:prstGeom prst="rect">
              <a:avLst/>
            </a:prstGeom>
          </p:spPr>
        </p:pic>
        <p:sp>
          <p:nvSpPr>
            <p:cNvPr id="174" name="文本框 173"/>
            <p:cNvSpPr txBox="1"/>
            <p:nvPr/>
          </p:nvSpPr>
          <p:spPr>
            <a:xfrm>
              <a:off x="17373" y="123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5" name="直接连接符 174"/>
            <p:cNvCxnSpPr/>
            <p:nvPr/>
          </p:nvCxnSpPr>
          <p:spPr>
            <a:xfrm flipV="1">
              <a:off x="17312" y="340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76" name="文本框 175"/>
            <p:cNvSpPr txBox="1"/>
            <p:nvPr/>
          </p:nvSpPr>
          <p:spPr>
            <a:xfrm>
              <a:off x="17365" y="137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7" name="直接连接符 176"/>
            <p:cNvCxnSpPr/>
            <p:nvPr/>
          </p:nvCxnSpPr>
          <p:spPr>
            <a:xfrm flipV="1">
              <a:off x="17408" y="383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78" name="文本框 177"/>
            <p:cNvSpPr txBox="1"/>
            <p:nvPr/>
          </p:nvSpPr>
          <p:spPr>
            <a:xfrm>
              <a:off x="17386" y="226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9" name="直接连接符 178"/>
            <p:cNvCxnSpPr/>
            <p:nvPr/>
          </p:nvCxnSpPr>
          <p:spPr>
            <a:xfrm flipV="1">
              <a:off x="17408" y="398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80" name="文本框 179"/>
            <p:cNvSpPr txBox="1"/>
            <p:nvPr/>
          </p:nvSpPr>
          <p:spPr>
            <a:xfrm>
              <a:off x="17344" y="167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1" name="直接连接符 180"/>
            <p:cNvCxnSpPr/>
            <p:nvPr/>
          </p:nvCxnSpPr>
          <p:spPr>
            <a:xfrm flipV="1">
              <a:off x="17328" y="312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2" name="直接连接符 181"/>
            <p:cNvCxnSpPr/>
            <p:nvPr/>
          </p:nvCxnSpPr>
          <p:spPr>
            <a:xfrm flipV="1">
              <a:off x="17328" y="263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/>
          </p:nvCxnSpPr>
          <p:spPr>
            <a:xfrm flipV="1">
              <a:off x="17328" y="282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 flipV="1">
              <a:off x="17328" y="245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85" name="文本框 184"/>
            <p:cNvSpPr txBox="1"/>
            <p:nvPr/>
          </p:nvSpPr>
          <p:spPr>
            <a:xfrm>
              <a:off x="17373" y="106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7354" y="265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文本框 186"/>
            <p:cNvSpPr txBox="1"/>
            <p:nvPr/>
          </p:nvSpPr>
          <p:spPr>
            <a:xfrm>
              <a:off x="17362" y="243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文本框 187"/>
            <p:cNvSpPr txBox="1"/>
            <p:nvPr/>
          </p:nvSpPr>
          <p:spPr>
            <a:xfrm>
              <a:off x="17365" y="199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9" name="直接连接符 188"/>
            <p:cNvCxnSpPr/>
            <p:nvPr/>
          </p:nvCxnSpPr>
          <p:spPr>
            <a:xfrm flipV="1">
              <a:off x="17408" y="418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/>
          </p:nvCxnSpPr>
          <p:spPr>
            <a:xfrm flipV="1">
              <a:off x="17288" y="184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 flipV="1">
              <a:off x="17304" y="125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/>
          </p:nvCxnSpPr>
          <p:spPr>
            <a:xfrm flipV="1">
              <a:off x="17304" y="148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/>
          </p:nvCxnSpPr>
          <p:spPr>
            <a:xfrm flipV="1">
              <a:off x="17448" y="532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4" name="直接连接符 193"/>
            <p:cNvCxnSpPr/>
            <p:nvPr/>
          </p:nvCxnSpPr>
          <p:spPr>
            <a:xfrm flipV="1">
              <a:off x="17416" y="473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/>
          </p:nvCxnSpPr>
          <p:spPr>
            <a:xfrm flipV="1">
              <a:off x="17464" y="493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 flipV="1">
              <a:off x="17416" y="446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 flipV="1">
              <a:off x="17304" y="135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8" name="直接连接符 197"/>
            <p:cNvCxnSpPr/>
            <p:nvPr/>
          </p:nvCxnSpPr>
          <p:spPr>
            <a:xfrm flipV="1">
              <a:off x="17456" y="509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99" name="文本框 198"/>
            <p:cNvSpPr txBox="1"/>
            <p:nvPr/>
          </p:nvSpPr>
          <p:spPr>
            <a:xfrm>
              <a:off x="17397" y="295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文本框 199"/>
            <p:cNvSpPr txBox="1"/>
            <p:nvPr/>
          </p:nvSpPr>
          <p:spPr>
            <a:xfrm>
              <a:off x="17565" y="476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文本框 200"/>
            <p:cNvSpPr txBox="1"/>
            <p:nvPr/>
          </p:nvSpPr>
          <p:spPr>
            <a:xfrm>
              <a:off x="17546" y="515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文本框 201"/>
            <p:cNvSpPr txBox="1"/>
            <p:nvPr/>
          </p:nvSpPr>
          <p:spPr>
            <a:xfrm>
              <a:off x="17530" y="494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文本框 202"/>
            <p:cNvSpPr txBox="1"/>
            <p:nvPr/>
          </p:nvSpPr>
          <p:spPr>
            <a:xfrm>
              <a:off x="17565" y="545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文本框 203"/>
            <p:cNvSpPr txBox="1"/>
            <p:nvPr/>
          </p:nvSpPr>
          <p:spPr>
            <a:xfrm>
              <a:off x="17477" y="367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文本框 204"/>
            <p:cNvSpPr txBox="1"/>
            <p:nvPr/>
          </p:nvSpPr>
          <p:spPr>
            <a:xfrm>
              <a:off x="17469" y="402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文本框 205"/>
            <p:cNvSpPr txBox="1"/>
            <p:nvPr/>
          </p:nvSpPr>
          <p:spPr>
            <a:xfrm>
              <a:off x="17474" y="385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7482" y="433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9" name="直接连接符 208"/>
            <p:cNvCxnSpPr/>
            <p:nvPr/>
          </p:nvCxnSpPr>
          <p:spPr>
            <a:xfrm flipV="1">
              <a:off x="17496" y="655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0" name="直接连接符 209"/>
            <p:cNvCxnSpPr/>
            <p:nvPr/>
          </p:nvCxnSpPr>
          <p:spPr>
            <a:xfrm flipV="1">
              <a:off x="17496" y="636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1" name="直接连接符 210"/>
            <p:cNvCxnSpPr/>
            <p:nvPr/>
          </p:nvCxnSpPr>
          <p:spPr>
            <a:xfrm flipV="1">
              <a:off x="17464" y="561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2" name="直接连接符 211"/>
            <p:cNvCxnSpPr/>
            <p:nvPr/>
          </p:nvCxnSpPr>
          <p:spPr>
            <a:xfrm flipV="1">
              <a:off x="17440" y="594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3" name="直接连接符 212"/>
            <p:cNvCxnSpPr/>
            <p:nvPr/>
          </p:nvCxnSpPr>
          <p:spPr>
            <a:xfrm flipV="1">
              <a:off x="17472" y="704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/>
          </p:nvCxnSpPr>
          <p:spPr>
            <a:xfrm flipV="1">
              <a:off x="17307" y="215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15" name="文本框 214"/>
            <p:cNvSpPr txBox="1"/>
            <p:nvPr/>
          </p:nvSpPr>
          <p:spPr>
            <a:xfrm>
              <a:off x="17581" y="621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文本框 215"/>
            <p:cNvSpPr txBox="1"/>
            <p:nvPr/>
          </p:nvSpPr>
          <p:spPr>
            <a:xfrm>
              <a:off x="17560" y="689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文本框 216"/>
            <p:cNvSpPr txBox="1"/>
            <p:nvPr/>
          </p:nvSpPr>
          <p:spPr>
            <a:xfrm>
              <a:off x="17589" y="641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文本框 217"/>
            <p:cNvSpPr txBox="1"/>
            <p:nvPr/>
          </p:nvSpPr>
          <p:spPr>
            <a:xfrm>
              <a:off x="17541" y="576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文本框 218"/>
            <p:cNvSpPr txBox="1"/>
            <p:nvPr/>
          </p:nvSpPr>
          <p:spPr>
            <a:xfrm>
              <a:off x="17485" y="458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文本框 219"/>
            <p:cNvSpPr txBox="1"/>
            <p:nvPr/>
          </p:nvSpPr>
          <p:spPr>
            <a:xfrm>
              <a:off x="17381" y="325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文本框 220"/>
            <p:cNvSpPr txBox="1"/>
            <p:nvPr/>
          </p:nvSpPr>
          <p:spPr>
            <a:xfrm>
              <a:off x="12880" y="4792"/>
              <a:ext cx="98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Input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文本框 221"/>
            <p:cNvSpPr txBox="1"/>
            <p:nvPr/>
          </p:nvSpPr>
          <p:spPr>
            <a:xfrm>
              <a:off x="12783" y="2020"/>
              <a:ext cx="113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IP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NAT10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3" name="直接连接符 222"/>
            <p:cNvCxnSpPr/>
            <p:nvPr/>
          </p:nvCxnSpPr>
          <p:spPr>
            <a:xfrm flipH="1" flipV="1">
              <a:off x="13706" y="1618"/>
              <a:ext cx="16" cy="15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24" name="直接连接符 223"/>
            <p:cNvCxnSpPr/>
            <p:nvPr/>
          </p:nvCxnSpPr>
          <p:spPr>
            <a:xfrm flipH="1" flipV="1">
              <a:off x="13753" y="3846"/>
              <a:ext cx="22" cy="33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25" name="文本框 224"/>
            <p:cNvSpPr txBox="1"/>
            <p:nvPr/>
          </p:nvSpPr>
          <p:spPr>
            <a:xfrm>
              <a:off x="13910" y="3895"/>
              <a:ext cx="153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文本框 225"/>
            <p:cNvSpPr txBox="1"/>
            <p:nvPr/>
          </p:nvSpPr>
          <p:spPr>
            <a:xfrm>
              <a:off x="13938" y="2610"/>
              <a:ext cx="162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文本框 226"/>
            <p:cNvSpPr txBox="1"/>
            <p:nvPr/>
          </p:nvSpPr>
          <p:spPr>
            <a:xfrm>
              <a:off x="13701" y="5294"/>
              <a:ext cx="186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Anti-LRSAM1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84KDa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文本框 227"/>
            <p:cNvSpPr txBox="1"/>
            <p:nvPr/>
          </p:nvSpPr>
          <p:spPr>
            <a:xfrm>
              <a:off x="13753" y="1467"/>
              <a:ext cx="186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Anti-LRSAM1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84KDa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文本框 228"/>
            <p:cNvSpPr txBox="1"/>
            <p:nvPr/>
          </p:nvSpPr>
          <p:spPr>
            <a:xfrm>
              <a:off x="13889" y="6376"/>
              <a:ext cx="172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b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1" name="文本框 230"/>
          <p:cNvSpPr txBox="1"/>
          <p:nvPr/>
        </p:nvSpPr>
        <p:spPr>
          <a:xfrm>
            <a:off x="8656320" y="2154555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J</a:t>
            </a:r>
            <a:endParaRPr lang="en-US" altLang="zh-CN"/>
          </a:p>
        </p:txBody>
      </p:sp>
    </p:spTree>
    <p:custDataLst>
      <p:tags r:id="rId1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21310" y="228600"/>
            <a:ext cx="1188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Figure 4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5" name="组合 194"/>
          <p:cNvGrpSpPr/>
          <p:nvPr/>
        </p:nvGrpSpPr>
        <p:grpSpPr>
          <a:xfrm>
            <a:off x="163195" y="2774315"/>
            <a:ext cx="4194810" cy="1899285"/>
            <a:chOff x="9469" y="2740"/>
            <a:chExt cx="6606" cy="2991"/>
          </a:xfrm>
        </p:grpSpPr>
        <p:cxnSp>
          <p:nvCxnSpPr>
            <p:cNvPr id="26" name="直接连接符 25"/>
            <p:cNvCxnSpPr/>
            <p:nvPr/>
          </p:nvCxnSpPr>
          <p:spPr>
            <a:xfrm flipV="1">
              <a:off x="14950" y="550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14966" y="488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14966" y="507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14966" y="458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14970" y="433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14970" y="360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14970" y="400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14970" y="380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pic>
          <p:nvPicPr>
            <p:cNvPr id="83" name="图片 82" descr="3-GAP-1S-M"/>
            <p:cNvPicPr>
              <a:picLocks noChangeAspect="1"/>
            </p:cNvPicPr>
            <p:nvPr/>
          </p:nvPicPr>
          <p:blipFill>
            <a:blip r:embed="rId1"/>
            <a:srcRect l="6395" t="31595" r="19584" b="37215"/>
            <a:stretch>
              <a:fillRect/>
            </a:stretch>
          </p:blipFill>
          <p:spPr>
            <a:xfrm flipH="1">
              <a:off x="11076" y="4499"/>
              <a:ext cx="3912" cy="1232"/>
            </a:xfrm>
            <a:prstGeom prst="rect">
              <a:avLst/>
            </a:prstGeom>
          </p:spPr>
        </p:pic>
        <p:pic>
          <p:nvPicPr>
            <p:cNvPr id="84" name="图片 83" descr="3-NAT10-1S-M"/>
            <p:cNvPicPr>
              <a:picLocks noChangeAspect="1"/>
            </p:cNvPicPr>
            <p:nvPr/>
          </p:nvPicPr>
          <p:blipFill>
            <a:blip r:embed="rId2"/>
            <a:srcRect l="6999" t="32967" r="19305" b="42709"/>
            <a:stretch>
              <a:fillRect/>
            </a:stretch>
          </p:blipFill>
          <p:spPr>
            <a:xfrm flipH="1">
              <a:off x="11076" y="3519"/>
              <a:ext cx="3897" cy="961"/>
            </a:xfrm>
            <a:prstGeom prst="rect">
              <a:avLst/>
            </a:prstGeom>
          </p:spPr>
        </p:pic>
        <p:sp>
          <p:nvSpPr>
            <p:cNvPr id="139" name="文本框 138"/>
            <p:cNvSpPr txBox="1"/>
            <p:nvPr/>
          </p:nvSpPr>
          <p:spPr>
            <a:xfrm>
              <a:off x="13208" y="2740"/>
              <a:ext cx="1722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UVB+BafA1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12593" y="3136"/>
              <a:ext cx="530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文本框 141"/>
            <p:cNvSpPr txBox="1"/>
            <p:nvPr/>
          </p:nvSpPr>
          <p:spPr>
            <a:xfrm>
              <a:off x="11717" y="3136"/>
              <a:ext cx="530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文本框 142"/>
            <p:cNvSpPr txBox="1"/>
            <p:nvPr/>
          </p:nvSpPr>
          <p:spPr>
            <a:xfrm>
              <a:off x="12057" y="3136"/>
              <a:ext cx="201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文本框 143"/>
            <p:cNvSpPr txBox="1"/>
            <p:nvPr/>
          </p:nvSpPr>
          <p:spPr>
            <a:xfrm>
              <a:off x="12330" y="3136"/>
              <a:ext cx="298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文本框 144"/>
            <p:cNvSpPr txBox="1"/>
            <p:nvPr/>
          </p:nvSpPr>
          <p:spPr>
            <a:xfrm>
              <a:off x="11424" y="3136"/>
              <a:ext cx="268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11870" y="2744"/>
              <a:ext cx="1031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UVB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7" name="直接连接符 146"/>
            <p:cNvCxnSpPr/>
            <p:nvPr/>
          </p:nvCxnSpPr>
          <p:spPr>
            <a:xfrm>
              <a:off x="11591" y="3126"/>
              <a:ext cx="1309" cy="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/>
            <p:nvPr/>
          </p:nvCxnSpPr>
          <p:spPr>
            <a:xfrm>
              <a:off x="13395" y="3128"/>
              <a:ext cx="107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62" name="文本框 161"/>
            <p:cNvSpPr txBox="1"/>
            <p:nvPr/>
          </p:nvSpPr>
          <p:spPr>
            <a:xfrm>
              <a:off x="14179" y="3140"/>
              <a:ext cx="530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文本框 170"/>
            <p:cNvSpPr txBox="1"/>
            <p:nvPr/>
          </p:nvSpPr>
          <p:spPr>
            <a:xfrm>
              <a:off x="13303" y="3140"/>
              <a:ext cx="530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文本框 171"/>
            <p:cNvSpPr txBox="1"/>
            <p:nvPr/>
          </p:nvSpPr>
          <p:spPr>
            <a:xfrm>
              <a:off x="13643" y="3140"/>
              <a:ext cx="201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文本框 172"/>
            <p:cNvSpPr txBox="1"/>
            <p:nvPr/>
          </p:nvSpPr>
          <p:spPr>
            <a:xfrm>
              <a:off x="13916" y="3140"/>
              <a:ext cx="298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文本框 174"/>
            <p:cNvSpPr txBox="1"/>
            <p:nvPr/>
          </p:nvSpPr>
          <p:spPr>
            <a:xfrm>
              <a:off x="13010" y="3140"/>
              <a:ext cx="268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77" name="直接连接符 176"/>
            <p:cNvCxnSpPr/>
            <p:nvPr/>
          </p:nvCxnSpPr>
          <p:spPr>
            <a:xfrm>
              <a:off x="13177" y="3130"/>
              <a:ext cx="1309" cy="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78" name="文本框 177"/>
            <p:cNvSpPr txBox="1"/>
            <p:nvPr/>
          </p:nvSpPr>
          <p:spPr>
            <a:xfrm>
              <a:off x="9469" y="4841"/>
              <a:ext cx="17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文本框 178"/>
            <p:cNvSpPr txBox="1"/>
            <p:nvPr/>
          </p:nvSpPr>
          <p:spPr>
            <a:xfrm>
              <a:off x="9699" y="3650"/>
              <a:ext cx="151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15021" y="383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15036" y="534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5028" y="415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文本框 186"/>
            <p:cNvSpPr txBox="1"/>
            <p:nvPr/>
          </p:nvSpPr>
          <p:spPr>
            <a:xfrm>
              <a:off x="15035" y="341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文本框 188"/>
            <p:cNvSpPr txBox="1"/>
            <p:nvPr/>
          </p:nvSpPr>
          <p:spPr>
            <a:xfrm>
              <a:off x="15051" y="471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文本框 189"/>
            <p:cNvSpPr txBox="1"/>
            <p:nvPr/>
          </p:nvSpPr>
          <p:spPr>
            <a:xfrm>
              <a:off x="15051" y="489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文本框 192"/>
            <p:cNvSpPr txBox="1"/>
            <p:nvPr/>
          </p:nvSpPr>
          <p:spPr>
            <a:xfrm>
              <a:off x="15036" y="442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文本框 193"/>
            <p:cNvSpPr txBox="1"/>
            <p:nvPr/>
          </p:nvSpPr>
          <p:spPr>
            <a:xfrm>
              <a:off x="15025" y="363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6" name="文本框 195"/>
          <p:cNvSpPr txBox="1"/>
          <p:nvPr/>
        </p:nvSpPr>
        <p:spPr>
          <a:xfrm>
            <a:off x="134620" y="1561465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 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4776470" y="1709420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B</a:t>
            </a:r>
            <a:endParaRPr lang="en-US" altLang="zh-CN"/>
          </a:p>
        </p:txBody>
      </p:sp>
      <p:grpSp>
        <p:nvGrpSpPr>
          <p:cNvPr id="128" name="组合 127"/>
          <p:cNvGrpSpPr/>
          <p:nvPr/>
        </p:nvGrpSpPr>
        <p:grpSpPr>
          <a:xfrm>
            <a:off x="4505325" y="2813050"/>
            <a:ext cx="3672840" cy="1753870"/>
            <a:chOff x="11529" y="5210"/>
            <a:chExt cx="5784" cy="2762"/>
          </a:xfrm>
        </p:grpSpPr>
        <p:grpSp>
          <p:nvGrpSpPr>
            <p:cNvPr id="24" name="组合 23"/>
            <p:cNvGrpSpPr/>
            <p:nvPr/>
          </p:nvGrpSpPr>
          <p:grpSpPr>
            <a:xfrm>
              <a:off x="13241" y="5938"/>
              <a:ext cx="2977" cy="2020"/>
              <a:chOff x="5180" y="6393"/>
              <a:chExt cx="2977" cy="2020"/>
            </a:xfrm>
          </p:grpSpPr>
          <p:pic>
            <p:nvPicPr>
              <p:cNvPr id="5" name="图片 4" descr="MG132-GAP-0.3S-M"/>
              <p:cNvPicPr>
                <a:picLocks noChangeAspect="1"/>
              </p:cNvPicPr>
              <p:nvPr/>
            </p:nvPicPr>
            <p:blipFill>
              <a:blip r:embed="rId3"/>
              <a:srcRect l="8300" t="27919" r="27247" b="37088"/>
              <a:stretch>
                <a:fillRect/>
              </a:stretch>
            </p:blipFill>
            <p:spPr>
              <a:xfrm flipH="1">
                <a:off x="5187" y="7207"/>
                <a:ext cx="2971" cy="1206"/>
              </a:xfrm>
              <a:prstGeom prst="rect">
                <a:avLst/>
              </a:prstGeom>
            </p:spPr>
          </p:pic>
          <p:pic>
            <p:nvPicPr>
              <p:cNvPr id="11" name="图片 10" descr="MG132-NAT10-1S-M"/>
              <p:cNvPicPr>
                <a:picLocks noChangeAspect="1"/>
              </p:cNvPicPr>
              <p:nvPr/>
            </p:nvPicPr>
            <p:blipFill>
              <a:blip r:embed="rId4"/>
              <a:srcRect l="6523" t="35449" r="29009" b="39353"/>
              <a:stretch>
                <a:fillRect/>
              </a:stretch>
            </p:blipFill>
            <p:spPr>
              <a:xfrm flipH="1">
                <a:off x="5180" y="6393"/>
                <a:ext cx="2974" cy="869"/>
              </a:xfrm>
              <a:prstGeom prst="rect">
                <a:avLst/>
              </a:prstGeom>
            </p:spPr>
          </p:pic>
        </p:grpSp>
        <p:cxnSp>
          <p:nvCxnSpPr>
            <p:cNvPr id="41" name="直接连接符 40"/>
            <p:cNvCxnSpPr/>
            <p:nvPr/>
          </p:nvCxnSpPr>
          <p:spPr>
            <a:xfrm flipV="1">
              <a:off x="16193" y="780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V="1">
              <a:off x="16209" y="718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V="1">
              <a:off x="16209" y="735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16209" y="695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flipV="1">
              <a:off x="16213" y="661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16213" y="603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flipV="1">
              <a:off x="16213" y="632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V="1">
              <a:off x="16213" y="615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60" name="文本框 59"/>
            <p:cNvSpPr txBox="1"/>
            <p:nvPr/>
          </p:nvSpPr>
          <p:spPr>
            <a:xfrm>
              <a:off x="16266" y="616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6247" y="762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6289" y="643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6277" y="585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6277" y="700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6275" y="723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16289" y="679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6275" y="600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15249" y="5542"/>
              <a:ext cx="530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24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14069" y="5542"/>
              <a:ext cx="530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14501" y="5542"/>
              <a:ext cx="530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4880" y="5542"/>
              <a:ext cx="357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13656" y="5542"/>
              <a:ext cx="354" cy="42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13957" y="5210"/>
              <a:ext cx="1848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>
                  <a:latin typeface="Arial" panose="020B0604020202020204" pitchFamily="34" charset="0"/>
                  <a:cs typeface="Arial" panose="020B0604020202020204" pitchFamily="34" charset="0"/>
                </a:rPr>
                <a:t>MG1321+UVB</a:t>
              </a:r>
              <a:endParaRPr lang="en-US" altLang="zh-CN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13673" y="5542"/>
              <a:ext cx="2014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12" name="文本框 111"/>
            <p:cNvSpPr txBox="1"/>
            <p:nvPr/>
          </p:nvSpPr>
          <p:spPr>
            <a:xfrm>
              <a:off x="11529" y="7223"/>
              <a:ext cx="17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11661" y="6032"/>
              <a:ext cx="151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166735" y="1969770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</a:t>
            </a:r>
            <a:endParaRPr lang="en-US" altLang="zh-CN"/>
          </a:p>
        </p:txBody>
      </p:sp>
      <p:grpSp>
        <p:nvGrpSpPr>
          <p:cNvPr id="127" name="组合 126"/>
          <p:cNvGrpSpPr/>
          <p:nvPr/>
        </p:nvGrpSpPr>
        <p:grpSpPr>
          <a:xfrm>
            <a:off x="8166735" y="1725930"/>
            <a:ext cx="3972560" cy="4801235"/>
            <a:chOff x="2030" y="764"/>
            <a:chExt cx="6256" cy="7561"/>
          </a:xfrm>
        </p:grpSpPr>
        <p:sp>
          <p:nvSpPr>
            <p:cNvPr id="15" name="文本框 14"/>
            <p:cNvSpPr txBox="1"/>
            <p:nvPr/>
          </p:nvSpPr>
          <p:spPr>
            <a:xfrm>
              <a:off x="7228" y="410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251" y="435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7239" y="372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7237" y="388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5"/>
            <a:srcRect b="23696"/>
            <a:stretch>
              <a:fillRect/>
            </a:stretch>
          </p:blipFill>
          <p:spPr>
            <a:xfrm flipH="1">
              <a:off x="4626" y="3777"/>
              <a:ext cx="2565" cy="995"/>
            </a:xfrm>
            <a:prstGeom prst="rect">
              <a:avLst/>
            </a:prstGeom>
          </p:spPr>
        </p:pic>
        <p:sp>
          <p:nvSpPr>
            <p:cNvPr id="85" name="文本框 84"/>
            <p:cNvSpPr txBox="1"/>
            <p:nvPr/>
          </p:nvSpPr>
          <p:spPr>
            <a:xfrm rot="18300000">
              <a:off x="4645" y="2171"/>
              <a:ext cx="2723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siRNA-control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4231" y="3364"/>
              <a:ext cx="1229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HA-Ub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 rot="18300000">
              <a:off x="5207" y="2328"/>
              <a:ext cx="2377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siRNA-LRSAM1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 rot="18300000">
              <a:off x="5542" y="2061"/>
              <a:ext cx="3029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siRNA-LRSAM1+NGR1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5152" y="3400"/>
              <a:ext cx="530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6092" y="3400"/>
              <a:ext cx="530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5619" y="3400"/>
              <a:ext cx="530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3" name="图片 92" descr="IP-NAT10-0.5S-M"/>
            <p:cNvPicPr>
              <a:picLocks noChangeAspect="1"/>
            </p:cNvPicPr>
            <p:nvPr/>
          </p:nvPicPr>
          <p:blipFill>
            <a:blip r:embed="rId6"/>
            <a:srcRect l="18753" t="29018" r="33150" b="41810"/>
            <a:stretch>
              <a:fillRect/>
            </a:stretch>
          </p:blipFill>
          <p:spPr>
            <a:xfrm flipH="1">
              <a:off x="4632" y="4773"/>
              <a:ext cx="2578" cy="1169"/>
            </a:xfrm>
            <a:prstGeom prst="rect">
              <a:avLst/>
            </a:prstGeom>
          </p:spPr>
        </p:pic>
        <p:pic>
          <p:nvPicPr>
            <p:cNvPr id="94" name="图片 93" descr="Input-NAT10-1S-M"/>
            <p:cNvPicPr>
              <a:picLocks noChangeAspect="1"/>
            </p:cNvPicPr>
            <p:nvPr/>
          </p:nvPicPr>
          <p:blipFill>
            <a:blip r:embed="rId7"/>
            <a:srcRect l="28655" t="31268" r="25579" b="36447"/>
            <a:stretch>
              <a:fillRect/>
            </a:stretch>
          </p:blipFill>
          <p:spPr>
            <a:xfrm flipH="1">
              <a:off x="4632" y="6093"/>
              <a:ext cx="2589" cy="1365"/>
            </a:xfrm>
            <a:prstGeom prst="rect">
              <a:avLst/>
            </a:prstGeom>
          </p:spPr>
        </p:pic>
        <p:pic>
          <p:nvPicPr>
            <p:cNvPr id="95" name="图片 94" descr="Input-LRSAM1-5S-M"/>
            <p:cNvPicPr>
              <a:picLocks noChangeAspect="1"/>
            </p:cNvPicPr>
            <p:nvPr/>
          </p:nvPicPr>
          <p:blipFill>
            <a:blip r:embed="rId8"/>
            <a:srcRect l="24618" t="32329" r="29945" b="37788"/>
            <a:stretch>
              <a:fillRect/>
            </a:stretch>
          </p:blipFill>
          <p:spPr>
            <a:xfrm flipH="1">
              <a:off x="4626" y="7055"/>
              <a:ext cx="2584" cy="1270"/>
            </a:xfrm>
            <a:prstGeom prst="rect">
              <a:avLst/>
            </a:prstGeom>
          </p:spPr>
        </p:pic>
        <p:cxnSp>
          <p:nvCxnSpPr>
            <p:cNvPr id="96" name="直接连接符 95"/>
            <p:cNvCxnSpPr/>
            <p:nvPr/>
          </p:nvCxnSpPr>
          <p:spPr>
            <a:xfrm flipV="1">
              <a:off x="7162" y="573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 flipV="1">
              <a:off x="7178" y="505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 flipV="1">
              <a:off x="7178" y="519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 flipV="1">
              <a:off x="7162" y="540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 flipV="1">
              <a:off x="7182" y="455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 flipV="1">
              <a:off x="7182" y="390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7182" y="426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7182" y="403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7179" y="798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7210" y="634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flipV="1">
              <a:off x="7210" y="651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flipV="1">
              <a:off x="7194" y="672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 flipV="1">
              <a:off x="7186" y="742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 flipV="1">
              <a:off x="7186" y="759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 flipV="1">
              <a:off x="7184" y="780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23" name="文本框 122"/>
            <p:cNvSpPr txBox="1"/>
            <p:nvPr/>
          </p:nvSpPr>
          <p:spPr>
            <a:xfrm>
              <a:off x="7238" y="524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7261" y="554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7249" y="486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7247" y="502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7248" y="653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7259" y="617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7257" y="633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7224" y="763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7247" y="786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7235" y="727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7233" y="743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2030" y="6807"/>
              <a:ext cx="98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Input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049" y="4524"/>
              <a:ext cx="1070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IP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NAT10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8" name="直接连接符 137"/>
            <p:cNvCxnSpPr/>
            <p:nvPr/>
          </p:nvCxnSpPr>
          <p:spPr>
            <a:xfrm flipH="1" flipV="1">
              <a:off x="2953" y="6093"/>
              <a:ext cx="13" cy="20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40" name="文本框 139"/>
            <p:cNvSpPr txBox="1"/>
            <p:nvPr/>
          </p:nvSpPr>
          <p:spPr>
            <a:xfrm>
              <a:off x="3133" y="4958"/>
              <a:ext cx="151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文本框 148"/>
            <p:cNvSpPr txBox="1"/>
            <p:nvPr/>
          </p:nvSpPr>
          <p:spPr>
            <a:xfrm>
              <a:off x="2904" y="7482"/>
              <a:ext cx="17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Anti-LRSAM1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84KDa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文本框 149"/>
            <p:cNvSpPr txBox="1"/>
            <p:nvPr/>
          </p:nvSpPr>
          <p:spPr>
            <a:xfrm>
              <a:off x="3133" y="3777"/>
              <a:ext cx="159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Anti-HA-Ub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文本框 150"/>
            <p:cNvSpPr txBox="1"/>
            <p:nvPr/>
          </p:nvSpPr>
          <p:spPr>
            <a:xfrm>
              <a:off x="3097" y="6318"/>
              <a:ext cx="151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2" name="直接连接符 151"/>
            <p:cNvCxnSpPr/>
            <p:nvPr/>
          </p:nvCxnSpPr>
          <p:spPr>
            <a:xfrm flipH="1" flipV="1">
              <a:off x="2988" y="3788"/>
              <a:ext cx="13" cy="20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  <p:custDataLst>
      <p:tags r:id="rId9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21310" y="228600"/>
            <a:ext cx="1188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Figure 4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2" name="组合 211"/>
          <p:cNvGrpSpPr/>
          <p:nvPr/>
        </p:nvGrpSpPr>
        <p:grpSpPr>
          <a:xfrm>
            <a:off x="623570" y="-190500"/>
            <a:ext cx="4366895" cy="7051040"/>
            <a:chOff x="11709" y="-382"/>
            <a:chExt cx="6877" cy="11104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17176" y="5994"/>
              <a:ext cx="174" cy="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17164" y="3928"/>
              <a:ext cx="174" cy="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17176" y="5549"/>
              <a:ext cx="174" cy="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17168" y="3390"/>
              <a:ext cx="174" cy="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17168" y="2801"/>
              <a:ext cx="174" cy="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17168" y="3099"/>
              <a:ext cx="174" cy="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17197" y="5135"/>
              <a:ext cx="174" cy="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pic>
          <p:nvPicPr>
            <p:cNvPr id="147" name="图片 146" descr="Input-GAP-1S-M_画板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4598" y="9340"/>
              <a:ext cx="2885" cy="1382"/>
            </a:xfrm>
            <a:prstGeom prst="rect">
              <a:avLst/>
            </a:prstGeom>
          </p:spPr>
        </p:pic>
        <p:pic>
          <p:nvPicPr>
            <p:cNvPr id="148" name="图片 147" descr="Input-LC3B-1S(70KDa)-M_画板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4598" y="7664"/>
              <a:ext cx="2885" cy="1714"/>
            </a:xfrm>
            <a:prstGeom prst="rect">
              <a:avLst/>
            </a:prstGeom>
          </p:spPr>
        </p:pic>
        <p:pic>
          <p:nvPicPr>
            <p:cNvPr id="149" name="图片 148" descr="Input-LRSAM1-5S-M_画板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4598" y="7042"/>
              <a:ext cx="2885" cy="648"/>
            </a:xfrm>
            <a:prstGeom prst="rect">
              <a:avLst/>
            </a:prstGeom>
          </p:spPr>
        </p:pic>
        <p:pic>
          <p:nvPicPr>
            <p:cNvPr id="150" name="图片 149" descr="Input-NAT10-1S-M_画板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4598" y="6413"/>
              <a:ext cx="2885" cy="648"/>
            </a:xfrm>
            <a:prstGeom prst="rect">
              <a:avLst/>
            </a:prstGeom>
          </p:spPr>
        </p:pic>
        <p:pic>
          <p:nvPicPr>
            <p:cNvPr id="151" name="图片 150" descr="IP-LC3B-10S(60KDa)-M_画板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14566" y="4181"/>
              <a:ext cx="2609" cy="2049"/>
            </a:xfrm>
            <a:prstGeom prst="rect">
              <a:avLst/>
            </a:prstGeom>
          </p:spPr>
        </p:pic>
        <p:pic>
          <p:nvPicPr>
            <p:cNvPr id="152" name="图片 151" descr="IP-NAT10-1S-M_画板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14566" y="2674"/>
              <a:ext cx="2608" cy="1512"/>
            </a:xfrm>
            <a:prstGeom prst="rect">
              <a:avLst/>
            </a:prstGeom>
          </p:spPr>
        </p:pic>
        <p:cxnSp>
          <p:nvCxnSpPr>
            <p:cNvPr id="153" name="直接连接符 152"/>
            <p:cNvCxnSpPr/>
            <p:nvPr/>
          </p:nvCxnSpPr>
          <p:spPr>
            <a:xfrm>
              <a:off x="17172" y="4380"/>
              <a:ext cx="174" cy="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4" name="直接连接符 153"/>
            <p:cNvCxnSpPr/>
            <p:nvPr/>
          </p:nvCxnSpPr>
          <p:spPr>
            <a:xfrm>
              <a:off x="17196" y="4657"/>
              <a:ext cx="174" cy="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/>
          </p:nvCxnSpPr>
          <p:spPr>
            <a:xfrm flipV="1">
              <a:off x="17466" y="952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6" name="直接连接符 155"/>
            <p:cNvCxnSpPr/>
            <p:nvPr/>
          </p:nvCxnSpPr>
          <p:spPr>
            <a:xfrm flipV="1">
              <a:off x="17482" y="716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7" name="直接连接符 156"/>
            <p:cNvCxnSpPr/>
            <p:nvPr/>
          </p:nvCxnSpPr>
          <p:spPr>
            <a:xfrm flipV="1">
              <a:off x="17482" y="745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/>
            <p:nvPr/>
          </p:nvCxnSpPr>
          <p:spPr>
            <a:xfrm flipV="1">
              <a:off x="17466" y="914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9" name="直接连接符 158"/>
            <p:cNvCxnSpPr/>
            <p:nvPr/>
          </p:nvCxnSpPr>
          <p:spPr>
            <a:xfrm flipV="1">
              <a:off x="17486" y="697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/>
            <p:nvPr/>
          </p:nvCxnSpPr>
          <p:spPr>
            <a:xfrm flipV="1">
              <a:off x="17486" y="648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/>
            <p:nvPr/>
          </p:nvCxnSpPr>
          <p:spPr>
            <a:xfrm flipV="1">
              <a:off x="17486" y="671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2" name="直接连接符 161"/>
            <p:cNvCxnSpPr/>
            <p:nvPr/>
          </p:nvCxnSpPr>
          <p:spPr>
            <a:xfrm flipV="1">
              <a:off x="17487" y="884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3" name="直接连接符 162"/>
            <p:cNvCxnSpPr/>
            <p:nvPr/>
          </p:nvCxnSpPr>
          <p:spPr>
            <a:xfrm flipV="1">
              <a:off x="17490" y="795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4" name="直接连接符 163"/>
            <p:cNvCxnSpPr/>
            <p:nvPr/>
          </p:nvCxnSpPr>
          <p:spPr>
            <a:xfrm flipV="1">
              <a:off x="17486" y="841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6" name="直接连接符 165"/>
            <p:cNvCxnSpPr/>
            <p:nvPr/>
          </p:nvCxnSpPr>
          <p:spPr>
            <a:xfrm flipV="1">
              <a:off x="17462" y="991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/>
            <p:nvPr/>
          </p:nvCxnSpPr>
          <p:spPr>
            <a:xfrm flipV="1">
              <a:off x="17476" y="1025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76" name="文本框 175"/>
            <p:cNvSpPr txBox="1"/>
            <p:nvPr/>
          </p:nvSpPr>
          <p:spPr>
            <a:xfrm>
              <a:off x="17532" y="701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文本框 176"/>
            <p:cNvSpPr txBox="1"/>
            <p:nvPr/>
          </p:nvSpPr>
          <p:spPr>
            <a:xfrm>
              <a:off x="17533" y="899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17547" y="775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文本框 178"/>
            <p:cNvSpPr txBox="1"/>
            <p:nvPr/>
          </p:nvSpPr>
          <p:spPr>
            <a:xfrm>
              <a:off x="17546" y="631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文本框 179"/>
            <p:cNvSpPr txBox="1"/>
            <p:nvPr/>
          </p:nvSpPr>
          <p:spPr>
            <a:xfrm>
              <a:off x="17536" y="975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" name="文本框 180"/>
            <p:cNvSpPr txBox="1"/>
            <p:nvPr/>
          </p:nvSpPr>
          <p:spPr>
            <a:xfrm>
              <a:off x="17533" y="1008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17536" y="936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17532" y="656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文本框 183"/>
            <p:cNvSpPr txBox="1"/>
            <p:nvPr/>
          </p:nvSpPr>
          <p:spPr>
            <a:xfrm>
              <a:off x="17561" y="866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7561" y="825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7561" y="730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文本框 186"/>
            <p:cNvSpPr txBox="1"/>
            <p:nvPr/>
          </p:nvSpPr>
          <p:spPr>
            <a:xfrm>
              <a:off x="17533" y="679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文本框 187"/>
            <p:cNvSpPr txBox="1"/>
            <p:nvPr/>
          </p:nvSpPr>
          <p:spPr>
            <a:xfrm>
              <a:off x="17226" y="5827"/>
              <a:ext cx="907" cy="30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文本框 188"/>
            <p:cNvSpPr txBox="1"/>
            <p:nvPr/>
          </p:nvSpPr>
          <p:spPr>
            <a:xfrm>
              <a:off x="17226" y="5374"/>
              <a:ext cx="907" cy="33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文本框 189"/>
            <p:cNvSpPr txBox="1"/>
            <p:nvPr/>
          </p:nvSpPr>
          <p:spPr>
            <a:xfrm>
              <a:off x="17244" y="4928"/>
              <a:ext cx="907" cy="32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文本框 190"/>
            <p:cNvSpPr txBox="1"/>
            <p:nvPr/>
          </p:nvSpPr>
          <p:spPr>
            <a:xfrm>
              <a:off x="17189" y="2613"/>
              <a:ext cx="907" cy="22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文本框 191"/>
            <p:cNvSpPr txBox="1"/>
            <p:nvPr/>
          </p:nvSpPr>
          <p:spPr>
            <a:xfrm>
              <a:off x="17230" y="4480"/>
              <a:ext cx="907" cy="3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文本框 192"/>
            <p:cNvSpPr txBox="1"/>
            <p:nvPr/>
          </p:nvSpPr>
          <p:spPr>
            <a:xfrm>
              <a:off x="17226" y="4182"/>
              <a:ext cx="907" cy="41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文本框 193"/>
            <p:cNvSpPr txBox="1"/>
            <p:nvPr/>
          </p:nvSpPr>
          <p:spPr>
            <a:xfrm>
              <a:off x="17189" y="3216"/>
              <a:ext cx="907" cy="22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文本框 194"/>
            <p:cNvSpPr txBox="1"/>
            <p:nvPr/>
          </p:nvSpPr>
          <p:spPr>
            <a:xfrm>
              <a:off x="17175" y="2898"/>
              <a:ext cx="907" cy="22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文本框 196"/>
            <p:cNvSpPr txBox="1"/>
            <p:nvPr/>
          </p:nvSpPr>
          <p:spPr>
            <a:xfrm>
              <a:off x="17189" y="3754"/>
              <a:ext cx="907" cy="22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文本框 198"/>
            <p:cNvSpPr txBox="1"/>
            <p:nvPr/>
          </p:nvSpPr>
          <p:spPr>
            <a:xfrm rot="18300000">
              <a:off x="15542" y="1110"/>
              <a:ext cx="3417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si-RNA-LRSAM1+GFP-LC3B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文本框 199"/>
            <p:cNvSpPr txBox="1"/>
            <p:nvPr/>
          </p:nvSpPr>
          <p:spPr>
            <a:xfrm rot="18300000">
              <a:off x="14831" y="1210"/>
              <a:ext cx="3244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siRNA-control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+GFP-LC3B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文本框 200"/>
            <p:cNvSpPr txBox="1"/>
            <p:nvPr/>
          </p:nvSpPr>
          <p:spPr>
            <a:xfrm>
              <a:off x="13084" y="3018"/>
              <a:ext cx="151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文本框 201"/>
            <p:cNvSpPr txBox="1"/>
            <p:nvPr/>
          </p:nvSpPr>
          <p:spPr>
            <a:xfrm>
              <a:off x="12930" y="7008"/>
              <a:ext cx="17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Anti-LRSAM1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84KDa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文本框 202"/>
            <p:cNvSpPr txBox="1"/>
            <p:nvPr/>
          </p:nvSpPr>
          <p:spPr>
            <a:xfrm>
              <a:off x="13048" y="6413"/>
              <a:ext cx="151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文本框 203"/>
            <p:cNvSpPr txBox="1"/>
            <p:nvPr/>
          </p:nvSpPr>
          <p:spPr>
            <a:xfrm>
              <a:off x="13272" y="7952"/>
              <a:ext cx="197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Anti-GFP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文本框 204"/>
            <p:cNvSpPr txBox="1"/>
            <p:nvPr/>
          </p:nvSpPr>
          <p:spPr>
            <a:xfrm>
              <a:off x="13028" y="9762"/>
              <a:ext cx="17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文本框 205"/>
            <p:cNvSpPr txBox="1"/>
            <p:nvPr/>
          </p:nvSpPr>
          <p:spPr>
            <a:xfrm>
              <a:off x="13272" y="4988"/>
              <a:ext cx="197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Anti-GFP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1709" y="8100"/>
              <a:ext cx="98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Input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1710" y="4380"/>
              <a:ext cx="112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IP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NAT10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9" name="直接连接符 208"/>
            <p:cNvCxnSpPr/>
            <p:nvPr/>
          </p:nvCxnSpPr>
          <p:spPr>
            <a:xfrm flipH="1" flipV="1">
              <a:off x="12683" y="6466"/>
              <a:ext cx="16" cy="38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0" name="直接连接符 209"/>
            <p:cNvCxnSpPr/>
            <p:nvPr/>
          </p:nvCxnSpPr>
          <p:spPr>
            <a:xfrm flipH="1" flipV="1">
              <a:off x="12705" y="3127"/>
              <a:ext cx="13" cy="28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211" name="文本框 210"/>
          <p:cNvSpPr txBox="1"/>
          <p:nvPr/>
        </p:nvSpPr>
        <p:spPr>
          <a:xfrm>
            <a:off x="23495" y="1339850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D </a:t>
            </a:r>
            <a:endParaRPr lang="en-US" altLang="zh-CN"/>
          </a:p>
        </p:txBody>
      </p:sp>
      <p:sp>
        <p:nvSpPr>
          <p:cNvPr id="196" name="文本框 195"/>
          <p:cNvSpPr txBox="1"/>
          <p:nvPr/>
        </p:nvSpPr>
        <p:spPr>
          <a:xfrm>
            <a:off x="6555740" y="1339850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 </a:t>
            </a:r>
            <a:endParaRPr lang="en-US" altLang="zh-CN"/>
          </a:p>
        </p:txBody>
      </p:sp>
      <p:grpSp>
        <p:nvGrpSpPr>
          <p:cNvPr id="222" name="组合 221"/>
          <p:cNvGrpSpPr/>
          <p:nvPr/>
        </p:nvGrpSpPr>
        <p:grpSpPr>
          <a:xfrm>
            <a:off x="6898005" y="1626235"/>
            <a:ext cx="4140835" cy="5095875"/>
            <a:chOff x="1935" y="2670"/>
            <a:chExt cx="6521" cy="8025"/>
          </a:xfrm>
        </p:grpSpPr>
        <p:sp>
          <p:nvSpPr>
            <p:cNvPr id="64" name="文本框 63"/>
            <p:cNvSpPr txBox="1"/>
            <p:nvPr/>
          </p:nvSpPr>
          <p:spPr>
            <a:xfrm>
              <a:off x="7427" y="824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397" y="854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7401" y="787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图片 1" descr="2-IP-P62-1S-M"/>
            <p:cNvPicPr>
              <a:picLocks noChangeAspect="1"/>
            </p:cNvPicPr>
            <p:nvPr/>
          </p:nvPicPr>
          <p:blipFill>
            <a:blip r:embed="rId7"/>
            <a:srcRect l="40745" t="29635" r="22857" b="37694"/>
            <a:stretch>
              <a:fillRect/>
            </a:stretch>
          </p:blipFill>
          <p:spPr>
            <a:xfrm flipH="1">
              <a:off x="4910" y="3630"/>
              <a:ext cx="2433" cy="1632"/>
            </a:xfrm>
            <a:prstGeom prst="rect">
              <a:avLst/>
            </a:prstGeom>
          </p:spPr>
        </p:pic>
        <p:pic>
          <p:nvPicPr>
            <p:cNvPr id="4" name="图片 3" descr="2-IP-NAT10-1S-M"/>
            <p:cNvPicPr>
              <a:picLocks noChangeAspect="1"/>
            </p:cNvPicPr>
            <p:nvPr/>
          </p:nvPicPr>
          <p:blipFill>
            <a:blip r:embed="rId8"/>
            <a:srcRect l="38752" t="36108" r="26405" b="42901"/>
            <a:stretch>
              <a:fillRect/>
            </a:stretch>
          </p:blipFill>
          <p:spPr>
            <a:xfrm flipH="1">
              <a:off x="4909" y="5262"/>
              <a:ext cx="2433" cy="1095"/>
            </a:xfrm>
            <a:prstGeom prst="rect">
              <a:avLst/>
            </a:prstGeom>
          </p:spPr>
        </p:pic>
        <p:pic>
          <p:nvPicPr>
            <p:cNvPr id="5" name="图片 4" descr="2-Input-NAT10-1S-M"/>
            <p:cNvPicPr>
              <a:picLocks noChangeAspect="1"/>
            </p:cNvPicPr>
            <p:nvPr/>
          </p:nvPicPr>
          <p:blipFill>
            <a:blip r:embed="rId9"/>
            <a:srcRect l="38234" t="34325" r="24758" b="43007"/>
            <a:stretch>
              <a:fillRect/>
            </a:stretch>
          </p:blipFill>
          <p:spPr>
            <a:xfrm flipH="1">
              <a:off x="4895" y="6357"/>
              <a:ext cx="2447" cy="1120"/>
            </a:xfrm>
            <a:prstGeom prst="rect">
              <a:avLst/>
            </a:prstGeom>
          </p:spPr>
        </p:pic>
        <p:pic>
          <p:nvPicPr>
            <p:cNvPr id="8" name="图片 7" descr="2-Input-P62-1S-M"/>
            <p:cNvPicPr>
              <a:picLocks noChangeAspect="1"/>
            </p:cNvPicPr>
            <p:nvPr/>
          </p:nvPicPr>
          <p:blipFill>
            <a:blip r:embed="rId10"/>
            <a:srcRect l="35750" t="29173" r="28752" b="35422"/>
            <a:stretch>
              <a:fillRect/>
            </a:stretch>
          </p:blipFill>
          <p:spPr>
            <a:xfrm flipH="1">
              <a:off x="4895" y="7477"/>
              <a:ext cx="2446" cy="182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1"/>
            <a:srcRect l="45889" r="11141"/>
            <a:stretch>
              <a:fillRect/>
            </a:stretch>
          </p:blipFill>
          <p:spPr>
            <a:xfrm flipH="1">
              <a:off x="4895" y="9270"/>
              <a:ext cx="2439" cy="1377"/>
            </a:xfrm>
            <a:prstGeom prst="rect">
              <a:avLst/>
            </a:prstGeom>
          </p:spPr>
        </p:pic>
        <p:sp>
          <p:nvSpPr>
            <p:cNvPr id="69" name="文本框 68"/>
            <p:cNvSpPr txBox="1"/>
            <p:nvPr/>
          </p:nvSpPr>
          <p:spPr>
            <a:xfrm>
              <a:off x="7397" y="700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397" y="1034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7400" y="747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7431" y="654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397" y="947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7397" y="977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412" y="918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397" y="678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 flipV="1">
              <a:off x="7334" y="566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7343" y="592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7305" y="546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7305" y="476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flipV="1">
              <a:off x="7309" y="445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 flipV="1">
              <a:off x="7309" y="365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flipV="1">
              <a:off x="7343" y="671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 flipV="1">
              <a:off x="7309" y="402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 flipV="1">
              <a:off x="7333" y="691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5" name="直接连接符 134"/>
            <p:cNvCxnSpPr/>
            <p:nvPr/>
          </p:nvCxnSpPr>
          <p:spPr>
            <a:xfrm flipV="1">
              <a:off x="7343" y="716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 flipV="1">
              <a:off x="7348" y="763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 flipV="1">
              <a:off x="7348" y="838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8" name="直接连接符 137"/>
            <p:cNvCxnSpPr/>
            <p:nvPr/>
          </p:nvCxnSpPr>
          <p:spPr>
            <a:xfrm flipV="1">
              <a:off x="7348" y="805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 flipV="1">
              <a:off x="7323" y="871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0" name="直接连接符 139"/>
            <p:cNvCxnSpPr/>
            <p:nvPr/>
          </p:nvCxnSpPr>
          <p:spPr>
            <a:xfrm flipV="1">
              <a:off x="7338" y="933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1" name="直接连接符 140"/>
            <p:cNvCxnSpPr/>
            <p:nvPr/>
          </p:nvCxnSpPr>
          <p:spPr>
            <a:xfrm flipV="1">
              <a:off x="7338" y="993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 flipV="1">
              <a:off x="7323" y="966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3" name="直接连接符 142"/>
            <p:cNvCxnSpPr/>
            <p:nvPr/>
          </p:nvCxnSpPr>
          <p:spPr>
            <a:xfrm flipV="1">
              <a:off x="7328" y="1050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74" name="文本框 173"/>
            <p:cNvSpPr txBox="1"/>
            <p:nvPr/>
          </p:nvSpPr>
          <p:spPr>
            <a:xfrm>
              <a:off x="7371" y="575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" name="文本框 174"/>
            <p:cNvSpPr txBox="1"/>
            <p:nvPr/>
          </p:nvSpPr>
          <p:spPr>
            <a:xfrm>
              <a:off x="7405" y="530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371" y="553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409" y="425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379" y="456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383" y="389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382" y="349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 rot="18300000">
              <a:off x="5469" y="2964"/>
              <a:ext cx="1023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sham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 rot="18300000">
              <a:off x="6073" y="3057"/>
              <a:ext cx="856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UVB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132" y="9644"/>
              <a:ext cx="17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250" y="5447"/>
              <a:ext cx="151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3269" y="3857"/>
              <a:ext cx="154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Anti-p62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62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3250" y="6561"/>
              <a:ext cx="151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文本框 212"/>
            <p:cNvSpPr txBox="1"/>
            <p:nvPr/>
          </p:nvSpPr>
          <p:spPr>
            <a:xfrm>
              <a:off x="3352" y="7733"/>
              <a:ext cx="154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Anti-p62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62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文本框 217"/>
            <p:cNvSpPr txBox="1"/>
            <p:nvPr/>
          </p:nvSpPr>
          <p:spPr>
            <a:xfrm>
              <a:off x="1935" y="8210"/>
              <a:ext cx="98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Input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文本框 218"/>
            <p:cNvSpPr txBox="1"/>
            <p:nvPr/>
          </p:nvSpPr>
          <p:spPr>
            <a:xfrm>
              <a:off x="1936" y="4490"/>
              <a:ext cx="112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IP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NAT10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0" name="直接连接符 219"/>
            <p:cNvCxnSpPr/>
            <p:nvPr/>
          </p:nvCxnSpPr>
          <p:spPr>
            <a:xfrm flipH="1" flipV="1">
              <a:off x="3058" y="6485"/>
              <a:ext cx="31" cy="38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21" name="直接连接符 220"/>
            <p:cNvCxnSpPr/>
            <p:nvPr/>
          </p:nvCxnSpPr>
          <p:spPr>
            <a:xfrm flipV="1">
              <a:off x="3049" y="3854"/>
              <a:ext cx="8" cy="22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  <p:custDataLst>
      <p:tags r:id="rId1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21310" y="228600"/>
            <a:ext cx="1188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Figure 4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84480" y="1242060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</a:t>
            </a:r>
            <a:endParaRPr lang="en-US" altLang="zh-CN"/>
          </a:p>
        </p:txBody>
      </p:sp>
      <p:grpSp>
        <p:nvGrpSpPr>
          <p:cNvPr id="223" name="组合 222"/>
          <p:cNvGrpSpPr/>
          <p:nvPr/>
        </p:nvGrpSpPr>
        <p:grpSpPr>
          <a:xfrm>
            <a:off x="829310" y="297180"/>
            <a:ext cx="4037330" cy="6219825"/>
            <a:chOff x="11709" y="852"/>
            <a:chExt cx="6358" cy="9795"/>
          </a:xfrm>
        </p:grpSpPr>
        <p:sp>
          <p:nvSpPr>
            <p:cNvPr id="60" name="文本框 59"/>
            <p:cNvSpPr txBox="1"/>
            <p:nvPr/>
          </p:nvSpPr>
          <p:spPr>
            <a:xfrm>
              <a:off x="17013" y="703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7036" y="733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7024" y="663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7022" y="680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9" name="图片 38" descr="2-LRSAM1-1S-M"/>
            <p:cNvPicPr>
              <a:picLocks noChangeAspect="1"/>
            </p:cNvPicPr>
            <p:nvPr/>
          </p:nvPicPr>
          <p:blipFill>
            <a:blip r:embed="rId1"/>
            <a:srcRect l="1688" t="27705" r="60327" b="44287"/>
            <a:stretch>
              <a:fillRect/>
            </a:stretch>
          </p:blipFill>
          <p:spPr>
            <a:xfrm flipH="1">
              <a:off x="14798" y="6674"/>
              <a:ext cx="2157" cy="1189"/>
            </a:xfrm>
            <a:prstGeom prst="rect">
              <a:avLst/>
            </a:prstGeom>
          </p:spPr>
        </p:pic>
        <p:pic>
          <p:nvPicPr>
            <p:cNvPr id="43" name="图片 42" descr="2-IP-P62-1S-M"/>
            <p:cNvPicPr>
              <a:picLocks noChangeAspect="1"/>
            </p:cNvPicPr>
            <p:nvPr/>
          </p:nvPicPr>
          <p:blipFill>
            <a:blip r:embed="rId2"/>
            <a:srcRect l="4644" t="29635" r="58380" b="37694"/>
            <a:stretch>
              <a:fillRect/>
            </a:stretch>
          </p:blipFill>
          <p:spPr>
            <a:xfrm flipH="1">
              <a:off x="14798" y="3393"/>
              <a:ext cx="2141" cy="1414"/>
            </a:xfrm>
            <a:prstGeom prst="rect">
              <a:avLst/>
            </a:prstGeom>
          </p:spPr>
        </p:pic>
        <p:pic>
          <p:nvPicPr>
            <p:cNvPr id="44" name="图片 43" descr="2-IP-NAT10-1S-M"/>
            <p:cNvPicPr>
              <a:picLocks noChangeAspect="1"/>
            </p:cNvPicPr>
            <p:nvPr/>
          </p:nvPicPr>
          <p:blipFill>
            <a:blip r:embed="rId3"/>
            <a:srcRect l="2062" t="36108" r="60475" b="42901"/>
            <a:stretch>
              <a:fillRect/>
            </a:stretch>
          </p:blipFill>
          <p:spPr>
            <a:xfrm flipH="1">
              <a:off x="14798" y="4804"/>
              <a:ext cx="2141" cy="897"/>
            </a:xfrm>
            <a:prstGeom prst="rect">
              <a:avLst/>
            </a:prstGeom>
          </p:spPr>
        </p:pic>
        <p:pic>
          <p:nvPicPr>
            <p:cNvPr id="45" name="图片 44" descr="2-Input-NAT10-1S-M"/>
            <p:cNvPicPr>
              <a:picLocks noChangeAspect="1"/>
            </p:cNvPicPr>
            <p:nvPr/>
          </p:nvPicPr>
          <p:blipFill>
            <a:blip r:embed="rId4"/>
            <a:srcRect l="3994" t="34325" r="60375" b="43007"/>
            <a:stretch>
              <a:fillRect/>
            </a:stretch>
          </p:blipFill>
          <p:spPr>
            <a:xfrm flipH="1">
              <a:off x="14798" y="5671"/>
              <a:ext cx="2157" cy="1026"/>
            </a:xfrm>
            <a:prstGeom prst="rect">
              <a:avLst/>
            </a:prstGeom>
          </p:spPr>
        </p:pic>
        <p:pic>
          <p:nvPicPr>
            <p:cNvPr id="46" name="图片 45" descr="2-Input-P62-1S-M"/>
            <p:cNvPicPr>
              <a:picLocks noChangeAspect="1"/>
            </p:cNvPicPr>
            <p:nvPr/>
          </p:nvPicPr>
          <p:blipFill>
            <a:blip r:embed="rId5"/>
            <a:srcRect l="1681" t="29173" r="63422" b="35422"/>
            <a:stretch>
              <a:fillRect/>
            </a:stretch>
          </p:blipFill>
          <p:spPr>
            <a:xfrm flipH="1">
              <a:off x="14798" y="7838"/>
              <a:ext cx="2157" cy="1636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6"/>
            <a:srcRect l="1932" r="54957"/>
            <a:stretch>
              <a:fillRect/>
            </a:stretch>
          </p:blipFill>
          <p:spPr>
            <a:xfrm flipH="1">
              <a:off x="14798" y="9444"/>
              <a:ext cx="2138" cy="1203"/>
            </a:xfrm>
            <a:prstGeom prst="rect">
              <a:avLst/>
            </a:prstGeom>
          </p:spPr>
        </p:pic>
        <p:cxnSp>
          <p:nvCxnSpPr>
            <p:cNvPr id="144" name="直接连接符 143"/>
            <p:cNvCxnSpPr/>
            <p:nvPr/>
          </p:nvCxnSpPr>
          <p:spPr>
            <a:xfrm flipV="1">
              <a:off x="16939" y="526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5" name="直接连接符 144"/>
            <p:cNvCxnSpPr/>
            <p:nvPr/>
          </p:nvCxnSpPr>
          <p:spPr>
            <a:xfrm flipV="1">
              <a:off x="16963" y="603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6" name="直接连接符 145"/>
            <p:cNvCxnSpPr/>
            <p:nvPr/>
          </p:nvCxnSpPr>
          <p:spPr>
            <a:xfrm flipV="1">
              <a:off x="16925" y="507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7" name="直接连接符 146"/>
            <p:cNvCxnSpPr/>
            <p:nvPr/>
          </p:nvCxnSpPr>
          <p:spPr>
            <a:xfrm flipV="1">
              <a:off x="16910" y="491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/>
            <p:nvPr/>
          </p:nvCxnSpPr>
          <p:spPr>
            <a:xfrm flipV="1">
              <a:off x="16929" y="4268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/>
            <p:nvPr/>
          </p:nvCxnSpPr>
          <p:spPr>
            <a:xfrm flipV="1">
              <a:off x="16929" y="370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 flipV="1">
              <a:off x="16963" y="620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1" name="直接连接符 150"/>
            <p:cNvCxnSpPr/>
            <p:nvPr/>
          </p:nvCxnSpPr>
          <p:spPr>
            <a:xfrm flipV="1">
              <a:off x="16929" y="404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2" name="直接连接符 151"/>
            <p:cNvCxnSpPr/>
            <p:nvPr/>
          </p:nvCxnSpPr>
          <p:spPr>
            <a:xfrm flipV="1">
              <a:off x="16953" y="642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3" name="直接连接符 152"/>
            <p:cNvCxnSpPr/>
            <p:nvPr/>
          </p:nvCxnSpPr>
          <p:spPr>
            <a:xfrm flipV="1">
              <a:off x="16963" y="679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4" name="直接连接符 153"/>
            <p:cNvCxnSpPr/>
            <p:nvPr/>
          </p:nvCxnSpPr>
          <p:spPr>
            <a:xfrm flipV="1">
              <a:off x="16968" y="696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/>
          </p:nvCxnSpPr>
          <p:spPr>
            <a:xfrm flipV="1">
              <a:off x="16968" y="750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6" name="直接连接符 155"/>
            <p:cNvCxnSpPr/>
            <p:nvPr/>
          </p:nvCxnSpPr>
          <p:spPr>
            <a:xfrm flipV="1">
              <a:off x="16968" y="717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7" name="直接连接符 156"/>
            <p:cNvCxnSpPr/>
            <p:nvPr/>
          </p:nvCxnSpPr>
          <p:spPr>
            <a:xfrm flipV="1">
              <a:off x="16943" y="800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/>
            <p:nvPr/>
          </p:nvCxnSpPr>
          <p:spPr>
            <a:xfrm flipV="1">
              <a:off x="16958" y="837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9" name="直接连接符 158"/>
            <p:cNvCxnSpPr/>
            <p:nvPr/>
          </p:nvCxnSpPr>
          <p:spPr>
            <a:xfrm flipV="1">
              <a:off x="16958" y="897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/>
            <p:nvPr/>
          </p:nvCxnSpPr>
          <p:spPr>
            <a:xfrm flipV="1">
              <a:off x="16943" y="871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/>
            <p:nvPr/>
          </p:nvCxnSpPr>
          <p:spPr>
            <a:xfrm flipV="1">
              <a:off x="16918" y="9732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2" name="直接连接符 161"/>
            <p:cNvCxnSpPr/>
            <p:nvPr/>
          </p:nvCxnSpPr>
          <p:spPr>
            <a:xfrm flipV="1">
              <a:off x="16918" y="1043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3" name="直接连接符 162"/>
            <p:cNvCxnSpPr/>
            <p:nvPr/>
          </p:nvCxnSpPr>
          <p:spPr>
            <a:xfrm flipV="1">
              <a:off x="16903" y="996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65" name="文本框 164"/>
            <p:cNvSpPr txBox="1"/>
            <p:nvPr/>
          </p:nvSpPr>
          <p:spPr>
            <a:xfrm>
              <a:off x="16985" y="1027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" name="文本框 165"/>
            <p:cNvSpPr txBox="1"/>
            <p:nvPr/>
          </p:nvSpPr>
          <p:spPr>
            <a:xfrm>
              <a:off x="17024" y="621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17035" y="5897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文本框 172"/>
            <p:cNvSpPr txBox="1"/>
            <p:nvPr/>
          </p:nvSpPr>
          <p:spPr>
            <a:xfrm>
              <a:off x="17033" y="605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" name="文本框 180"/>
            <p:cNvSpPr txBox="1"/>
            <p:nvPr/>
          </p:nvSpPr>
          <p:spPr>
            <a:xfrm>
              <a:off x="17022" y="387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文本框 181"/>
            <p:cNvSpPr txBox="1"/>
            <p:nvPr/>
          </p:nvSpPr>
          <p:spPr>
            <a:xfrm>
              <a:off x="16992" y="417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16996" y="351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7042" y="854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17012" y="887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" name="文本框 186"/>
            <p:cNvSpPr txBox="1"/>
            <p:nvPr/>
          </p:nvSpPr>
          <p:spPr>
            <a:xfrm>
              <a:off x="17016" y="821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文本框 187"/>
            <p:cNvSpPr txBox="1"/>
            <p:nvPr/>
          </p:nvSpPr>
          <p:spPr>
            <a:xfrm>
              <a:off x="17015" y="780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文本框 192"/>
            <p:cNvSpPr txBox="1"/>
            <p:nvPr/>
          </p:nvSpPr>
          <p:spPr>
            <a:xfrm>
              <a:off x="16982" y="9519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文本框 193"/>
            <p:cNvSpPr txBox="1"/>
            <p:nvPr/>
          </p:nvSpPr>
          <p:spPr>
            <a:xfrm>
              <a:off x="16982" y="981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文本框 194"/>
            <p:cNvSpPr txBox="1"/>
            <p:nvPr/>
          </p:nvSpPr>
          <p:spPr>
            <a:xfrm>
              <a:off x="16982" y="510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文本框 196"/>
            <p:cNvSpPr txBox="1"/>
            <p:nvPr/>
          </p:nvSpPr>
          <p:spPr>
            <a:xfrm>
              <a:off x="16993" y="478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文本框 197"/>
            <p:cNvSpPr txBox="1"/>
            <p:nvPr/>
          </p:nvSpPr>
          <p:spPr>
            <a:xfrm>
              <a:off x="16991" y="494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文本框 198"/>
            <p:cNvSpPr txBox="1"/>
            <p:nvPr/>
          </p:nvSpPr>
          <p:spPr>
            <a:xfrm rot="18300000">
              <a:off x="14958" y="2157"/>
              <a:ext cx="2586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siRNA-control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+UVB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文本框 199"/>
            <p:cNvSpPr txBox="1"/>
            <p:nvPr/>
          </p:nvSpPr>
          <p:spPr>
            <a:xfrm rot="18300000">
              <a:off x="15405" y="2051"/>
              <a:ext cx="2833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siRNA-LRSAM1+UVB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文本框 202"/>
            <p:cNvSpPr txBox="1"/>
            <p:nvPr/>
          </p:nvSpPr>
          <p:spPr>
            <a:xfrm>
              <a:off x="13078" y="9534"/>
              <a:ext cx="17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文本框 203"/>
            <p:cNvSpPr txBox="1"/>
            <p:nvPr/>
          </p:nvSpPr>
          <p:spPr>
            <a:xfrm>
              <a:off x="13398" y="4894"/>
              <a:ext cx="151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文本框 204"/>
            <p:cNvSpPr txBox="1"/>
            <p:nvPr/>
          </p:nvSpPr>
          <p:spPr>
            <a:xfrm>
              <a:off x="13373" y="3586"/>
              <a:ext cx="154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Anti-p62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62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文本框 205"/>
            <p:cNvSpPr txBox="1"/>
            <p:nvPr/>
          </p:nvSpPr>
          <p:spPr>
            <a:xfrm>
              <a:off x="13388" y="5885"/>
              <a:ext cx="151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3095" y="7008"/>
              <a:ext cx="17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Anti-LRSAM1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84KDa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3388" y="7985"/>
              <a:ext cx="1543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Anti-p62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62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文本框 213"/>
            <p:cNvSpPr txBox="1"/>
            <p:nvPr/>
          </p:nvSpPr>
          <p:spPr>
            <a:xfrm>
              <a:off x="11709" y="8100"/>
              <a:ext cx="98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Input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文本框 214"/>
            <p:cNvSpPr txBox="1"/>
            <p:nvPr/>
          </p:nvSpPr>
          <p:spPr>
            <a:xfrm>
              <a:off x="11710" y="4380"/>
              <a:ext cx="112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IP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NAT10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6" name="直接连接符 215"/>
            <p:cNvCxnSpPr/>
            <p:nvPr/>
          </p:nvCxnSpPr>
          <p:spPr>
            <a:xfrm flipH="1" flipV="1">
              <a:off x="12836" y="5933"/>
              <a:ext cx="12" cy="44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7" name="直接连接符 216"/>
            <p:cNvCxnSpPr/>
            <p:nvPr/>
          </p:nvCxnSpPr>
          <p:spPr>
            <a:xfrm flipV="1">
              <a:off x="12823" y="3534"/>
              <a:ext cx="8" cy="22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6221730" y="2877185"/>
            <a:ext cx="34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</a:t>
            </a:r>
            <a:endParaRPr lang="en-US" altLang="zh-CN"/>
          </a:p>
        </p:txBody>
      </p:sp>
      <p:grpSp>
        <p:nvGrpSpPr>
          <p:cNvPr id="34" name="组合 33"/>
          <p:cNvGrpSpPr/>
          <p:nvPr/>
        </p:nvGrpSpPr>
        <p:grpSpPr>
          <a:xfrm>
            <a:off x="5927090" y="2365375"/>
            <a:ext cx="4157345" cy="3364865"/>
            <a:chOff x="247" y="439"/>
            <a:chExt cx="6547" cy="5299"/>
          </a:xfrm>
        </p:grpSpPr>
        <p:sp>
          <p:nvSpPr>
            <p:cNvPr id="3" name="文本框 2"/>
            <p:cNvSpPr txBox="1"/>
            <p:nvPr/>
          </p:nvSpPr>
          <p:spPr>
            <a:xfrm>
              <a:off x="5763" y="507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733" y="532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737" y="481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736" y="448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5698" y="417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5707" y="430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5669" y="395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5684" y="4664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5684" y="527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5684" y="4989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5659" y="547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5735" y="413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769" y="3752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735" y="394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47" y="4123"/>
              <a:ext cx="116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IP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NAT10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V="1">
              <a:off x="1396" y="3487"/>
              <a:ext cx="8" cy="22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 rot="18300000">
              <a:off x="3330" y="2204"/>
              <a:ext cx="2352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siRNA-control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 rot="18300000">
              <a:off x="3792" y="2177"/>
              <a:ext cx="2425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siRNA-LRSAM1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rot="18300000">
              <a:off x="4184" y="1843"/>
              <a:ext cx="3243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siRNA-LRSAM1+NGR1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341" y="3279"/>
              <a:ext cx="1790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/>
                <a:t>LC3B-GFP</a:t>
              </a:r>
              <a:endParaRPr lang="en-US" altLang="zh-CN" sz="120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10" y="3279"/>
              <a:ext cx="151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/>
                <a:t>+     +     +</a:t>
              </a:r>
              <a:endParaRPr lang="en-US" altLang="zh-CN" sz="1200"/>
            </a:p>
          </p:txBody>
        </p:sp>
        <p:pic>
          <p:nvPicPr>
            <p:cNvPr id="26" name="图片 25" descr="IP-NAT10-0.5S-M"/>
            <p:cNvPicPr>
              <a:picLocks noChangeAspect="1"/>
            </p:cNvPicPr>
            <p:nvPr/>
          </p:nvPicPr>
          <p:blipFill>
            <a:blip r:embed="rId7"/>
            <a:srcRect l="30910" t="35472" r="21620" b="46311"/>
            <a:stretch>
              <a:fillRect/>
            </a:stretch>
          </p:blipFill>
          <p:spPr>
            <a:xfrm>
              <a:off x="3219" y="3658"/>
              <a:ext cx="2514" cy="721"/>
            </a:xfrm>
            <a:prstGeom prst="rect">
              <a:avLst/>
            </a:prstGeom>
          </p:spPr>
        </p:pic>
        <p:pic>
          <p:nvPicPr>
            <p:cNvPr id="27" name="图片 26" descr="IP-GFP-3S-M"/>
            <p:cNvPicPr>
              <a:picLocks noChangeAspect="1"/>
            </p:cNvPicPr>
            <p:nvPr/>
          </p:nvPicPr>
          <p:blipFill>
            <a:blip r:embed="rId8"/>
            <a:srcRect l="31593" t="32908" r="21018" b="34242"/>
            <a:stretch>
              <a:fillRect/>
            </a:stretch>
          </p:blipFill>
          <p:spPr>
            <a:xfrm>
              <a:off x="3213" y="4383"/>
              <a:ext cx="2520" cy="1306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1823" y="3672"/>
              <a:ext cx="151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802" y="4582"/>
              <a:ext cx="134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Anti-GFP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custDataLst>
      <p:tags r:id="rId9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21310" y="228600"/>
            <a:ext cx="1188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Figure 5</a:t>
            </a:r>
            <a:endParaRPr lang="en-US" altLang="zh-CN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文本框 195"/>
          <p:cNvSpPr txBox="1"/>
          <p:nvPr/>
        </p:nvSpPr>
        <p:spPr>
          <a:xfrm>
            <a:off x="1583690" y="2210435"/>
            <a:ext cx="342265" cy="4457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D</a:t>
            </a:r>
            <a:endParaRPr lang="en-US" altLang="zh-CN"/>
          </a:p>
        </p:txBody>
      </p:sp>
      <p:grpSp>
        <p:nvGrpSpPr>
          <p:cNvPr id="28" name="组合 27"/>
          <p:cNvGrpSpPr/>
          <p:nvPr/>
        </p:nvGrpSpPr>
        <p:grpSpPr>
          <a:xfrm>
            <a:off x="2378075" y="943610"/>
            <a:ext cx="4273550" cy="5692140"/>
            <a:chOff x="630" y="77"/>
            <a:chExt cx="6730" cy="8964"/>
          </a:xfrm>
        </p:grpSpPr>
        <p:sp>
          <p:nvSpPr>
            <p:cNvPr id="69" name="文本框 68"/>
            <p:cNvSpPr txBox="1"/>
            <p:nvPr/>
          </p:nvSpPr>
          <p:spPr>
            <a:xfrm>
              <a:off x="2731" y="448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2718" y="3995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2684" y="422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1" name="直接连接符 130"/>
            <p:cNvCxnSpPr/>
            <p:nvPr/>
          </p:nvCxnSpPr>
          <p:spPr>
            <a:xfrm flipV="1">
              <a:off x="3474" y="667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flipV="1">
              <a:off x="3474" y="424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 flipV="1">
              <a:off x="3474" y="328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 flipV="1">
              <a:off x="3470" y="441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5" name="直接连接符 134"/>
            <p:cNvCxnSpPr/>
            <p:nvPr/>
          </p:nvCxnSpPr>
          <p:spPr>
            <a:xfrm flipV="1">
              <a:off x="3504" y="4641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77" name="文本框 176"/>
            <p:cNvSpPr txBox="1"/>
            <p:nvPr/>
          </p:nvSpPr>
          <p:spPr>
            <a:xfrm>
              <a:off x="2776" y="826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40KDa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2772" y="8654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35KDa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文本框 178"/>
            <p:cNvSpPr txBox="1"/>
            <p:nvPr/>
          </p:nvSpPr>
          <p:spPr>
            <a:xfrm>
              <a:off x="2799" y="311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文本框 179"/>
            <p:cNvSpPr txBox="1"/>
            <p:nvPr/>
          </p:nvSpPr>
          <p:spPr>
            <a:xfrm>
              <a:off x="2800" y="646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70KDa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 rot="18240000">
              <a:off x="5353" y="1635"/>
              <a:ext cx="2010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siRNA-LRSAM1</a:t>
              </a:r>
              <a:endParaRPr lang="en-US" altLang="zh-CN" sz="1200"/>
            </a:p>
          </p:txBody>
        </p:sp>
        <p:sp>
          <p:nvSpPr>
            <p:cNvPr id="128" name="文本框 127"/>
            <p:cNvSpPr txBox="1"/>
            <p:nvPr/>
          </p:nvSpPr>
          <p:spPr>
            <a:xfrm rot="18240000">
              <a:off x="5725" y="1278"/>
              <a:ext cx="2836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siRNA-LRSAM1</a:t>
              </a:r>
              <a:r>
                <a:rPr lang="en-US" altLang="zh-CN" sz="1200">
                  <a:sym typeface="+mn-ea"/>
                </a:rPr>
                <a:t>+NGR1</a:t>
              </a:r>
              <a:endParaRPr lang="en-US" altLang="zh-CN" sz="1200">
                <a:sym typeface="+mn-ea"/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 rot="18240000">
              <a:off x="4863" y="1670"/>
              <a:ext cx="1846" cy="4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siRNA-control</a:t>
              </a:r>
              <a:endParaRPr lang="en-US" altLang="zh-CN" sz="1200">
                <a:sym typeface="+mn-ea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351" y="2495"/>
              <a:ext cx="1137" cy="44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UVB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126" y="2511"/>
              <a:ext cx="1701" cy="42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+      +      +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2688" y="610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722" y="5403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2688" y="570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6" name="直接连接符 65"/>
            <p:cNvCxnSpPr/>
            <p:nvPr/>
          </p:nvCxnSpPr>
          <p:spPr>
            <a:xfrm flipV="1">
              <a:off x="3446" y="562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flipV="1">
              <a:off x="3446" y="589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V="1">
              <a:off x="3446" y="6315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80" name="文本框 79"/>
            <p:cNvSpPr txBox="1"/>
            <p:nvPr/>
          </p:nvSpPr>
          <p:spPr>
            <a:xfrm>
              <a:off x="2762" y="7838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636" y="8302"/>
              <a:ext cx="17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Anti-GAPDH</a:t>
              </a:r>
              <a:endParaRPr lang="en-US" altLang="zh-CN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36KDa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921" y="3082"/>
              <a:ext cx="17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Anti-DDB2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932" y="4411"/>
              <a:ext cx="144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Anti-XPC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106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630" y="5697"/>
              <a:ext cx="17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Anti-LRSAM1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84KDa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图片 1" descr="NAT10-0.5S-M_画板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701" y="6931"/>
              <a:ext cx="3115" cy="816"/>
            </a:xfrm>
            <a:prstGeom prst="rect">
              <a:avLst/>
            </a:prstGeom>
          </p:spPr>
        </p:pic>
        <p:pic>
          <p:nvPicPr>
            <p:cNvPr id="3" name="图片 2" descr="XPC-10S-M_画板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67" y="3941"/>
              <a:ext cx="3115" cy="1464"/>
            </a:xfrm>
            <a:prstGeom prst="rect">
              <a:avLst/>
            </a:prstGeom>
          </p:spPr>
        </p:pic>
        <p:pic>
          <p:nvPicPr>
            <p:cNvPr id="8" name="图片 7" descr="DDB2-30S-M_画板 1_画板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7" y="2991"/>
              <a:ext cx="3115" cy="816"/>
            </a:xfrm>
            <a:prstGeom prst="rect">
              <a:avLst/>
            </a:prstGeom>
          </p:spPr>
        </p:pic>
        <p:pic>
          <p:nvPicPr>
            <p:cNvPr id="9" name="图片 8" descr="GAPDH-0.5S-1-M_画板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43" y="7807"/>
              <a:ext cx="3163" cy="1234"/>
            </a:xfrm>
            <a:prstGeom prst="rect">
              <a:avLst/>
            </a:prstGeom>
          </p:spPr>
        </p:pic>
        <p:pic>
          <p:nvPicPr>
            <p:cNvPr id="10" name="图片 9" descr="LRSAM1-1S-M_画板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67" y="5405"/>
              <a:ext cx="3163" cy="1464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636" y="6887"/>
              <a:ext cx="17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Anti-NAT10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（</a:t>
              </a:r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116KDa</a:t>
              </a:r>
              <a:r>
                <a:rPr lang="zh-CN" altLang="en-US" sz="120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endParaRPr lang="zh-CN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771" y="7500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100KDa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735" y="6851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250KDa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71" y="7126"/>
              <a:ext cx="1025" cy="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40">
                  <a:latin typeface="Arial" panose="020B0604020202020204" pitchFamily="34" charset="0"/>
                  <a:cs typeface="Arial" panose="020B0604020202020204" pitchFamily="34" charset="0"/>
                </a:rPr>
                <a:t>150KDa</a:t>
              </a:r>
              <a:endParaRPr lang="en-US" altLang="zh-CN" sz="84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3501" y="704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3529" y="7310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3529" y="7707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3446" y="800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3446" y="8483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3446" y="8866"/>
              <a:ext cx="197" cy="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p="http://schemas.openxmlformats.org/presentationml/2006/main">
  <p:tag name="commondata" val="eyJoZGlkIjoiZmRlNTE0MWE4ZDA2OThlNDMzZGI2MDM0ZTg1NDkzNjA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3310</Words>
  <Application>WPS 演示</Application>
  <PresentationFormat>宽屏</PresentationFormat>
  <Paragraphs>888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Eternal</cp:lastModifiedBy>
  <cp:revision>175</cp:revision>
  <dcterms:created xsi:type="dcterms:W3CDTF">2019-06-19T02:08:00Z</dcterms:created>
  <dcterms:modified xsi:type="dcterms:W3CDTF">2026-06-21T12:39:30Z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02248025AB4041BAB553EFF1BB7A145E_13</vt:lpwstr>
  </property>
</Properties>
</file>