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7C301-E330-40C8-BBBB-C28028AC22E4}" type="datetimeFigureOut">
              <a:rPr lang="en-CA" smtClean="0"/>
              <a:t>2026-08-22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77C7F-0811-426C-AC56-CAD45AEAB6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1458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77C7F-0811-426C-AC56-CAD45AEAB68E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2553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Supplementary Figure S1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22376"/>
            <a:ext cx="4037003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A646E"/>
                </a:solidFill>
              </a:defRPr>
            </a:pPr>
            <a:r>
              <a:rPr sz="1400" dirty="0"/>
              <a:t>Tau-bin gene counts and peak-expression summaries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11430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rPr dirty="0"/>
              <a:t>Human: genes per tau bin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55448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0.0–0.2</a:t>
            </a:r>
          </a:p>
        </p:txBody>
      </p:sp>
      <p:sp>
        <p:nvSpPr>
          <p:cNvPr id="6" name="Rectangle 5"/>
          <p:cNvSpPr/>
          <p:nvPr/>
        </p:nvSpPr>
        <p:spPr>
          <a:xfrm>
            <a:off x="2299716" y="1554480"/>
            <a:ext cx="18288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3665" y="153619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874519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0.2–0.4</a:t>
            </a:r>
          </a:p>
        </p:txBody>
      </p:sp>
      <p:sp>
        <p:nvSpPr>
          <p:cNvPr id="9" name="Rectangle 8"/>
          <p:cNvSpPr/>
          <p:nvPr/>
        </p:nvSpPr>
        <p:spPr>
          <a:xfrm>
            <a:off x="2299716" y="1874519"/>
            <a:ext cx="18288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71841" y="1856231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162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219456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0.4–0.6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99716" y="2194560"/>
            <a:ext cx="462926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16592" y="217627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4,126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51460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0.6–0.8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99716" y="2514600"/>
            <a:ext cx="1125677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79343" y="249631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10,033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2834639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0.8–1.0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99716" y="2834639"/>
            <a:ext cx="3129076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82742" y="2816351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27,889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7033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rPr dirty="0"/>
              <a:t>Human: median peak expression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411480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0.0–0.2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99716" y="4114800"/>
            <a:ext cx="18288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53665" y="409651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" y="443484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0.2–0.4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99716" y="4434840"/>
            <a:ext cx="3129076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82742" y="441655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50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1480" y="475488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0.4–0.6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299716" y="4754880"/>
            <a:ext cx="2187172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40837" y="473659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35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1480" y="507492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0.6–0.8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299716" y="5074920"/>
            <a:ext cx="1009953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3619" y="505663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16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1480" y="539496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0.8–1.0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299716" y="5394960"/>
            <a:ext cx="205603" cy="164592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59269" y="537667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9360" y="11430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t>Mouse: genes per tau bin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09360" y="155448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0.0–0.2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197596" y="1554480"/>
            <a:ext cx="18288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39" name="TextBox 38"/>
          <p:cNvSpPr txBox="1"/>
          <p:nvPr/>
        </p:nvSpPr>
        <p:spPr>
          <a:xfrm>
            <a:off x="8251879" y="153619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09360" y="1874519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0.2–0.4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197596" y="1874519"/>
            <a:ext cx="87095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42" name="TextBox 41"/>
          <p:cNvSpPr txBox="1"/>
          <p:nvPr/>
        </p:nvSpPr>
        <p:spPr>
          <a:xfrm>
            <a:off x="8338640" y="1856231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521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09360" y="219456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0.4–0.6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197596" y="2194560"/>
            <a:ext cx="641261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45" name="TextBox 44"/>
          <p:cNvSpPr txBox="1"/>
          <p:nvPr/>
        </p:nvSpPr>
        <p:spPr>
          <a:xfrm>
            <a:off x="8892807" y="217627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3,836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09360" y="251460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0.6–0.8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97596" y="2514600"/>
            <a:ext cx="1119366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48" name="TextBox 47"/>
          <p:cNvSpPr txBox="1"/>
          <p:nvPr/>
        </p:nvSpPr>
        <p:spPr>
          <a:xfrm>
            <a:off x="9370911" y="249631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6,696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09360" y="2834639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0.8–1.0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197596" y="2834639"/>
            <a:ext cx="3129076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51" name="TextBox 50"/>
          <p:cNvSpPr txBox="1"/>
          <p:nvPr/>
        </p:nvSpPr>
        <p:spPr>
          <a:xfrm>
            <a:off x="11380622" y="2816351"/>
            <a:ext cx="1456639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t>18,718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09360" y="37033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t>Mouse: median peak expression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309360" y="411480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0.0–0.2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197596" y="4114800"/>
            <a:ext cx="3129076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55" name="TextBox 54"/>
          <p:cNvSpPr txBox="1"/>
          <p:nvPr/>
        </p:nvSpPr>
        <p:spPr>
          <a:xfrm>
            <a:off x="11380622" y="4096512"/>
            <a:ext cx="1456639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t>69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09360" y="443484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0.2–0.4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197596" y="4434840"/>
            <a:ext cx="1568872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58" name="TextBox 57"/>
          <p:cNvSpPr txBox="1"/>
          <p:nvPr/>
        </p:nvSpPr>
        <p:spPr>
          <a:xfrm>
            <a:off x="9820417" y="441655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34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309360" y="475488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0.4–0.6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197596" y="4754880"/>
            <a:ext cx="1204886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61" name="TextBox 60"/>
          <p:cNvSpPr txBox="1"/>
          <p:nvPr/>
        </p:nvSpPr>
        <p:spPr>
          <a:xfrm>
            <a:off x="9456432" y="473659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26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309360" y="507492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0.6–0.8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197596" y="5074920"/>
            <a:ext cx="937797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64" name="TextBox 63"/>
          <p:cNvSpPr txBox="1"/>
          <p:nvPr/>
        </p:nvSpPr>
        <p:spPr>
          <a:xfrm>
            <a:off x="9189342" y="505663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20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09360" y="5394960"/>
            <a:ext cx="1726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5A646E"/>
                </a:solidFill>
              </a:defRPr>
            </a:pPr>
            <a:r>
              <a:rPr sz="1000" b="1"/>
              <a:t>0.8–1.0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197596" y="5394960"/>
            <a:ext cx="367361" cy="164592"/>
          </a:xfrm>
          <a:prstGeom prst="rect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67" name="TextBox 66"/>
          <p:cNvSpPr txBox="1"/>
          <p:nvPr/>
        </p:nvSpPr>
        <p:spPr>
          <a:xfrm>
            <a:off x="8618907" y="5376672"/>
            <a:ext cx="1456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D9BC5239-8DD2-4B5D-8110-E92B2711321C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Lung: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BD0625A4-FEE4-4C88-AD92-D9DDDFDE4E67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2437CDEC-9A71-4C7B-AD62-597FEB2AB313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3EF1C884-B793-446E-9022-E23CB21727F3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A0FF9309-9CDB-424D-B779-4FBA5FCE5489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185B6A15-F3E0-4162-BE91-E81A297EB748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409F8B6E-C963-44AD-BCC5-3051C8F653B8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89B3FF2E-358D-4811-8942-6B0FE2607352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71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5642B49C-FA97-48E6-86AA-955E5588E956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55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D96B36D5-9038-4225-BBDF-274B73FFAE66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290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8CE7617C-7D15-41E5-959E-67E630952038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126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E8AB1E7D-0C67-45A3-823C-90B70200EF53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345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9569693F-2950-4582-900A-F5438130542D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0.132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4464AA97-7249-42DD-A742-CE0274DE1F20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1C286512-4F44-4110-9BCA-30CB3E7A15A3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A914C26E-8FBD-4E61-B777-53CC5DEA1653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B4FF9AE8-78E3-4F4B-BCF8-7CAE6A2AF40C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CA69AAEC-1333-462F-82B4-D789A6633BA7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5E787E09-87AC-430C-B8EA-FF6ACB5254E1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9EA59996-0546-4B40-8BFB-8951C69BD566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4E376669-36E3-42B1-BA09-CFA0D48DF3CE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F8ADFF72-84B3-4A85-A465-346E0C393FBE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0B6A1AEC-0156-4732-A14C-28B41BC56131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9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03BBEA7B-C127-44F1-83D7-4FC5A267ED05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30600A02-B6AA-4120-93BA-42B08241612D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9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9ECC718D-125B-4030-8A02-D6ECEC9B9629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37450441-9C91-4BB8-B8CB-412C2B23EE45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04CBFF8C-0705-49A1-974B-ECC898C2D974}"/>
              </a:ext>
            </a:extLst>
          </p:cNvPr>
          <p:cNvSpPr>
            <a:spLocks noGrp="1"/>
          </p:cNvSpPr>
          <p:nvPr/>
        </p:nvSpPr>
        <p:spPr>
          <a:xfrm>
            <a:off x="861060" y="534352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D33C6D3E-11F2-4CD6-A0A3-B4EE0D879C1D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Ovary: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1E917958-16B0-4198-9473-DFF68D8DA859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24519C3A-FC88-4615-835B-BBD22D18DAFD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A88B5746-7F5A-4AEA-A57E-3EA91CA2E338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98099D62-64EE-4E5B-B311-7B4A0834CD54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31D9AA1A-CAAB-4C89-AAD7-C987ABD52860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AC6FEE5B-26BC-4F71-A6A3-FC619627C5A2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AA3EA2DC-5CB8-4F45-B177-476DE58E31FC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107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88188E50-93A2-4015-AFB1-3DD1820E2CFD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14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922A7BF5-A798-47FC-A42E-50F90CECCF0D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288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C544F523-E970-4F9E-8673-71B061F93539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121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FCFD8D6F-6C8B-4BE4-B696-D53F12C591C5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302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BA5F8B5B-4B52-4F51-A174-52498BE930E5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0.034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1E31517E-865B-4CD2-8FA4-BC43BDCFC984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593AB892-767C-43FC-B425-C5BBE286CC03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637F365D-8FA6-4635-9931-01830923FB26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73E417DE-61E5-4ED1-B4C9-7B81FD20FF4F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38CB1542-F08A-4CDD-9665-93D6EB4FAC84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B0F180A2-EE6F-433B-A76D-F3CD9025AB98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5D7B635C-0292-490B-AF56-3A98C0A0A820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0B07F3E4-C19D-4A4C-9E64-B1B85C3B2754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5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51152CD4-237A-40E6-86EF-1D2329AD94D7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1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197E4E9A-BF78-4059-82CD-6A979481C038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49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E1E83324-9217-4DA3-B73D-870094841CC2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6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C06BA907-801E-4CF4-B98F-05B6D0C40836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50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38F4C927-6364-44EC-8042-C3B5E0718AB6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0.018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8463061D-7A2A-4577-8E39-1D38E2CB7AB1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026255CA-EF6A-4AAF-9DC9-68E3490BE06B}"/>
              </a:ext>
            </a:extLst>
          </p:cNvPr>
          <p:cNvSpPr>
            <a:spLocks noGrp="1"/>
          </p:cNvSpPr>
          <p:nvPr/>
        </p:nvSpPr>
        <p:spPr>
          <a:xfrm>
            <a:off x="704850" y="5391150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7F8CA601-0084-40C6-9ECF-D2B5F47889D5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Skeletal muscle: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6C49BFB4-BFC7-47D4-B687-3B49DD0A6E28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7E5CAA63-7B52-4220-948E-8FC3ABD3EC79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9FAFBE27-EC9D-4E52-993B-DD1CCCAB8BEE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BDEF9B2E-C44C-450D-BD92-40085BA15586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C7BE33CD-08C1-4EC4-9BC6-F7E68D97B755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478FB196-93B2-4267-9B1A-533D825B5598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9A8B378A-BD9F-47C3-A18D-D0DC3FD53EA2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80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B6BC7968-6DCE-43F7-8923-DFA828D555C3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164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31AA385B-21EC-4828-BB5F-E448928C9A3C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171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F0EA25D6-5577-4113-98EA-8661E3708C91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244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42786E25-26BB-4604-AC0E-439B9321A54E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335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97FFBAA4-FA6A-49BC-BDC3-2D7FD06F0D51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0.395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4AD1F2A3-1CEC-439E-BE71-F46F112E15C3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792AFEC8-A1B1-46AE-956D-BD95BE4AD171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84EF2FAD-C7D4-46F3-A470-5DEBC75AC64F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41A1FF22-6084-4FD8-A858-A1B34025F46B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AE6738C2-DDDC-4CDF-826B-6B15EF509C50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07215985-D996-402F-AEDB-C054F5C62D46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540A3C89-10A6-423C-A65B-2A321E65B13D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09531AA9-DC0B-4A0F-8AB1-D3BCAA4A5097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459CF3E9-19D0-47FC-833E-C2E614ABA1AF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B5413A99-A699-408B-BDEE-F21120673C5C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27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B58FD53A-782D-4FF3-903C-D6148BE270BF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EF837B0B-F18A-4027-BD3D-B1C0DDCC71B5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27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D8C7ACAE-0534-4834-B734-C78E0C15971A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BAD575F6-8D01-4862-A4D2-865B1CF5F35E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EEF7471E-9271-4E0C-8092-0D09959112ED}"/>
              </a:ext>
            </a:extLst>
          </p:cNvPr>
          <p:cNvSpPr>
            <a:spLocks noGrp="1"/>
          </p:cNvSpPr>
          <p:nvPr/>
        </p:nvSpPr>
        <p:spPr>
          <a:xfrm>
            <a:off x="704850" y="5314950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S3J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871DF9D8-0E72-4B5D-B5BC-0F358C0C3419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Small intestine: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53AF7AC0-DFAB-46B6-B191-918C761B4D37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52F5A173-15AE-4904-82CB-D105FB4BCF7D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485D5C0C-EB3B-45A4-8573-BC2417B9E05F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8CEE86B2-AB69-4053-9258-6C2FD9546D50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3500671E-D630-4F56-96DB-E8EA373BC550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55120FF7-B1D3-4574-8505-4F0FE743237D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F9FFB781-D753-425B-A500-DEA593D01F22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41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697FECA9-3D47-48FE-8E50-B6A6561ECA5A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71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BDD5169D-1AF4-4F61-BBE5-DAC969BE6FD9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255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18681BA4-57E0-4AC2-8260-894BD86E46CD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112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DDCCA5E5-044F-4652-8089-9A93F86A7E17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326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35417CD7-7245-4653-9EED-51DB34A173EB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0.193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DA2917DB-ADDC-44C3-AEFC-F674374BA2A8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19618693-94B2-4F02-A362-6987AF5A2C5E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19FC3435-5D94-4F45-A967-CD8A4CD32EFA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DA79986C-70EB-4B25-8DB2-166C2D2AA5C3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EFB30EFC-AE3E-47A1-8EF2-A92D8DF6F7D5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CD0F6C1F-EA2C-4D6F-96EE-31513F232311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40DFB7CE-7D38-4D57-9701-1CAD3DF13DF1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4032F74A-7804-494A-B785-6AD4132C3F4A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D712C399-470A-4B8C-912F-FB4498E1ECD9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21497C85-7C6E-4F99-900F-F659A801F479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18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4D4D5A0C-1FB9-46DF-BE02-72EE4F406CED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0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42960D32-920E-4A16-8CE2-0833F09EE101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18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CC338D2E-01EE-4A98-9A47-724BB2B9E284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2912D4F5-749E-472A-BBBD-DCCF1573260B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3C3FBC53-0CF2-4EFA-84F3-2D4A7DF053C4}"/>
              </a:ext>
            </a:extLst>
          </p:cNvPr>
          <p:cNvSpPr>
            <a:spLocks noGrp="1"/>
          </p:cNvSpPr>
          <p:nvPr/>
        </p:nvSpPr>
        <p:spPr>
          <a:xfrm>
            <a:off x="895350" y="5375148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259EB7D9-F38A-40F3-84A0-4D75E4099E7B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Spleen: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1C05773F-361D-4125-8489-093F2E7F32F3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A230D4DD-F964-469E-896F-1DC2B7F603B2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39692CE6-3172-4ACA-B6B8-47BFBBA018AF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8AB9E3F0-69A1-421F-B86C-2953734F2C28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F6E0350A-4F39-45DC-8B5D-BC7A2F8F9E24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5901AEF6-5D77-42BF-A9A5-5CB4220529B5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4C40FEFE-3A7A-4E6F-AA9F-D10AA3EC677E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144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2306A369-4971-47D5-80ED-0825D2C985E1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81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B2F9845C-9131-492B-B722-3ECAA74F433E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401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89C7D73C-782C-4FA9-B75D-37D6323142E4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225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11C6367E-BCDA-43AB-9C48-3E6B3F2D23E6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482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705148A8-2A25-4DEB-BA04-B5CF5BAF756E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0.129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A05773FB-1765-4A73-8508-3BDE42B5DAE9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A11A4425-7DA7-480C-9E21-BB6D2088FDB1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5AC1AABE-21BF-401C-A15C-6F6E4CD84057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0BF55777-F9DC-4B19-B8CB-1E6C8CB896F4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4D9E4AF5-FD35-45CD-A6E1-1E9C4C1E87C2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E38B8121-53D2-4A52-83C4-4DDDF4430FDC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DE35AEE0-CA93-46C1-9E69-A79641A99FCA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E3C1DB69-B6B0-4DC9-9A0C-9BE8BC9B6230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92F3151D-A153-43BA-9AAB-8688004AF2AD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F39F0C71-E9D4-4C5B-A841-FFF92C9C0FED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29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BAA029AD-49E4-4037-A696-432DF602C9CF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B23E035A-981A-4CC2-8AB6-A712CB3842FE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29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BB6C895E-DF67-4D72-BA27-052E24567446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F5AABE2A-6E75-42D1-A667-FD2A01D2B4A2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0D5D7C77-6719-4FC1-900F-BDE599DB93C5}"/>
              </a:ext>
            </a:extLst>
          </p:cNvPr>
          <p:cNvSpPr>
            <a:spLocks noGrp="1"/>
          </p:cNvSpPr>
          <p:nvPr/>
        </p:nvSpPr>
        <p:spPr>
          <a:xfrm>
            <a:off x="704850" y="5295900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65BAB60A-B72C-436A-ABB3-91398E49E4D1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Stomach: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F7204C26-9AFD-4929-95FE-100795C528BF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9902B246-B48A-485A-AD12-D0F8E9F8AAEE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6863F3CE-136A-4009-A49B-46C6AD91054A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BE794BF0-1519-4A3E-ABCE-021358355757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FDBB1779-9585-4864-A243-D12FF57FD4DF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B19AD96D-FFDE-4E88-BE7B-21D7311E1475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80FB00D0-99F5-42D0-A557-0C66ECB5AC40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27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ECD140B0-BACC-43A2-9826-D1325A78D60A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39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F416FFF9-6C6D-4C57-A33F-6567136F238C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109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58E43275-9D5C-4EFF-A2C0-6ADD713D8E66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66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AC73B760-C099-4931-965D-B8D2AE0A1B3A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148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586E88F3-E242-48E6-9142-DEE5887125E9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0.223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C4610BAA-CB6E-44FF-A2FF-3FA9352C19D7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C7F346D2-D002-4447-9BB0-9A43A738B0EE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B9C7ED30-F5EF-45BA-915A-626B96E0D79F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31CE9AA3-9B2A-4C4C-BDB7-184F38746741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9DCFD7C0-F64C-443B-A48C-0161B536F52E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2E4848C6-5077-412C-8095-A3152380138A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9730A13A-E810-435A-B936-6D7A72FCBE3A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619A29B0-04DB-40E7-891A-A63BCA7E302C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534BAC8D-3A3A-4931-AC89-7EF83C3EAE5A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4347B541-EBE9-4412-964B-0E3FFF9835CF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5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85F26C0A-5212-4015-8703-5A361C6BB8EF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0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DDDC47AE-3936-4311-90E7-94CEE658D216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5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663301DA-972B-4D91-A2CF-677E92222964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6B21F5C3-5947-4AE8-9821-B75601F0F59E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94905764-3521-4094-A336-084DE054EF35}"/>
              </a:ext>
            </a:extLst>
          </p:cNvPr>
          <p:cNvSpPr>
            <a:spLocks noGrp="1"/>
          </p:cNvSpPr>
          <p:nvPr/>
        </p:nvSpPr>
        <p:spPr>
          <a:xfrm>
            <a:off x="796290" y="534352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0AD518F6-701E-45B9-91E0-0E5562F90F02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Testis: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D25530F1-FD29-4D6B-8000-72604D88DF96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7AD66B73-10FE-44FC-85F6-487B727C598F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ECC4E080-36C7-4F9C-B9A0-331F7E6648F8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F419AA4A-0C8B-4273-A9A5-9BC3114B3403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1E1C4E31-CF33-435A-B7A7-61B83CEF600E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44CD575E-6191-4D06-BAA2-A4FD67E65879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FE69BDA6-29AF-4470-809F-C0E9A7F319A4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644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89E83FA6-F60F-42FB-B0B4-99F7724303A4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1,097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0307447C-5AE1-438B-891E-CBDA62815124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904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DDDBE43A-4EFB-4680-8227-D7556F9E637F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1,741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23E5E1D3-9AE0-4E81-AC27-10E221F3E8E0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2,001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9B3C472C-D45C-4C70-B9DE-B77B32F68D36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0.415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31E163F0-2E57-492D-8A5B-807A4F70E3AD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4AA9B155-86D2-40AD-B869-81A89404E43E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B590BEF2-0D03-476D-8776-45FB6181AE90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0427CDF1-E6E6-43D1-8E74-9B8D673B12FA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42679436-F22B-4627-833A-952AF409882F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6A57BE83-0EDB-4653-90FE-7999B536CCE9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A2A4FFD0-9919-4BB6-94F8-614D37E662E2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7C80CFD7-108A-4966-ACB4-9E489FBC033D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10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D70036A4-54B8-4D84-8194-B2F0639C072D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DC1EF713-C743-4AFC-8E27-60D8F130373C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47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5252AC1D-8D87-4582-9633-EB7BDC567F4A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10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09924A16-2158-4AB0-8222-1A239D421F94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47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EC072E9B-ADC5-42E7-8200-F64458307D0B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EE10DAD4-10CB-45B7-AF15-38FA321D036A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55BEED98-966C-49D6-BED6-4AE92527BB1A}"/>
              </a:ext>
            </a:extLst>
          </p:cNvPr>
          <p:cNvSpPr>
            <a:spLocks noGrp="1"/>
          </p:cNvSpPr>
          <p:nvPr/>
        </p:nvSpPr>
        <p:spPr>
          <a:xfrm>
            <a:off x="873252" y="5231892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04E66CBF-F95E-4DEA-B7CA-D33C130F2303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Uterus: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7506DCCF-1911-41A2-A9C4-36C137CE5E74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41235384-8902-43EB-B62D-1050E3F0D549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CFB66717-A3E6-4572-B1AF-6CF2BA3480BA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C09C1AA2-2EDC-4A76-B035-4B7A2202B979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DED420CA-467E-444F-8173-A0FA56BBD190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178518F0-C685-416B-9FA4-C276065EC49C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C0C2FF49-5024-4B87-B364-80700B74AD70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44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014C6F2F-3EA9-4B4D-8150-1C7C607744E4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15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3CB83D16-F2E1-4C57-AA0C-986880CD3EE5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254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8F7DAAC9-0EAA-4D1A-90AF-0D6EFDCC9170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59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F1D45EDB-F6CB-4401-B073-84630A39E56F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269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DA4CA3F2-1F9F-4070-96BD-03B500BEB999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0.048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A3F09E83-471E-4390-9A4B-A353C425934D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451397EE-E738-4D33-8AE7-E74C5F74A11B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43FB1085-12F8-448E-989A-9FF8D71E91DD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5F57FBC8-7C43-4E0C-9772-828B337DF1F0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AEB8A83B-FBF7-496D-A5FF-97C8BC996113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BE6F7106-4B43-4EDE-B174-170F04716A44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76C9F24E-3DC1-4391-8C20-57C2823AF9A3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FF3F2C53-2565-4B37-A3E9-E66084ACE88F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14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8C819346-2033-4B9C-A6FF-F3D083D3F153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A186110D-49B9-4363-86D4-BCCBE06DC869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50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C0FBFB77-9E2F-4B74-8C13-4248D29086D9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14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0F177548-DCDF-4B45-806E-490E2C9C8A3E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50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A4F093D1-6873-499C-B5D1-F5BD851C8D79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B4A2B9F5-E34D-41B0-BB83-EC2350D35647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5F591D08-3760-4520-B408-92917C8A895D}"/>
              </a:ext>
            </a:extLst>
          </p:cNvPr>
          <p:cNvSpPr>
            <a:spLocks noGrp="1"/>
          </p:cNvSpPr>
          <p:nvPr/>
        </p:nvSpPr>
        <p:spPr>
          <a:xfrm>
            <a:off x="778002" y="511492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BAF557DD-C2F9-4BE3-9747-3A3088AC36AD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Vagina: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704BA8F5-77CA-4C2A-87EE-76389D93AAAB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A4B41FDC-D111-48A6-B6A6-88A96EA349F6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0E37F807-E752-4BA6-A92C-BDCDA3724DF7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CB954BFF-BFCF-41AF-8840-2929E8D0A56E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2E4655B0-E4EF-43C1-9B12-361DC86EC25E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92A1E5F1-1767-4AA9-A2AB-5D45A7257F4F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9B8538FD-5D54-429B-AA60-DC122B394C70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17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E72659B3-EE2C-474F-8FED-1952D6149334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F33DE6CA-6884-4A05-BDCD-2F7B87AA59EE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66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6A2B4BDD-6DB7-4D64-B46A-D439D822ECB8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17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A1EC5D39-99AD-443B-ABE6-DB2E09C2B10E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66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BA535AC8-7995-48A2-90B8-BDDAD5ADF86B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8238D883-2762-47DA-8E37-FC3AC0522C8C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24AC9626-9EA6-4071-877E-64F3E3CB9C5B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E9EDBCBD-2CEE-487B-A1DA-4D508C4DF1CC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5ABF76AD-F59B-4168-8905-5C70A33A08A3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5CB93ADF-E1FF-4451-B720-9B3B9060A59C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9CBE414F-C21B-4BA4-9306-31D968BE15C6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1B8EB987-D83B-4BA7-AA7B-F2CEAB5E680F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99CE3D50-C2C4-4A90-931D-F72807F7E8C0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F49CB8E3-F576-418C-B444-19291D28DCF9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AF53805E-871F-40CD-B6B6-EAC4D1C99C43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531E9A5F-BED1-4137-8D9A-BD2FD2F7C461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0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8796D2DD-6868-4625-8F8F-CC7D62F158B7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4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32A50524-3DBE-4744-8028-303EE244407B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24A2BC7E-0204-4284-9514-4675B541EE9F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4E7034B6-B65B-43DD-886A-998EFBEC8FCF}"/>
              </a:ext>
            </a:extLst>
          </p:cNvPr>
          <p:cNvSpPr>
            <a:spLocks noGrp="1"/>
          </p:cNvSpPr>
          <p:nvPr/>
        </p:nvSpPr>
        <p:spPr>
          <a:xfrm>
            <a:off x="823722" y="532447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Supplementary Figure S2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13232"/>
            <a:ext cx="559480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A646E"/>
                </a:solidFill>
              </a:defRPr>
            </a:pPr>
            <a:r>
              <a:rPr sz="1400" b="1" dirty="0"/>
              <a:t>Top- and bottom-decile methylation–expression correlation distributions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601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t>Human — Promoter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880359"/>
            <a:ext cx="4754880" cy="9144"/>
          </a:xfrm>
          <a:prstGeom prst="rect">
            <a:avLst/>
          </a:prstGeom>
          <a:solidFill>
            <a:srgbClr val="5A64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87552" y="2070023"/>
            <a:ext cx="402336" cy="363509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 dirty="0"/>
          </a:p>
        </p:txBody>
      </p:sp>
      <p:sp>
        <p:nvSpPr>
          <p:cNvPr id="7" name="Rectangle 6"/>
          <p:cNvSpPr/>
          <p:nvPr/>
        </p:nvSpPr>
        <p:spPr>
          <a:xfrm>
            <a:off x="987552" y="2277319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8" name="TextBox 7"/>
          <p:cNvSpPr txBox="1"/>
          <p:nvPr/>
        </p:nvSpPr>
        <p:spPr>
          <a:xfrm>
            <a:off x="685800" y="294436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Bottom 10%</a:t>
            </a:r>
          </a:p>
        </p:txBody>
      </p:sp>
      <p:sp>
        <p:nvSpPr>
          <p:cNvPr id="9" name="Rectangle 8"/>
          <p:cNvSpPr/>
          <p:nvPr/>
        </p:nvSpPr>
        <p:spPr>
          <a:xfrm>
            <a:off x="5285232" y="1773138"/>
            <a:ext cx="402336" cy="687599"/>
          </a:xfrm>
          <a:prstGeom prst="rect">
            <a:avLst/>
          </a:prstGeom>
          <a:solidFill>
            <a:srgbClr val="CC4C4C"/>
          </a:solidFill>
          <a:ln>
            <a:solidFill>
              <a:srgbClr val="CC4C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10" name="Rectangle 9"/>
          <p:cNvSpPr/>
          <p:nvPr/>
        </p:nvSpPr>
        <p:spPr>
          <a:xfrm>
            <a:off x="5285232" y="1944302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11" name="TextBox 10"/>
          <p:cNvSpPr txBox="1"/>
          <p:nvPr/>
        </p:nvSpPr>
        <p:spPr>
          <a:xfrm>
            <a:off x="4983480" y="294436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Top 10%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1280160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+1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724911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−1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36576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t>Human — Gene body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5577840"/>
            <a:ext cx="4754880" cy="9144"/>
          </a:xfrm>
          <a:prstGeom prst="rect">
            <a:avLst/>
          </a:prstGeom>
          <a:solidFill>
            <a:srgbClr val="5A64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987552" y="4705074"/>
            <a:ext cx="402336" cy="390741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17" name="Rectangle 16"/>
          <p:cNvSpPr/>
          <p:nvPr/>
        </p:nvSpPr>
        <p:spPr>
          <a:xfrm>
            <a:off x="987552" y="4928835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18" name="TextBox 17"/>
          <p:cNvSpPr txBox="1"/>
          <p:nvPr/>
        </p:nvSpPr>
        <p:spPr>
          <a:xfrm>
            <a:off x="685800" y="564184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Bottom 10%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85232" y="4469190"/>
            <a:ext cx="402336" cy="431028"/>
          </a:xfrm>
          <a:prstGeom prst="rect">
            <a:avLst/>
          </a:prstGeom>
          <a:solidFill>
            <a:srgbClr val="CC4C4C"/>
          </a:solidFill>
          <a:ln>
            <a:solidFill>
              <a:srgbClr val="CC4C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20" name="Rectangle 19"/>
          <p:cNvSpPr/>
          <p:nvPr/>
        </p:nvSpPr>
        <p:spPr>
          <a:xfrm>
            <a:off x="5285232" y="4607898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21" name="TextBox 20"/>
          <p:cNvSpPr txBox="1"/>
          <p:nvPr/>
        </p:nvSpPr>
        <p:spPr>
          <a:xfrm>
            <a:off x="4983480" y="564184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Top 10%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3977639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+1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5422392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−1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96012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t>Mouse — Promoter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720840" y="2880359"/>
            <a:ext cx="4754880" cy="9144"/>
          </a:xfrm>
          <a:prstGeom prst="rect">
            <a:avLst/>
          </a:prstGeom>
          <a:solidFill>
            <a:srgbClr val="5A64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885432" y="1817922"/>
            <a:ext cx="402336" cy="434503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27" name="Rectangle 26"/>
          <p:cNvSpPr/>
          <p:nvPr/>
        </p:nvSpPr>
        <p:spPr>
          <a:xfrm>
            <a:off x="6885432" y="2032071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28" name="TextBox 27"/>
          <p:cNvSpPr txBox="1"/>
          <p:nvPr/>
        </p:nvSpPr>
        <p:spPr>
          <a:xfrm>
            <a:off x="6583680" y="294436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Bottom 10%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183112" y="1886116"/>
            <a:ext cx="402336" cy="505142"/>
          </a:xfrm>
          <a:prstGeom prst="rect">
            <a:avLst/>
          </a:prstGeom>
          <a:solidFill>
            <a:srgbClr val="CC4C4C"/>
          </a:solidFill>
          <a:ln>
            <a:solidFill>
              <a:srgbClr val="CC4C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30" name="Rectangle 29"/>
          <p:cNvSpPr/>
          <p:nvPr/>
        </p:nvSpPr>
        <p:spPr>
          <a:xfrm>
            <a:off x="11183112" y="2148177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31" name="TextBox 30"/>
          <p:cNvSpPr txBox="1"/>
          <p:nvPr/>
        </p:nvSpPr>
        <p:spPr>
          <a:xfrm>
            <a:off x="10881360" y="294436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Top 10%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60" y="1280160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+1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09360" y="2724911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−1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6576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F4E79"/>
                </a:solidFill>
              </a:defRPr>
            </a:pPr>
            <a:r>
              <a:t>Mouse — Gene body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720840" y="5577840"/>
            <a:ext cx="4754880" cy="9144"/>
          </a:xfrm>
          <a:prstGeom prst="rect">
            <a:avLst/>
          </a:prstGeom>
          <a:solidFill>
            <a:srgbClr val="5A64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6885432" y="4487837"/>
            <a:ext cx="402336" cy="469657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37" name="Rectangle 36"/>
          <p:cNvSpPr/>
          <p:nvPr/>
        </p:nvSpPr>
        <p:spPr>
          <a:xfrm>
            <a:off x="6885432" y="4703368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38" name="TextBox 37"/>
          <p:cNvSpPr txBox="1"/>
          <p:nvPr/>
        </p:nvSpPr>
        <p:spPr>
          <a:xfrm>
            <a:off x="6583680" y="564184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Bottom 10%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1183112" y="4669224"/>
            <a:ext cx="402336" cy="443514"/>
          </a:xfrm>
          <a:prstGeom prst="rect">
            <a:avLst/>
          </a:prstGeom>
          <a:solidFill>
            <a:srgbClr val="CC4C4C"/>
          </a:solidFill>
          <a:ln>
            <a:solidFill>
              <a:srgbClr val="CC4C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40" name="Rectangle 39"/>
          <p:cNvSpPr/>
          <p:nvPr/>
        </p:nvSpPr>
        <p:spPr>
          <a:xfrm>
            <a:off x="11183112" y="4890910"/>
            <a:ext cx="402336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b="1"/>
          </a:p>
        </p:txBody>
      </p:sp>
      <p:sp>
        <p:nvSpPr>
          <p:cNvPr id="41" name="TextBox 40"/>
          <p:cNvSpPr txBox="1"/>
          <p:nvPr/>
        </p:nvSpPr>
        <p:spPr>
          <a:xfrm>
            <a:off x="10881360" y="5641848"/>
            <a:ext cx="10058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5A646E"/>
                </a:solidFill>
              </a:defRPr>
            </a:pPr>
            <a:r>
              <a:rPr sz="1000" b="1"/>
              <a:t>Top 10%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09360" y="3977639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+1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09360" y="5422392"/>
            <a:ext cx="365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5A646E"/>
                </a:solidFill>
              </a:defRPr>
            </a:pPr>
            <a:r>
              <a:rPr sz="1000" b="1"/>
              <a:t>−1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800" y="5999183"/>
            <a:ext cx="54772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A646E"/>
                </a:solidFill>
              </a:defRPr>
            </a:pPr>
            <a:r>
              <a:rPr sz="1000" dirty="0"/>
              <a:t>Boxes show the 25th, 50th and 75th percentiles of per-gene Pearson r across harmonized tissues.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B8A68208-2ADD-432D-BA58-EB0821793AD0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All tissues combined: high-TSI overlap is much greater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0F24C477-33BB-4BC7-A2DE-CE4CFCB4A629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FE4015F5-0AB1-47FE-9337-15C638763BE7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ED9D590C-5C97-4249-BE5E-7A4D0AF9E0FE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1C6EA65E-36C9-4EF7-9BA8-33CF6F5850F6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2DC0B29A-75E3-4229-9818-290AF781A774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7A827654-65A1-4527-BBCC-3256A5449D97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76FE2FCD-E0C0-4DCF-B9D3-4B81AF5A84FA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111111"/>
                </a:solidFill>
              </a:defRPr>
            </a:pPr>
            <a:r>
              <a:rPr sz="1725" b="1">
                <a:solidFill>
                  <a:srgbClr val="111111"/>
                </a:solidFill>
              </a:rPr>
              <a:t>1,733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026EAF3A-2FAE-4591-B980-8DBADF6896FD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6,219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D2C10DAD-8A61-4FBE-BB79-1DE568A59124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111111"/>
                </a:solidFill>
              </a:defRPr>
            </a:pPr>
            <a:r>
              <a:rPr sz="1725" b="1">
                <a:solidFill>
                  <a:srgbClr val="111111"/>
                </a:solidFill>
              </a:rPr>
              <a:t>1,753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62E343BC-1A27-4434-B998-CCF02D59D46F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7,952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F21D8251-6AF0-4EFA-913E-687B56BF34DF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7,972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5C09174C-678C-4F28-9C00-3D7D5E4D16DF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0.641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11E8CA09-648F-4B7A-BD26-47FF86CC0EB0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628E4329-8564-4BA9-AD9D-6597E3C8ADB1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6FCBAD63-CD69-4524-9D18-28EAB154E126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F58AA1F1-E837-49B0-A7DD-97ED16E6625C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1D1C8DF1-C7DC-44F3-ACCD-A9AF0B3919B9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D367C249-A51C-4DCD-9AF9-6F09CDA416F4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7D87B14B-63A1-44FD-9818-87EF1D92E643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282D66B7-1463-46AB-9A82-120D869205FE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116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0F2E8E1A-22CD-4D60-8C2F-83791419DD5A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32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28D2421C-4186-4E9C-BBB3-33496D3A7B80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448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DB4C8ADC-AD4F-424D-A9EB-76708BB3D62D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148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1619CFF5-D637-4410-909E-CB5E14B7B001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480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73BD55FD-254D-4DF5-B37C-623CA7FE134A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0.054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D8171FBF-38AC-4987-A977-649F594716BD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129062E0-A54E-48E5-B37B-5968D822C93F}"/>
              </a:ext>
            </a:extLst>
          </p:cNvPr>
          <p:cNvSpPr>
            <a:spLocks noGrp="1"/>
          </p:cNvSpPr>
          <p:nvPr/>
        </p:nvSpPr>
        <p:spPr>
          <a:xfrm>
            <a:off x="704850" y="5314950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Counts represent </a:t>
            </a:r>
            <a:r>
              <a:rPr sz="1200" b="1" dirty="0" err="1">
                <a:solidFill>
                  <a:srgbClr val="626B75"/>
                </a:solidFill>
              </a:rPr>
              <a:t>Ensembl</a:t>
            </a:r>
            <a:r>
              <a:rPr sz="1200" b="1" dirty="0">
                <a:solidFill>
                  <a:srgbClr val="626B75"/>
                </a:solidFill>
              </a:rPr>
              <a:t> one-to-one orthologue pairs. The high- and low-TSI groups differ greatly in size.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0C30227E-FC0D-477D-BB46-9BC4700F11CA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Adrenal gland: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93C9CFFC-5F41-4FFA-A880-57147B30CBB1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6CD303BF-AD2D-4067-AAD8-650BB3691918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621CCAD9-FED1-46B6-BF1D-846ADAB6F60F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E0A59136-8420-4A58-B5E6-1D2293F7EC40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80D06214-9A28-44C1-8110-7E605EAD10E7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9CD62DC1-C32D-4A1E-BD57-E14ECC4088AB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8D8F6A1E-5D26-4BD2-B9AB-2EACA2392949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83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345A63F7-EDAA-4AE4-B1F8-7193429A3368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17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A283BEAD-C2AE-4FA0-A81C-1B9E3AA5283F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172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3EFE4A3A-3906-4A5C-86F0-C10B80C67919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100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E80FF5AC-4CFD-43F1-A2CC-627C71791F1C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189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6F858E9B-7EBF-403A-82D6-8E737C7EBE27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0.063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D32E6C5C-A611-43ED-AFA5-6A00604A6B5F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4A715D91-4637-4A94-B1FC-7DBDFFC13A27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DBD1F4C3-199F-43FD-9FB4-050CF67574FD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3B9FFC27-1558-4CBA-A96E-9F36F688A563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1BAE6F21-D8B4-4259-92AD-5F8DB2C39138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89739888-305D-4302-A0C1-22A2CFB40170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B2477914-6F3B-4903-A150-280933C083E3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0BDFED5F-F021-4ACE-908F-E1627CD04B30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1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AF47E521-D31C-477A-AEE2-F014A335149D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79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DD0A3F16-ABAA-406F-953A-973B3999A456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5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043F2130-9F6E-4B75-B306-2D072C8D46DB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80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0DDF7016-2145-4B95-BE9C-DAAACB58F810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0.012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A5E0558E-F211-4CC1-ABD3-9AF513A92781}"/>
              </a:ext>
            </a:extLst>
          </p:cNvPr>
          <p:cNvSpPr>
            <a:spLocks noGrp="1"/>
          </p:cNvSpPr>
          <p:nvPr/>
        </p:nvSpPr>
        <p:spPr>
          <a:xfrm>
            <a:off x="704850" y="5314950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S3B</a:t>
            </a:r>
          </a:p>
        </p:txBody>
      </p:sp>
      <p:sp>
        <p:nvSpPr>
          <p:cNvPr id="37" name="TSI &gt; 0.8-set-key">
            <a:extLst>
              <a:ext uri="{FF2B5EF4-FFF2-40B4-BE49-F238E27FC236}">
                <a16:creationId xmlns:a16="http://schemas.microsoft.com/office/drawing/2014/main" id="{32974E87-CEEF-D3F4-AA24-63CC6F495690}"/>
              </a:ext>
            </a:extLst>
          </p:cNvPr>
          <p:cNvSpPr>
            <a:spLocks noGrp="1"/>
          </p:cNvSpPr>
          <p:nvPr/>
        </p:nvSpPr>
        <p:spPr>
          <a:xfrm>
            <a:off x="1181100" y="4289298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39" name="TSI &lt; 0.4-set-key">
            <a:extLst>
              <a:ext uri="{FF2B5EF4-FFF2-40B4-BE49-F238E27FC236}">
                <a16:creationId xmlns:a16="http://schemas.microsoft.com/office/drawing/2014/main" id="{F52A6E83-7940-62E0-7E5A-025723048147}"/>
              </a:ext>
            </a:extLst>
          </p:cNvPr>
          <p:cNvSpPr>
            <a:spLocks noGrp="1"/>
          </p:cNvSpPr>
          <p:nvPr/>
        </p:nvSpPr>
        <p:spPr>
          <a:xfrm>
            <a:off x="7010400" y="4289298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8980188C-77E4-4A37-B6DA-2AF96276CCF3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Brain: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8F7EC62D-38F8-448D-871B-3E5B2AAF77FE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E6B1E950-E037-4DDD-9C57-F058B40C8EF0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E60A58FF-06BD-4F26-8687-903BBAE3587D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C7F6F666-31A4-4E40-813F-9C285664F022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0365CCB0-54D4-4B1E-AD66-7CCE945648D8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7EBDC0B5-3761-4ADA-BC5C-02BD08EFCBBD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7D4D851C-770D-40FC-81CC-EA8B59713BAC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584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2A87390A-4437-4E80-BF1F-909B026A1E83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923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B3383884-299C-42A0-B85F-B1757D01EACD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638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51CE3F83-DAD5-425C-B288-A49C891C78B2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1,507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FA2682AA-6542-4DF3-B234-ECD0BA3F3927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1,561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58E31F43-31D2-40F1-922C-966BF243975F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0.430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22C4A9A5-470A-437A-A8D4-A038FAF595BE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5E6F749C-3E26-45FA-8E9D-6981C5970956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7221451D-8B33-4ECC-82F7-C1ED948685F1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DB46C5F5-3742-4ACB-A186-3A9017100DD7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F631124B-D1C2-4E70-A337-422EA1F5FBB0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F0E48153-1F7D-4A69-8666-8124E0F07133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39EF7ACB-9E04-4E22-85FD-574DCDB3E5F2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BD7C24D7-4046-4874-B869-342903446FFB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17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1225D4A6-6D88-4230-AD42-B16EEBEB5F83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2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B105CD56-6972-42FF-886A-67BD677A1DD0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28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822698F1-BB46-4AB4-951D-CF0CA8D582DA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19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71F54F98-F298-4A5B-9888-6A91DE6B8B69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30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FD6A3B7C-3F39-43B3-B8B0-4CEBF618E36D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0.043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989D052D-5242-4609-B3D1-4FB891D5C5B5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058C3C19-838D-48C2-B207-A1F783C5C7F0}"/>
              </a:ext>
            </a:extLst>
          </p:cNvPr>
          <p:cNvSpPr>
            <a:spLocks noGrp="1"/>
          </p:cNvSpPr>
          <p:nvPr/>
        </p:nvSpPr>
        <p:spPr>
          <a:xfrm>
            <a:off x="595122" y="530542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CC3F445F-7AE5-4C02-9409-56859F9B4AFB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Heart: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C218F2BC-C9AD-4FB3-8E52-C3BB7326A073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64AB8366-8AC9-4BEA-A109-ED1EADF4BA1B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18856BC4-39F5-4E8B-AF20-DE29C7ACE6FB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EB376E5D-18F7-454F-AF81-5EED31FF4543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71964701-B01F-44E4-A72E-30C1349F4D4E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8AE397F7-BCEB-45F6-83D4-386AF3B612CD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BAF34A40-EA45-4622-BB35-B34282BB3915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48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EB83812E-0128-4EFD-AFC9-FE4E970FA12E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44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99F87395-DA27-404C-8930-FE7F256946B9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94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A117C65B-BE78-4859-8905-8477F1A1B0A1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92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2D4CAC43-2F03-4DAB-8D24-D5428E199364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138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769932CA-231F-4B02-9C90-3C29CF011718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0.237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F055319B-87DF-4DCC-AC69-AC2467218AB4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B43F69F7-24EF-48E5-89B7-45EEC7F6B64C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8791BF3B-DA3E-46D8-BB37-2FDBE795B89D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E0BE312E-E2F6-4076-AC7C-483917DF466B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BF268E8E-BE87-47F1-B381-D3C5D074133C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5C00C219-07A7-4EFA-B4C7-16467857AA08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10534BF9-92BC-490A-85A6-FBFBEE8523EC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2744DBD1-5C4C-497D-B9CF-4B111D7BAD64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DE800C6D-8CFE-436E-B8FE-FBA0D3CDBF03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1224A644-5BE7-4534-8E91-0C1B9666C659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7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BEEF398F-2A9D-4FB9-812B-5D3243E2B1CF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2CE202DB-70A9-47A7-94FE-83B3EA5C7164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7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4416A609-1BAB-4DC3-A1AE-6E7E423D8C65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7EFC9FA8-730B-4D9A-8699-4D65AB187CF4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47EEA94C-BB86-4598-AAD2-25C5BCF863DF}"/>
              </a:ext>
            </a:extLst>
          </p:cNvPr>
          <p:cNvSpPr>
            <a:spLocks noGrp="1"/>
          </p:cNvSpPr>
          <p:nvPr/>
        </p:nvSpPr>
        <p:spPr>
          <a:xfrm>
            <a:off x="787146" y="532447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5FD02719-1D2F-43B6-B380-E9B44AE4C0F3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Kidney: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A3159582-DFD4-4586-A243-8A327FE6D9D3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ED82B85A-BEFB-4A53-8A6D-0CF4F209EA2B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2FDB5316-2746-4470-B160-7127155977EB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4643487F-5D1C-4452-84E7-2BB63E31FD2D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4CD349A4-054B-4F73-8114-A0F532B68B38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35C70E60-4592-4402-A587-479D592282E2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D1493BEC-65C1-464F-9A72-2F296C23D3B3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83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74463411-F57A-499C-826B-C21CEDAAC918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77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C2ACFE5D-B21B-4AB2-97DE-40A50607CEBF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239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FEA3F139-ECB4-4096-BB3F-DF70FF785951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160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4C415B7F-B444-40D1-8AEB-1AF9873B8777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316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962B93FD-9B82-4CBC-BB53-901DE78CB21F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0.193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D65A74DD-750D-4489-A5AB-38CC03B05D53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983A262D-63E3-43CF-929D-670044B18BF6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A7F3DFBF-774B-4E79-B83C-98C12DC5CB6C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9E907FAA-270E-4D33-A653-7BB7587D9CF9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DC4B025C-8D44-4AED-B0B6-C5148FE17F7E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7A77C1DD-C5EB-4DBF-923E-F719FD96DB52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65BFDB02-2B35-4D64-8FFC-329A5752D6F5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D6EB9997-61A3-496C-9475-53C9978A8FFE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276210C9-D8B3-4909-9030-33DD728F3E90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4F9D5EF0-C811-47BF-A040-5633EBCBEED5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28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79245105-55A8-4092-9F7B-B5411D6B3F82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0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ADBCC985-7B8A-49AD-9C8B-F7FCD536AC6C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28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21CDA759-8CF8-4E3F-AF9F-DA074C98A965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1A06B32D-CE8C-4C9E-BD68-DB8CB58F3305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80318301-5EF0-4098-839C-40B568CDA06B}"/>
              </a:ext>
            </a:extLst>
          </p:cNvPr>
          <p:cNvSpPr>
            <a:spLocks noGrp="1"/>
          </p:cNvSpPr>
          <p:nvPr/>
        </p:nvSpPr>
        <p:spPr>
          <a:xfrm>
            <a:off x="604266" y="521017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DE729CBE-0A00-445A-8ED9-799475C47172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Large intestine: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33DA4DC2-FD8B-46C6-A3E4-53BA9084644C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50D75305-F08A-4697-A131-110DFA3691B4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0237BE20-21E8-4295-B74C-711A54164280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225E7619-682E-4454-85FB-B15B77DC9C70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34719995-07AA-4878-A080-D983EB255193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11939B4B-4EC3-43DC-865C-4E331A07713A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E4323E95-3625-46E1-84FC-D1F0E62C49C2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82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71F3120C-50A6-49E3-A67E-A7E4CABC8CA8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32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C72C0E73-F786-486E-B537-E0ABB5BE4BBF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206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E401B1EC-65BA-4A84-B697-75D9C455E8F0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114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83F69538-B4FE-489A-A690-D6F0FAE64C46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238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72E252C4-3095-4DDF-918E-6CF79D2F2D2F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0.100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33E298B5-3341-4229-B7B1-7F5247584C29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7F6B35F9-145B-4B32-A02B-DC0BACF8A0E8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0318A1FE-9068-4808-9E6B-C5FE231D039D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8E4F557D-2C21-4CD2-B6CB-9C4BEC1DCEFC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93C81432-447E-42A6-A77D-15AD4D53F2D6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D9E329C0-B8A8-49F2-AA65-45DAFE9AF4FA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2F10AF25-91F5-4C7D-95BF-3A5875843F34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F2A99F58-E40A-495A-B8C8-17BE88284F84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C13ABF37-2574-467B-B294-749D24B648CB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728353D7-8185-4481-BEB3-ADE94746CEC3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18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24164F7B-5702-4167-A1DF-956F4EAF9FCB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EB2F62A1-7D47-4F2A-B49E-E95650CD1831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18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41C1BC03-9028-400B-83BA-9DD6A5DF7A19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20E33FD0-9AB8-4470-BD04-D146D2672D32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ECBEEA84-0E42-4E05-B491-CDB350CD7452}"/>
              </a:ext>
            </a:extLst>
          </p:cNvPr>
          <p:cNvSpPr>
            <a:spLocks noGrp="1"/>
          </p:cNvSpPr>
          <p:nvPr/>
        </p:nvSpPr>
        <p:spPr>
          <a:xfrm>
            <a:off x="676275" y="532447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 dirty="0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-title">
            <a:extLst>
              <a:ext uri="{FF2B5EF4-FFF2-40B4-BE49-F238E27FC236}">
                <a16:creationId xmlns:a16="http://schemas.microsoft.com/office/drawing/2014/main" id="{5EE35D92-2CEA-40C7-89B7-4BE5A3E9F988}"/>
              </a:ext>
            </a:extLst>
          </p:cNvPr>
          <p:cNvSpPr>
            <a:spLocks noGrp="1"/>
          </p:cNvSpPr>
          <p:nvPr/>
        </p:nvSpPr>
        <p:spPr>
          <a:xfrm>
            <a:off x="514350" y="32385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Liver: human–mouse overlap by fixed TSI threshold</a:t>
            </a:r>
          </a:p>
        </p:txBody>
      </p:sp>
      <p:sp>
        <p:nvSpPr>
          <p:cNvPr id="2" name="title-rule">
            <a:extLst>
              <a:ext uri="{FF2B5EF4-FFF2-40B4-BE49-F238E27FC236}">
                <a16:creationId xmlns:a16="http://schemas.microsoft.com/office/drawing/2014/main" id="{B904E7D5-28B5-4AD2-8A22-4BF1574288E6}"/>
              </a:ext>
            </a:extLst>
          </p:cNvPr>
          <p:cNvSpPr>
            <a:spLocks noGrp="1"/>
          </p:cNvSpPr>
          <p:nvPr/>
        </p:nvSpPr>
        <p:spPr>
          <a:xfrm>
            <a:off x="514350" y="895350"/>
            <a:ext cx="11163300" cy="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SI &gt; 0.8-heading">
            <a:extLst>
              <a:ext uri="{FF2B5EF4-FFF2-40B4-BE49-F238E27FC236}">
                <a16:creationId xmlns:a16="http://schemas.microsoft.com/office/drawing/2014/main" id="{886875A1-2AB0-4549-B13C-1BEF332B90D0}"/>
              </a:ext>
            </a:extLst>
          </p:cNvPr>
          <p:cNvSpPr>
            <a:spLocks noGrp="1"/>
          </p:cNvSpPr>
          <p:nvPr/>
        </p:nvSpPr>
        <p:spPr>
          <a:xfrm>
            <a:off x="5143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&gt; 0.8</a:t>
            </a:r>
          </a:p>
        </p:txBody>
      </p:sp>
      <p:sp>
        <p:nvSpPr>
          <p:cNvPr id="5" name="TSI &gt; 0.8-human-circle">
            <a:extLst>
              <a:ext uri="{FF2B5EF4-FFF2-40B4-BE49-F238E27FC236}">
                <a16:creationId xmlns:a16="http://schemas.microsoft.com/office/drawing/2014/main" id="{ACBEBFAA-E355-4A38-92AA-0B50F0DE42A5}"/>
              </a:ext>
            </a:extLst>
          </p:cNvPr>
          <p:cNvSpPr>
            <a:spLocks noGrp="1"/>
          </p:cNvSpPr>
          <p:nvPr/>
        </p:nvSpPr>
        <p:spPr>
          <a:xfrm>
            <a:off x="14906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SI &gt; 0.8-mouse-circle">
            <a:extLst>
              <a:ext uri="{FF2B5EF4-FFF2-40B4-BE49-F238E27FC236}">
                <a16:creationId xmlns:a16="http://schemas.microsoft.com/office/drawing/2014/main" id="{C491661D-F362-40DA-8F9A-6858C492BFCF}"/>
              </a:ext>
            </a:extLst>
          </p:cNvPr>
          <p:cNvSpPr>
            <a:spLocks noGrp="1"/>
          </p:cNvSpPr>
          <p:nvPr/>
        </p:nvSpPr>
        <p:spPr>
          <a:xfrm>
            <a:off x="26812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SI &gt; 0.8-human-label">
            <a:extLst>
              <a:ext uri="{FF2B5EF4-FFF2-40B4-BE49-F238E27FC236}">
                <a16:creationId xmlns:a16="http://schemas.microsoft.com/office/drawing/2014/main" id="{4FF4EBD5-B745-4F93-8F5C-B857E3A03B0A}"/>
              </a:ext>
            </a:extLst>
          </p:cNvPr>
          <p:cNvSpPr>
            <a:spLocks noGrp="1"/>
          </p:cNvSpPr>
          <p:nvPr/>
        </p:nvSpPr>
        <p:spPr>
          <a:xfrm>
            <a:off x="16811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8" name="TSI &gt; 0.8-mouse-label">
            <a:extLst>
              <a:ext uri="{FF2B5EF4-FFF2-40B4-BE49-F238E27FC236}">
                <a16:creationId xmlns:a16="http://schemas.microsoft.com/office/drawing/2014/main" id="{24D84DEE-C180-40B9-90E7-6C4118740242}"/>
              </a:ext>
            </a:extLst>
          </p:cNvPr>
          <p:cNvSpPr>
            <a:spLocks noGrp="1"/>
          </p:cNvSpPr>
          <p:nvPr/>
        </p:nvSpPr>
        <p:spPr>
          <a:xfrm>
            <a:off x="37290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9" name="TSI &gt; 0.8-human-only">
            <a:extLst>
              <a:ext uri="{FF2B5EF4-FFF2-40B4-BE49-F238E27FC236}">
                <a16:creationId xmlns:a16="http://schemas.microsoft.com/office/drawing/2014/main" id="{3025F628-5B08-40C6-944D-1B30C8C5DD09}"/>
              </a:ext>
            </a:extLst>
          </p:cNvPr>
          <p:cNvSpPr>
            <a:spLocks noGrp="1"/>
          </p:cNvSpPr>
          <p:nvPr/>
        </p:nvSpPr>
        <p:spPr>
          <a:xfrm>
            <a:off x="17764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133</a:t>
            </a:r>
          </a:p>
        </p:txBody>
      </p:sp>
      <p:sp>
        <p:nvSpPr>
          <p:cNvPr id="10" name="TSI &gt; 0.8-shared">
            <a:extLst>
              <a:ext uri="{FF2B5EF4-FFF2-40B4-BE49-F238E27FC236}">
                <a16:creationId xmlns:a16="http://schemas.microsoft.com/office/drawing/2014/main" id="{2176C421-8253-43E8-B098-5FAAA3733307}"/>
              </a:ext>
            </a:extLst>
          </p:cNvPr>
          <p:cNvSpPr>
            <a:spLocks noGrp="1"/>
          </p:cNvSpPr>
          <p:nvPr/>
        </p:nvSpPr>
        <p:spPr>
          <a:xfrm>
            <a:off x="27574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186</a:t>
            </a:r>
          </a:p>
        </p:txBody>
      </p:sp>
      <p:sp>
        <p:nvSpPr>
          <p:cNvPr id="11" name="TSI &gt; 0.8-mouse-only">
            <a:extLst>
              <a:ext uri="{FF2B5EF4-FFF2-40B4-BE49-F238E27FC236}">
                <a16:creationId xmlns:a16="http://schemas.microsoft.com/office/drawing/2014/main" id="{DE1FA71B-D33C-48F3-BB71-51E3D9646300}"/>
              </a:ext>
            </a:extLst>
          </p:cNvPr>
          <p:cNvSpPr>
            <a:spLocks noGrp="1"/>
          </p:cNvSpPr>
          <p:nvPr/>
        </p:nvSpPr>
        <p:spPr>
          <a:xfrm>
            <a:off x="37290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142</a:t>
            </a:r>
          </a:p>
        </p:txBody>
      </p:sp>
      <p:sp>
        <p:nvSpPr>
          <p:cNvPr id="12" name="TSI &gt; 0.8-human-total">
            <a:extLst>
              <a:ext uri="{FF2B5EF4-FFF2-40B4-BE49-F238E27FC236}">
                <a16:creationId xmlns:a16="http://schemas.microsoft.com/office/drawing/2014/main" id="{45511973-D393-4EF9-BD3C-CB2E04E7538B}"/>
              </a:ext>
            </a:extLst>
          </p:cNvPr>
          <p:cNvSpPr>
            <a:spLocks noGrp="1"/>
          </p:cNvSpPr>
          <p:nvPr/>
        </p:nvSpPr>
        <p:spPr>
          <a:xfrm>
            <a:off x="17192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319</a:t>
            </a:r>
          </a:p>
        </p:txBody>
      </p:sp>
      <p:sp>
        <p:nvSpPr>
          <p:cNvPr id="13" name="TSI &gt; 0.8-mouse-total">
            <a:extLst>
              <a:ext uri="{FF2B5EF4-FFF2-40B4-BE49-F238E27FC236}">
                <a16:creationId xmlns:a16="http://schemas.microsoft.com/office/drawing/2014/main" id="{A0607D8A-D350-4275-812B-A671AA112B65}"/>
              </a:ext>
            </a:extLst>
          </p:cNvPr>
          <p:cNvSpPr>
            <a:spLocks noGrp="1"/>
          </p:cNvSpPr>
          <p:nvPr/>
        </p:nvSpPr>
        <p:spPr>
          <a:xfrm>
            <a:off x="35956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328</a:t>
            </a:r>
          </a:p>
        </p:txBody>
      </p:sp>
      <p:sp>
        <p:nvSpPr>
          <p:cNvPr id="14" name="TSI &gt; 0.8-jaccard">
            <a:extLst>
              <a:ext uri="{FF2B5EF4-FFF2-40B4-BE49-F238E27FC236}">
                <a16:creationId xmlns:a16="http://schemas.microsoft.com/office/drawing/2014/main" id="{912A40E7-1442-45CC-B050-551A463C23F9}"/>
              </a:ext>
            </a:extLst>
          </p:cNvPr>
          <p:cNvSpPr>
            <a:spLocks noGrp="1"/>
          </p:cNvSpPr>
          <p:nvPr/>
        </p:nvSpPr>
        <p:spPr>
          <a:xfrm>
            <a:off x="12763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0.403</a:t>
            </a:r>
          </a:p>
        </p:txBody>
      </p:sp>
      <p:sp>
        <p:nvSpPr>
          <p:cNvPr id="15" name="TSI &gt; 0.8-set-key">
            <a:extLst>
              <a:ext uri="{FF2B5EF4-FFF2-40B4-BE49-F238E27FC236}">
                <a16:creationId xmlns:a16="http://schemas.microsoft.com/office/drawing/2014/main" id="{97DEC066-A5DF-4B38-98AC-41AD0BCD9322}"/>
              </a:ext>
            </a:extLst>
          </p:cNvPr>
          <p:cNvSpPr>
            <a:spLocks noGrp="1"/>
          </p:cNvSpPr>
          <p:nvPr/>
        </p:nvSpPr>
        <p:spPr>
          <a:xfrm>
            <a:off x="11811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16" name="column-rule">
            <a:extLst>
              <a:ext uri="{FF2B5EF4-FFF2-40B4-BE49-F238E27FC236}">
                <a16:creationId xmlns:a16="http://schemas.microsoft.com/office/drawing/2014/main" id="{2087BCE4-F147-4777-82BB-B37CB997F8E6}"/>
              </a:ext>
            </a:extLst>
          </p:cNvPr>
          <p:cNvSpPr>
            <a:spLocks noGrp="1"/>
          </p:cNvSpPr>
          <p:nvPr/>
        </p:nvSpPr>
        <p:spPr>
          <a:xfrm>
            <a:off x="6096000" y="1181100"/>
            <a:ext cx="0" cy="4095750"/>
          </a:xfrm>
          <a:prstGeom prst="line">
            <a:avLst/>
          </a:prstGeom>
          <a:noFill/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SI &lt; 0.4-heading">
            <a:extLst>
              <a:ext uri="{FF2B5EF4-FFF2-40B4-BE49-F238E27FC236}">
                <a16:creationId xmlns:a16="http://schemas.microsoft.com/office/drawing/2014/main" id="{EA62E88D-91BE-4E8F-A8AD-02CDC797D6E8}"/>
              </a:ext>
            </a:extLst>
          </p:cNvPr>
          <p:cNvSpPr>
            <a:spLocks noGrp="1"/>
          </p:cNvSpPr>
          <p:nvPr/>
        </p:nvSpPr>
        <p:spPr>
          <a:xfrm>
            <a:off x="6343650" y="11049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TSI &lt; 0.4</a:t>
            </a:r>
          </a:p>
        </p:txBody>
      </p:sp>
      <p:sp>
        <p:nvSpPr>
          <p:cNvPr id="18" name="TSI &lt; 0.4-human-circle">
            <a:extLst>
              <a:ext uri="{FF2B5EF4-FFF2-40B4-BE49-F238E27FC236}">
                <a16:creationId xmlns:a16="http://schemas.microsoft.com/office/drawing/2014/main" id="{B94AD45B-40CB-4D66-8159-497DED068F5E}"/>
              </a:ext>
            </a:extLst>
          </p:cNvPr>
          <p:cNvSpPr>
            <a:spLocks noGrp="1"/>
          </p:cNvSpPr>
          <p:nvPr/>
        </p:nvSpPr>
        <p:spPr>
          <a:xfrm>
            <a:off x="7319963" y="1676400"/>
            <a:ext cx="2190750" cy="2190750"/>
          </a:xfrm>
          <a:prstGeom prst="ellipse">
            <a:avLst/>
          </a:prstGeom>
          <a:solidFill>
            <a:srgbClr val="6DCBF4">
              <a:alpha val="55000"/>
            </a:srgbClr>
          </a:solidFill>
          <a:ln w="19050">
            <a:solidFill>
              <a:srgbClr val="2186B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SI &lt; 0.4-mouse-circle">
            <a:extLst>
              <a:ext uri="{FF2B5EF4-FFF2-40B4-BE49-F238E27FC236}">
                <a16:creationId xmlns:a16="http://schemas.microsoft.com/office/drawing/2014/main" id="{66EFD43A-70D5-4D8F-A869-0F5110B8E26F}"/>
              </a:ext>
            </a:extLst>
          </p:cNvPr>
          <p:cNvSpPr>
            <a:spLocks noGrp="1"/>
          </p:cNvSpPr>
          <p:nvPr/>
        </p:nvSpPr>
        <p:spPr>
          <a:xfrm>
            <a:off x="8510588" y="1676400"/>
            <a:ext cx="2190750" cy="2190750"/>
          </a:xfrm>
          <a:prstGeom prst="ellipse">
            <a:avLst/>
          </a:prstGeom>
          <a:solidFill>
            <a:srgbClr val="F4B66D">
              <a:alpha val="55000"/>
            </a:srgbClr>
          </a:solidFill>
          <a:ln w="19050">
            <a:solidFill>
              <a:srgbClr val="C6782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SI &lt; 0.4-human-label">
            <a:extLst>
              <a:ext uri="{FF2B5EF4-FFF2-40B4-BE49-F238E27FC236}">
                <a16:creationId xmlns:a16="http://schemas.microsoft.com/office/drawing/2014/main" id="{ED37941D-56FF-4207-ACC7-75311D03E3CC}"/>
              </a:ext>
            </a:extLst>
          </p:cNvPr>
          <p:cNvSpPr>
            <a:spLocks noGrp="1"/>
          </p:cNvSpPr>
          <p:nvPr/>
        </p:nvSpPr>
        <p:spPr>
          <a:xfrm>
            <a:off x="7510463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2186B5"/>
                </a:solidFill>
              </a:defRPr>
            </a:pPr>
            <a:r>
              <a:rPr sz="1200" b="1">
                <a:solidFill>
                  <a:srgbClr val="2186B5"/>
                </a:solidFill>
              </a:rPr>
              <a:t>HUMAN</a:t>
            </a:r>
          </a:p>
        </p:txBody>
      </p:sp>
      <p:sp>
        <p:nvSpPr>
          <p:cNvPr id="21" name="TSI &lt; 0.4-mouse-label">
            <a:extLst>
              <a:ext uri="{FF2B5EF4-FFF2-40B4-BE49-F238E27FC236}">
                <a16:creationId xmlns:a16="http://schemas.microsoft.com/office/drawing/2014/main" id="{02E5A1A1-68B0-4DA5-9107-4C601F439C13}"/>
              </a:ext>
            </a:extLst>
          </p:cNvPr>
          <p:cNvSpPr>
            <a:spLocks noGrp="1"/>
          </p:cNvSpPr>
          <p:nvPr/>
        </p:nvSpPr>
        <p:spPr>
          <a:xfrm>
            <a:off x="9558338" y="18859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C67820"/>
                </a:solidFill>
              </a:defRPr>
            </a:pPr>
            <a:r>
              <a:rPr sz="1200" b="1">
                <a:solidFill>
                  <a:srgbClr val="C67820"/>
                </a:solidFill>
              </a:rPr>
              <a:t>MOUSE</a:t>
            </a:r>
          </a:p>
        </p:txBody>
      </p:sp>
      <p:sp>
        <p:nvSpPr>
          <p:cNvPr id="22" name="TSI &lt; 0.4-human-only">
            <a:extLst>
              <a:ext uri="{FF2B5EF4-FFF2-40B4-BE49-F238E27FC236}">
                <a16:creationId xmlns:a16="http://schemas.microsoft.com/office/drawing/2014/main" id="{9A6D7E0E-F489-4925-97BA-80A522366AB8}"/>
              </a:ext>
            </a:extLst>
          </p:cNvPr>
          <p:cNvSpPr>
            <a:spLocks noGrp="1"/>
          </p:cNvSpPr>
          <p:nvPr/>
        </p:nvSpPr>
        <p:spPr>
          <a:xfrm>
            <a:off x="7605713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3" name="TSI &lt; 0.4-shared">
            <a:extLst>
              <a:ext uri="{FF2B5EF4-FFF2-40B4-BE49-F238E27FC236}">
                <a16:creationId xmlns:a16="http://schemas.microsoft.com/office/drawing/2014/main" id="{72FE6D89-7B50-44F8-B8FC-7F2706340CAA}"/>
              </a:ext>
            </a:extLst>
          </p:cNvPr>
          <p:cNvSpPr>
            <a:spLocks noGrp="1"/>
          </p:cNvSpPr>
          <p:nvPr/>
        </p:nvSpPr>
        <p:spPr>
          <a:xfrm>
            <a:off x="8586788" y="2552700"/>
            <a:ext cx="8477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>
                <a:solidFill>
                  <a:srgbClr val="111111"/>
                </a:solidFill>
              </a:rPr>
              <a:t>0</a:t>
            </a:r>
          </a:p>
        </p:txBody>
      </p:sp>
      <p:sp>
        <p:nvSpPr>
          <p:cNvPr id="24" name="TSI &lt; 0.4-mouse-only">
            <a:extLst>
              <a:ext uri="{FF2B5EF4-FFF2-40B4-BE49-F238E27FC236}">
                <a16:creationId xmlns:a16="http://schemas.microsoft.com/office/drawing/2014/main" id="{66D0B4F3-753D-4613-974D-80A1E80D2727}"/>
              </a:ext>
            </a:extLst>
          </p:cNvPr>
          <p:cNvSpPr>
            <a:spLocks noGrp="1"/>
          </p:cNvSpPr>
          <p:nvPr/>
        </p:nvSpPr>
        <p:spPr>
          <a:xfrm>
            <a:off x="9558338" y="25527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2</a:t>
            </a:r>
          </a:p>
        </p:txBody>
      </p:sp>
      <p:sp>
        <p:nvSpPr>
          <p:cNvPr id="25" name="TSI &lt; 0.4-human-total">
            <a:extLst>
              <a:ext uri="{FF2B5EF4-FFF2-40B4-BE49-F238E27FC236}">
                <a16:creationId xmlns:a16="http://schemas.microsoft.com/office/drawing/2014/main" id="{C5DF0F5F-AFA6-497F-B48A-2C68612725C4}"/>
              </a:ext>
            </a:extLst>
          </p:cNvPr>
          <p:cNvSpPr>
            <a:spLocks noGrp="1"/>
          </p:cNvSpPr>
          <p:nvPr/>
        </p:nvSpPr>
        <p:spPr>
          <a:xfrm>
            <a:off x="7548563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0</a:t>
            </a:r>
          </a:p>
        </p:txBody>
      </p:sp>
      <p:sp>
        <p:nvSpPr>
          <p:cNvPr id="26" name="TSI &lt; 0.4-mouse-total">
            <a:extLst>
              <a:ext uri="{FF2B5EF4-FFF2-40B4-BE49-F238E27FC236}">
                <a16:creationId xmlns:a16="http://schemas.microsoft.com/office/drawing/2014/main" id="{53A10B0D-0724-4CA7-8D6F-44BACFA16362}"/>
              </a:ext>
            </a:extLst>
          </p:cNvPr>
          <p:cNvSpPr>
            <a:spLocks noGrp="1"/>
          </p:cNvSpPr>
          <p:nvPr/>
        </p:nvSpPr>
        <p:spPr>
          <a:xfrm>
            <a:off x="9424988" y="3333750"/>
            <a:ext cx="1047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0">
                <a:solidFill>
                  <a:srgbClr val="626B75"/>
                </a:solidFill>
              </a:rPr>
              <a:t>total 2</a:t>
            </a:r>
          </a:p>
        </p:txBody>
      </p:sp>
      <p:sp>
        <p:nvSpPr>
          <p:cNvPr id="27" name="TSI &lt; 0.4-jaccard">
            <a:extLst>
              <a:ext uri="{FF2B5EF4-FFF2-40B4-BE49-F238E27FC236}">
                <a16:creationId xmlns:a16="http://schemas.microsoft.com/office/drawing/2014/main" id="{161C7BCD-5791-4303-913F-D628EBEEFC2A}"/>
              </a:ext>
            </a:extLst>
          </p:cNvPr>
          <p:cNvSpPr>
            <a:spLocks noGrp="1"/>
          </p:cNvSpPr>
          <p:nvPr/>
        </p:nvSpPr>
        <p:spPr>
          <a:xfrm>
            <a:off x="7105650" y="403860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Jaccard overlap  0.000</a:t>
            </a:r>
          </a:p>
        </p:txBody>
      </p:sp>
      <p:sp>
        <p:nvSpPr>
          <p:cNvPr id="28" name="TSI &lt; 0.4-set-key">
            <a:extLst>
              <a:ext uri="{FF2B5EF4-FFF2-40B4-BE49-F238E27FC236}">
                <a16:creationId xmlns:a16="http://schemas.microsoft.com/office/drawing/2014/main" id="{8E4077B9-77EA-48B5-B5C1-BC808367D5CA}"/>
              </a:ext>
            </a:extLst>
          </p:cNvPr>
          <p:cNvSpPr>
            <a:spLocks noGrp="1"/>
          </p:cNvSpPr>
          <p:nvPr/>
        </p:nvSpPr>
        <p:spPr>
          <a:xfrm>
            <a:off x="7010400" y="4362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Human only     Shared     Mouse only</a:t>
            </a:r>
          </a:p>
        </p:txBody>
      </p:sp>
      <p:sp>
        <p:nvSpPr>
          <p:cNvPr id="29" name="scope-note">
            <a:extLst>
              <a:ext uri="{FF2B5EF4-FFF2-40B4-BE49-F238E27FC236}">
                <a16:creationId xmlns:a16="http://schemas.microsoft.com/office/drawing/2014/main" id="{8942E4C5-560C-4943-A5BA-8353D6FC72EF}"/>
              </a:ext>
            </a:extLst>
          </p:cNvPr>
          <p:cNvSpPr>
            <a:spLocks noGrp="1"/>
          </p:cNvSpPr>
          <p:nvPr/>
        </p:nvSpPr>
        <p:spPr>
          <a:xfrm>
            <a:off x="895350" y="5267325"/>
            <a:ext cx="10782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626B75"/>
                </a:solidFill>
              </a:defRPr>
            </a:pPr>
            <a:r>
              <a:rPr sz="1200" b="1">
                <a:solidFill>
                  <a:srgbClr val="626B75"/>
                </a:solidFill>
              </a:rPr>
              <a:t>Genes are assigned to the tissue with maximum expression. For TSI &lt; 0.4, this is a descriptive maximum—not tissue specificity.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" y="731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1F4E79"/>
                </a:solidFill>
              </a:defRPr>
            </a:pPr>
            <a:r>
              <a:t>Supplementary Figure S3G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1397</Words>
  <Application>Microsoft Office PowerPoint</Application>
  <PresentationFormat>Widescreen</PresentationFormat>
  <Paragraphs>438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Kovalchuk, Igor</cp:lastModifiedBy>
  <cp:revision>2</cp:revision>
  <dcterms:created xsi:type="dcterms:W3CDTF">2013-01-27T09:14:16Z</dcterms:created>
  <dcterms:modified xsi:type="dcterms:W3CDTF">2026-08-23T02:24:30Z</dcterms:modified>
  <cp:category/>
</cp:coreProperties>
</file>