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3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46">
            <a:extLst>
              <a:ext uri="{FF2B5EF4-FFF2-40B4-BE49-F238E27FC236}">
                <a16:creationId xmlns:a16="http://schemas.microsoft.com/office/drawing/2014/main" id="{97C3A18B-E6C3-CBC9-353C-FA19E8EE3C6A}"/>
              </a:ext>
            </a:extLst>
          </p:cNvPr>
          <p:cNvSpPr/>
          <p:nvPr/>
        </p:nvSpPr>
        <p:spPr>
          <a:xfrm>
            <a:off x="27731" y="2580030"/>
            <a:ext cx="275173" cy="463456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b="1" dirty="0">
                <a:solidFill>
                  <a:schemeClr val="bg1"/>
                </a:solidFill>
              </a:rPr>
              <a:t>Differences in clinical presentation, treatment and medium-term outcome in children with different biopsy classes of lupus nephritis</a:t>
            </a:r>
            <a:endParaRPr lang="it-IT" dirty="0">
              <a:solidFill>
                <a:schemeClr val="bg1"/>
              </a:solidFill>
            </a:endParaRPr>
          </a:p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AIM</a:t>
            </a:r>
            <a:r>
              <a:rPr lang="en-GB" sz="1600" dirty="0">
                <a:solidFill>
                  <a:schemeClr val="bg1"/>
                </a:solidFill>
              </a:rPr>
              <a:t>: to describe differences in presentation, treatment and outcome between children with different biopsy classes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7037" y="2694768"/>
            <a:ext cx="32457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5"/>
                </a:solidFill>
              </a:rPr>
              <a:t>428 patients (≤18 years)</a:t>
            </a:r>
          </a:p>
          <a:p>
            <a:r>
              <a:rPr lang="en-GB" sz="1400" dirty="0">
                <a:solidFill>
                  <a:schemeClr val="accent5"/>
                </a:solidFill>
              </a:rPr>
              <a:t> with Systemic Lupus Erythematosus</a:t>
            </a:r>
          </a:p>
          <a:p>
            <a:r>
              <a:rPr lang="en-GB" sz="1400" dirty="0">
                <a:solidFill>
                  <a:schemeClr val="accent5"/>
                </a:solidFill>
              </a:rPr>
              <a:t>From 25 international centres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De </a:t>
            </a:r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Mutiis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we found significant differences in kidney function and proteinuria at onset between children with proliferative and membranous lupus nephritis. Despite that the treatment and the outcome at 2-years and 4 years and 4 months were similar.</a:t>
            </a:r>
            <a:endParaRPr lang="it-IT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-----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7E43066-A354-3DB7-38A7-DA65881C6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974" y="27893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20491328-B4D0-2B38-1CEF-6D1649986A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620778"/>
              </p:ext>
            </p:extLst>
          </p:nvPr>
        </p:nvGraphicFramePr>
        <p:xfrm>
          <a:off x="9153528" y="2462279"/>
          <a:ext cx="3015278" cy="2288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6552248" imgH="4980069" progId="Prism10.Document">
                  <p:embed/>
                </p:oleObj>
              </mc:Choice>
              <mc:Fallback>
                <p:oleObj name="Prism 10" r:id="rId2" imgW="6552248" imgH="4980069" progId="Prism10.Document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3528" y="2462279"/>
                        <a:ext cx="3015278" cy="2288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phic 19">
            <a:extLst>
              <a:ext uri="{FF2B5EF4-FFF2-40B4-BE49-F238E27FC236}">
                <a16:creationId xmlns:a16="http://schemas.microsoft.com/office/drawing/2014/main" id="{66775E50-E58D-475A-9A6E-556FEF4864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15390" y="4456587"/>
            <a:ext cx="395102" cy="523220"/>
          </a:xfrm>
          <a:prstGeom prst="rect">
            <a:avLst/>
          </a:prstGeom>
        </p:spPr>
      </p:pic>
      <p:pic>
        <p:nvPicPr>
          <p:cNvPr id="10" name="Graphic 20">
            <a:extLst>
              <a:ext uri="{FF2B5EF4-FFF2-40B4-BE49-F238E27FC236}">
                <a16:creationId xmlns:a16="http://schemas.microsoft.com/office/drawing/2014/main" id="{8EE25FC8-4AF0-4F8D-9F4F-26F39433B0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241169">
            <a:off x="338942" y="4884738"/>
            <a:ext cx="318672" cy="318672"/>
          </a:xfrm>
          <a:prstGeom prst="rect">
            <a:avLst/>
          </a:prstGeom>
        </p:spPr>
      </p:pic>
      <p:sp>
        <p:nvSpPr>
          <p:cNvPr id="17" name="Freeform: Shape 46">
            <a:extLst>
              <a:ext uri="{FF2B5EF4-FFF2-40B4-BE49-F238E27FC236}">
                <a16:creationId xmlns:a16="http://schemas.microsoft.com/office/drawing/2014/main" id="{4302FA32-7429-DD4E-5594-B577D03D4A3C}"/>
              </a:ext>
            </a:extLst>
          </p:cNvPr>
          <p:cNvSpPr/>
          <p:nvPr/>
        </p:nvSpPr>
        <p:spPr>
          <a:xfrm>
            <a:off x="242269" y="2715916"/>
            <a:ext cx="275173" cy="463456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Freeform: Shape 46">
            <a:extLst>
              <a:ext uri="{FF2B5EF4-FFF2-40B4-BE49-F238E27FC236}">
                <a16:creationId xmlns:a16="http://schemas.microsoft.com/office/drawing/2014/main" id="{F894FE3C-AE10-966B-E787-1346354487C2}"/>
              </a:ext>
            </a:extLst>
          </p:cNvPr>
          <p:cNvSpPr/>
          <p:nvPr/>
        </p:nvSpPr>
        <p:spPr>
          <a:xfrm>
            <a:off x="307039" y="2962420"/>
            <a:ext cx="275173" cy="463456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Freeform: Shape 46">
            <a:extLst>
              <a:ext uri="{FF2B5EF4-FFF2-40B4-BE49-F238E27FC236}">
                <a16:creationId xmlns:a16="http://schemas.microsoft.com/office/drawing/2014/main" id="{E339506F-FCF4-23C5-9D58-67EF057CC385}"/>
              </a:ext>
            </a:extLst>
          </p:cNvPr>
          <p:cNvSpPr/>
          <p:nvPr/>
        </p:nvSpPr>
        <p:spPr>
          <a:xfrm>
            <a:off x="53618" y="2945823"/>
            <a:ext cx="275173" cy="463456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TextBox 25">
            <a:extLst>
              <a:ext uri="{FF2B5EF4-FFF2-40B4-BE49-F238E27FC236}">
                <a16:creationId xmlns:a16="http://schemas.microsoft.com/office/drawing/2014/main" id="{3637B6A8-52F9-F9E6-8390-08CEA96FE8C6}"/>
              </a:ext>
            </a:extLst>
          </p:cNvPr>
          <p:cNvSpPr txBox="1"/>
          <p:nvPr/>
        </p:nvSpPr>
        <p:spPr>
          <a:xfrm>
            <a:off x="638891" y="4473930"/>
            <a:ext cx="24881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5"/>
                </a:solidFill>
              </a:rPr>
              <a:t>Kidney biopsy classes III, IV, V and V mixed with III or IV.</a:t>
            </a:r>
            <a:endParaRPr lang="it-IT" sz="1400" dirty="0">
              <a:solidFill>
                <a:schemeClr val="accent5"/>
              </a:solidFill>
            </a:endParaRPr>
          </a:p>
          <a:p>
            <a:endParaRPr lang="en-GB" sz="1400" dirty="0">
              <a:solidFill>
                <a:schemeClr val="accent5"/>
              </a:solidFill>
            </a:endParaRPr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79BAA195-9FE1-E2B5-E0FA-E12F47C78436}"/>
              </a:ext>
            </a:extLst>
          </p:cNvPr>
          <p:cNvSpPr/>
          <p:nvPr/>
        </p:nvSpPr>
        <p:spPr>
          <a:xfrm>
            <a:off x="656337" y="1645838"/>
            <a:ext cx="1728385" cy="61422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Study characteristics </a:t>
            </a:r>
          </a:p>
        </p:txBody>
      </p:sp>
      <p:pic>
        <p:nvPicPr>
          <p:cNvPr id="32" name="Immagine 31">
            <a:extLst>
              <a:ext uri="{FF2B5EF4-FFF2-40B4-BE49-F238E27FC236}">
                <a16:creationId xmlns:a16="http://schemas.microsoft.com/office/drawing/2014/main" id="{CA406E3B-16C6-FC25-297B-E8463387BC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" y="3547243"/>
            <a:ext cx="672353" cy="672353"/>
          </a:xfrm>
          <a:prstGeom prst="rect">
            <a:avLst/>
          </a:prstGeom>
        </p:spPr>
      </p:pic>
      <p:sp>
        <p:nvSpPr>
          <p:cNvPr id="35" name="TextBox 25">
            <a:extLst>
              <a:ext uri="{FF2B5EF4-FFF2-40B4-BE49-F238E27FC236}">
                <a16:creationId xmlns:a16="http://schemas.microsoft.com/office/drawing/2014/main" id="{3AA352C1-2AB3-290E-4AB6-EA643D6C4444}"/>
              </a:ext>
            </a:extLst>
          </p:cNvPr>
          <p:cNvSpPr txBox="1"/>
          <p:nvPr/>
        </p:nvSpPr>
        <p:spPr>
          <a:xfrm>
            <a:off x="661304" y="3575325"/>
            <a:ext cx="24881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5"/>
                </a:solidFill>
              </a:rPr>
              <a:t>Retrospective study</a:t>
            </a:r>
          </a:p>
          <a:p>
            <a:r>
              <a:rPr lang="en-GB" sz="1400" dirty="0">
                <a:solidFill>
                  <a:schemeClr val="accent5"/>
                </a:solidFill>
              </a:rPr>
              <a:t>From 2019 up to last available follow-up (median 4y,4m)</a:t>
            </a:r>
          </a:p>
        </p:txBody>
      </p:sp>
      <p:graphicFrame>
        <p:nvGraphicFramePr>
          <p:cNvPr id="36" name="Tabella 35">
            <a:extLst>
              <a:ext uri="{FF2B5EF4-FFF2-40B4-BE49-F238E27FC236}">
                <a16:creationId xmlns:a16="http://schemas.microsoft.com/office/drawing/2014/main" id="{A07DF751-0C19-D31A-9E3E-DEF47D3B9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896175"/>
              </p:ext>
            </p:extLst>
          </p:nvPr>
        </p:nvGraphicFramePr>
        <p:xfrm>
          <a:off x="3443094" y="2333098"/>
          <a:ext cx="5872355" cy="3181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0977">
                  <a:extLst>
                    <a:ext uri="{9D8B030D-6E8A-4147-A177-3AD203B41FA5}">
                      <a16:colId xmlns:a16="http://schemas.microsoft.com/office/drawing/2014/main" val="119115018"/>
                    </a:ext>
                  </a:extLst>
                </a:gridCol>
                <a:gridCol w="505031">
                  <a:extLst>
                    <a:ext uri="{9D8B030D-6E8A-4147-A177-3AD203B41FA5}">
                      <a16:colId xmlns:a16="http://schemas.microsoft.com/office/drawing/2014/main" val="2388046778"/>
                    </a:ext>
                  </a:extLst>
                </a:gridCol>
                <a:gridCol w="808298">
                  <a:extLst>
                    <a:ext uri="{9D8B030D-6E8A-4147-A177-3AD203B41FA5}">
                      <a16:colId xmlns:a16="http://schemas.microsoft.com/office/drawing/2014/main" val="544066196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09740146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848218330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692235909"/>
                    </a:ext>
                  </a:extLst>
                </a:gridCol>
                <a:gridCol w="685799">
                  <a:extLst>
                    <a:ext uri="{9D8B030D-6E8A-4147-A177-3AD203B41FA5}">
                      <a16:colId xmlns:a16="http://schemas.microsoft.com/office/drawing/2014/main" val="3466080787"/>
                    </a:ext>
                  </a:extLst>
                </a:gridCol>
              </a:tblGrid>
              <a:tr h="369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 DATA AT ONSET 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 err="1">
                          <a:effectLst/>
                          <a:latin typeface="+mn-lt"/>
                        </a:rPr>
                        <a:t>n.v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Class III (n=132)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Class IV (n=191)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Class V mixed III or IV (n=43)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Class V pure (n=62)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p value 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extLst>
                  <a:ext uri="{0D108BD9-81ED-4DB2-BD59-A6C34878D82A}">
                    <a16:rowId xmlns:a16="http://schemas.microsoft.com/office/drawing/2014/main" val="3635169009"/>
                  </a:ext>
                </a:extLst>
              </a:tr>
              <a:tr h="311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>
                          <a:effectLst/>
                          <a:latin typeface="+mn-lt"/>
                        </a:rPr>
                        <a:t>C3 (g/L)</a:t>
                      </a:r>
                      <a:endParaRPr lang="it-IT" sz="10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0.75 - 1.65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0.37 (0.26-0.51)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0.35 (0.26-0.53)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0.44 (0.28-0.68)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0.59 (0.36-0.81)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&lt;0.0001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extLst>
                  <a:ext uri="{0D108BD9-81ED-4DB2-BD59-A6C34878D82A}">
                    <a16:rowId xmlns:a16="http://schemas.microsoft.com/office/drawing/2014/main" val="2740534802"/>
                  </a:ext>
                </a:extLst>
              </a:tr>
              <a:tr h="311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>
                          <a:effectLst/>
                          <a:latin typeface="+mn-lt"/>
                        </a:rPr>
                        <a:t>dsDNA (IU/ml)</a:t>
                      </a:r>
                      <a:endParaRPr lang="it-IT" sz="10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0 - 9.9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201 (29-401)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200 (45.60-328)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156 (29.3-301)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70.5 (20-301)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0.17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extLst>
                  <a:ext uri="{0D108BD9-81ED-4DB2-BD59-A6C34878D82A}">
                    <a16:rowId xmlns:a16="http://schemas.microsoft.com/office/drawing/2014/main" val="987352674"/>
                  </a:ext>
                </a:extLst>
              </a:tr>
              <a:tr h="463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eGFR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≥ 90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109 (81.6-136.95)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87.22 (46.29-108.92)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103.84 (73.18-122,87)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106.08 (80.30-130.46)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&lt;0.0001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extLst>
                  <a:ext uri="{0D108BD9-81ED-4DB2-BD59-A6C34878D82A}">
                    <a16:rowId xmlns:a16="http://schemas.microsoft.com/office/drawing/2014/main" val="3033906379"/>
                  </a:ext>
                </a:extLst>
              </a:tr>
              <a:tr h="463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effectLst/>
                          <a:latin typeface="+mn-lt"/>
                        </a:rPr>
                        <a:t>Urine-protein-creatinine ratio</a:t>
                      </a:r>
                      <a:endParaRPr lang="it-IT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≤ 0.2 mg/mg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1.41 (0.53-3.20)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2.83 (1.49-4.51)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3.36 (1.99-6.14)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</a:rPr>
                        <a:t>1.59 (0.62-4.36)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&lt;0.0001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extLst>
                  <a:ext uri="{0D108BD9-81ED-4DB2-BD59-A6C34878D82A}">
                    <a16:rowId xmlns:a16="http://schemas.microsoft.com/office/drawing/2014/main" val="2771533088"/>
                  </a:ext>
                </a:extLst>
              </a:tr>
              <a:tr h="311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Prednisolone 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126 (95.5%)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176 (92.1%)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 (88.4%)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 (88.7%)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0.27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3001421"/>
                  </a:ext>
                </a:extLst>
              </a:tr>
              <a:tr h="311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Cyclophosphamide 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 (62.9%)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106 (55.5%)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(55.8%)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(19.4%)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&lt;0.00001</a:t>
                      </a:r>
                      <a:endParaRPr lang="it-IT" sz="1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4654675"/>
                  </a:ext>
                </a:extLst>
              </a:tr>
              <a:tr h="311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Mycophenolate 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 (49.2%)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81 (42.4%)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(58.1%)</a:t>
                      </a:r>
                      <a:endParaRPr lang="it-IT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 (50%)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0.23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6907805"/>
                  </a:ext>
                </a:extLst>
              </a:tr>
              <a:tr h="311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Rituximab 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8" marR="375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(14.4%)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 (19.9%)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(16.3%)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(12.9%)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0.46</a:t>
                      </a:r>
                      <a:endParaRPr lang="it-IT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9057745"/>
                  </a:ext>
                </a:extLst>
              </a:tr>
            </a:tbl>
          </a:graphicData>
        </a:graphic>
      </p:graphicFrame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A2CB9749-D09A-E307-A42C-11EA8F1497EA}"/>
              </a:ext>
            </a:extLst>
          </p:cNvPr>
          <p:cNvCxnSpPr/>
          <p:nvPr/>
        </p:nvCxnSpPr>
        <p:spPr>
          <a:xfrm>
            <a:off x="3381375" y="1609725"/>
            <a:ext cx="0" cy="4069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19">
            <a:extLst>
              <a:ext uri="{FF2B5EF4-FFF2-40B4-BE49-F238E27FC236}">
                <a16:creationId xmlns:a16="http://schemas.microsoft.com/office/drawing/2014/main" id="{9D324BCE-DE9C-64C4-17BA-6FB6105F24B8}"/>
              </a:ext>
            </a:extLst>
          </p:cNvPr>
          <p:cNvSpPr/>
          <p:nvPr/>
        </p:nvSpPr>
        <p:spPr>
          <a:xfrm>
            <a:off x="6057011" y="1635493"/>
            <a:ext cx="1728385" cy="61422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Results 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3168</TotalTime>
  <Words>346</Words>
  <Application>Microsoft Office PowerPoint</Application>
  <PresentationFormat>Widescreen</PresentationFormat>
  <Paragraphs>72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10</vt:lpstr>
      <vt:lpstr>Presentazione standard di PowerPoint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chiarademutiis chiarademutiis</cp:lastModifiedBy>
  <cp:revision>65</cp:revision>
  <dcterms:created xsi:type="dcterms:W3CDTF">2019-06-13T12:30:18Z</dcterms:created>
  <dcterms:modified xsi:type="dcterms:W3CDTF">2026-08-21T14:16:59Z</dcterms:modified>
</cp:coreProperties>
</file>