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56" r:id="rId2"/>
    <p:sldId id="398" r:id="rId3"/>
    <p:sldId id="400" r:id="rId4"/>
    <p:sldId id="387" r:id="rId5"/>
    <p:sldId id="401"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77"/>
    <p:restoredTop sz="55459"/>
  </p:normalViewPr>
  <p:slideViewPr>
    <p:cSldViewPr snapToGrid="0">
      <p:cViewPr varScale="1">
        <p:scale>
          <a:sx n="63" d="100"/>
          <a:sy n="63" d="100"/>
        </p:scale>
        <p:origin x="2760"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1C088F-8392-AA45-B177-BD8A48A47D61}" type="datetimeFigureOut">
              <a:rPr lang="en-US" smtClean="0"/>
              <a:t>8/22/26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EB0BA9-F6B1-794B-A05F-6518A8DF6E4B}" type="slidenum">
              <a:rPr lang="en-US" smtClean="0"/>
              <a:t>‹#›</a:t>
            </a:fld>
            <a:endParaRPr lang="en-US"/>
          </a:p>
        </p:txBody>
      </p:sp>
    </p:spTree>
    <p:extLst>
      <p:ext uri="{BB962C8B-B14F-4D97-AF65-F5344CB8AC3E}">
        <p14:creationId xmlns:p14="http://schemas.microsoft.com/office/powerpoint/2010/main" val="1223135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dirty="0">
                <a:latin typeface="Times New Roman" panose="02020603050405020304" pitchFamily="18" charset="0"/>
                <a:cs typeface="Times New Roman" panose="02020603050405020304" pitchFamily="18" charset="0"/>
              </a:rPr>
              <a:t>Supplementary Fig 1: </a:t>
            </a:r>
            <a:r>
              <a:rPr lang="en-US" sz="1200" b="1" i="1" dirty="0">
                <a:latin typeface="Times New Roman" panose="02020603050405020304" pitchFamily="18" charset="0"/>
                <a:cs typeface="Times New Roman" panose="02020603050405020304" pitchFamily="18" charset="0"/>
              </a:rPr>
              <a:t>In Vitro </a:t>
            </a:r>
            <a:r>
              <a:rPr lang="en-US" sz="1200" b="1" dirty="0">
                <a:latin typeface="Times New Roman" panose="02020603050405020304" pitchFamily="18" charset="0"/>
                <a:cs typeface="Times New Roman" panose="02020603050405020304" pitchFamily="18" charset="0"/>
              </a:rPr>
              <a:t>biological validation of FAP expression in 4T1 TNBC model. </a:t>
            </a:r>
            <a:r>
              <a:rPr lang="en-US" sz="1200" b="1" i="1" dirty="0">
                <a:latin typeface="Times New Roman" panose="02020603050405020304" pitchFamily="18" charset="0"/>
                <a:cs typeface="Times New Roman" panose="02020603050405020304" pitchFamily="18" charset="0"/>
              </a:rPr>
              <a:t>(</a:t>
            </a:r>
            <a:r>
              <a:rPr lang="en-US" sz="1200" b="1" dirty="0">
                <a:latin typeface="Times New Roman" panose="02020603050405020304" pitchFamily="18" charset="0"/>
                <a:cs typeface="Times New Roman" panose="02020603050405020304" pitchFamily="18" charset="0"/>
              </a:rPr>
              <a:t>a) </a:t>
            </a:r>
            <a:r>
              <a:rPr lang="en-US" sz="1200" dirty="0">
                <a:latin typeface="Times New Roman" panose="02020603050405020304" pitchFamily="18" charset="0"/>
                <a:cs typeface="Times New Roman" panose="02020603050405020304" pitchFamily="18" charset="0"/>
              </a:rPr>
              <a:t>Representative in vitro western blot results of FAP expression in four different types of breast cancer cell lines with one replicate per sample and housekeeping gene beta-actin showing quantifiable expression of FAP in 4T1 cells. </a:t>
            </a:r>
            <a:r>
              <a:rPr lang="en-US" sz="1200" b="1" dirty="0">
                <a:latin typeface="Times New Roman" panose="02020603050405020304" pitchFamily="18" charset="0"/>
                <a:cs typeface="Times New Roman" panose="02020603050405020304" pitchFamily="18" charset="0"/>
              </a:rPr>
              <a:t>(b)</a:t>
            </a:r>
            <a:r>
              <a:rPr lang="en-US" sz="1200" dirty="0">
                <a:latin typeface="Times New Roman" panose="02020603050405020304" pitchFamily="18" charset="0"/>
                <a:cs typeface="Times New Roman" panose="02020603050405020304" pitchFamily="18" charset="0"/>
              </a:rPr>
              <a:t> Quantification of FAP protein band intensity from western blot with 4T1 cells showing the highest amount FAP.</a:t>
            </a:r>
            <a:endParaRPr lang="en-US" dirty="0"/>
          </a:p>
        </p:txBody>
      </p:sp>
      <p:sp>
        <p:nvSpPr>
          <p:cNvPr id="4" name="Slide Number Placeholder 3"/>
          <p:cNvSpPr>
            <a:spLocks noGrp="1"/>
          </p:cNvSpPr>
          <p:nvPr>
            <p:ph type="sldNum" sz="quarter" idx="5"/>
          </p:nvPr>
        </p:nvSpPr>
        <p:spPr/>
        <p:txBody>
          <a:bodyPr/>
          <a:lstStyle/>
          <a:p>
            <a:fld id="{3FCC8C0C-48CC-4E69-A4E9-BC67C8C24D43}" type="slidenum">
              <a:rPr lang="en-US" smtClean="0"/>
              <a:t>2</a:t>
            </a:fld>
            <a:endParaRPr lang="en-US"/>
          </a:p>
        </p:txBody>
      </p:sp>
    </p:spTree>
    <p:extLst>
      <p:ext uri="{BB962C8B-B14F-4D97-AF65-F5344CB8AC3E}">
        <p14:creationId xmlns:p14="http://schemas.microsoft.com/office/powerpoint/2010/main" val="1827704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dirty="0">
                <a:latin typeface="Times New Roman" panose="02020603050405020304" pitchFamily="18" charset="0"/>
                <a:cs typeface="Times New Roman" panose="02020603050405020304" pitchFamily="18" charset="0"/>
              </a:rPr>
              <a:t>Supplementary </a:t>
            </a:r>
            <a:r>
              <a:rPr lang="en-US" b="1" dirty="0">
                <a:latin typeface="Calibri"/>
                <a:ea typeface="Calibri"/>
                <a:cs typeface="Calibri"/>
              </a:rPr>
              <a:t>Fig 2: Long-term weight monitoring: </a:t>
            </a:r>
            <a:r>
              <a:rPr lang="en-US" dirty="0">
                <a:latin typeface="Calibri"/>
                <a:ea typeface="Calibri"/>
                <a:cs typeface="Calibri"/>
              </a:rPr>
              <a:t>Mice treated with </a:t>
            </a:r>
            <a:r>
              <a:rPr lang="en-US" b="1" dirty="0">
                <a:latin typeface="Calibri"/>
                <a:ea typeface="Calibri"/>
                <a:cs typeface="Calibri"/>
              </a:rPr>
              <a:t>(a) </a:t>
            </a:r>
            <a:r>
              <a:rPr lang="en-US" dirty="0">
                <a:latin typeface="Calibri"/>
                <a:ea typeface="Calibri"/>
                <a:cs typeface="Calibri"/>
              </a:rPr>
              <a:t>800</a:t>
            </a:r>
            <a:r>
              <a:rPr lang="en-US" dirty="0">
                <a:latin typeface="Aptos"/>
                <a:ea typeface="Calibri"/>
                <a:cs typeface="Calibri"/>
              </a:rPr>
              <a:t>µCi</a:t>
            </a:r>
            <a:r>
              <a:rPr lang="en-US" dirty="0"/>
              <a:t> [67Cu]-FAP2287±IMT and</a:t>
            </a:r>
            <a:r>
              <a:rPr lang="en-US" b="1" dirty="0"/>
              <a:t> (b) </a:t>
            </a:r>
            <a:r>
              <a:rPr lang="en-US" dirty="0"/>
              <a:t>1600µCi [67Cu]-FAP2287±IMT were monitored for any visible changes in body posture and weight loss and we observed that over time there was no significant decrease in their weights and they had no visible changes in their body postures in both doses of TRT.</a:t>
            </a:r>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3FCC8C0C-48CC-4E69-A4E9-BC67C8C24D43}" type="slidenum">
              <a:rPr lang="en-US" smtClean="0"/>
              <a:t>3</a:t>
            </a:fld>
            <a:endParaRPr lang="en-US"/>
          </a:p>
        </p:txBody>
      </p:sp>
    </p:spTree>
    <p:extLst>
      <p:ext uri="{BB962C8B-B14F-4D97-AF65-F5344CB8AC3E}">
        <p14:creationId xmlns:p14="http://schemas.microsoft.com/office/powerpoint/2010/main" val="12108778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1" i="0" dirty="0">
                <a:latin typeface="Times New Roman" panose="02020603050405020304" pitchFamily="18" charset="0"/>
                <a:cs typeface="Times New Roman" panose="02020603050405020304" pitchFamily="18" charset="0"/>
              </a:rPr>
              <a:t>Supplementary </a:t>
            </a:r>
            <a:r>
              <a:rPr lang="en-US" b="1" dirty="0"/>
              <a:t>Fig 3: Long-term immune surveillance: (a) </a:t>
            </a:r>
            <a:r>
              <a:rPr lang="en-US" b="0" dirty="0"/>
              <a:t>Bioluminescence imaging of  </a:t>
            </a:r>
            <a:r>
              <a:rPr lang="en-US" b="0" dirty="0" err="1"/>
              <a:t>Balb</a:t>
            </a:r>
            <a:r>
              <a:rPr lang="en-US" b="0" dirty="0"/>
              <a:t>/c mice treated with </a:t>
            </a:r>
            <a:r>
              <a:rPr lang="en-US" sz="1200" b="0" dirty="0">
                <a:latin typeface="Times New Roman"/>
                <a:cs typeface="Times New Roman"/>
              </a:rPr>
              <a:t>1600µCi [</a:t>
            </a:r>
            <a:r>
              <a:rPr lang="en-US" sz="1200" b="0" baseline="30000" dirty="0">
                <a:latin typeface="Times New Roman"/>
                <a:cs typeface="Times New Roman"/>
              </a:rPr>
              <a:t>67</a:t>
            </a:r>
            <a:r>
              <a:rPr lang="en-US" sz="1200" b="0" dirty="0">
                <a:latin typeface="Times New Roman"/>
                <a:cs typeface="Times New Roman"/>
              </a:rPr>
              <a:t>Cu]-FAP2287+IMT (left) 800µCi [</a:t>
            </a:r>
            <a:r>
              <a:rPr lang="en-US" sz="1200" b="0" baseline="30000" dirty="0">
                <a:latin typeface="Times New Roman"/>
                <a:cs typeface="Times New Roman"/>
              </a:rPr>
              <a:t>67</a:t>
            </a:r>
            <a:r>
              <a:rPr lang="en-US" sz="1200" b="0" dirty="0">
                <a:latin typeface="Times New Roman"/>
                <a:cs typeface="Times New Roman"/>
              </a:rPr>
              <a:t>Cu]-FAP2287+IMT </a:t>
            </a:r>
            <a:r>
              <a:rPr lang="en-US" dirty="0">
                <a:latin typeface="Times New Roman"/>
                <a:cs typeface="Times New Roman"/>
              </a:rPr>
              <a:t>with one mouse showing recurrence of the primary tumor </a:t>
            </a:r>
            <a:r>
              <a:rPr lang="en-US" sz="1200" b="0" dirty="0">
                <a:latin typeface="Times New Roman"/>
                <a:cs typeface="Times New Roman"/>
              </a:rPr>
              <a:t>(right) 2.5 months post tumor injection indicates complete response to treatment with no residual primary tumor or any metastasis. </a:t>
            </a:r>
            <a:r>
              <a:rPr lang="en-US" sz="1200" b="1" dirty="0">
                <a:latin typeface="Times New Roman"/>
                <a:cs typeface="Times New Roman"/>
              </a:rPr>
              <a:t>(b) </a:t>
            </a:r>
            <a:r>
              <a:rPr lang="en-US" sz="1200" b="0" dirty="0">
                <a:latin typeface="Times New Roman"/>
                <a:cs typeface="Times New Roman"/>
              </a:rPr>
              <a:t>Tumor growth curve from exploratory study of the </a:t>
            </a:r>
            <a:r>
              <a:rPr lang="en-US" sz="1200" b="0" dirty="0" err="1">
                <a:latin typeface="Times New Roman"/>
                <a:cs typeface="Times New Roman"/>
              </a:rPr>
              <a:t>balb</a:t>
            </a:r>
            <a:r>
              <a:rPr lang="en-US" sz="1200" b="0" dirty="0">
                <a:latin typeface="Times New Roman"/>
                <a:cs typeface="Times New Roman"/>
              </a:rPr>
              <a:t>/c mice previously treated with 800/1600µCi [</a:t>
            </a:r>
            <a:r>
              <a:rPr lang="en-US" sz="1200" b="0" baseline="30000" dirty="0">
                <a:latin typeface="Times New Roman"/>
                <a:cs typeface="Times New Roman"/>
              </a:rPr>
              <a:t>67</a:t>
            </a:r>
            <a:r>
              <a:rPr lang="en-US" sz="1200" b="0" dirty="0">
                <a:latin typeface="Times New Roman"/>
                <a:cs typeface="Times New Roman"/>
              </a:rPr>
              <a:t>Cu]-FAP2287+IMT rechallenged with 4T1 tumors indicates that the mouse that received the higher dose of [</a:t>
            </a:r>
            <a:r>
              <a:rPr lang="en-US" sz="1200" b="0" baseline="30000" dirty="0">
                <a:latin typeface="Times New Roman"/>
                <a:cs typeface="Times New Roman"/>
              </a:rPr>
              <a:t>67</a:t>
            </a:r>
            <a:r>
              <a:rPr lang="en-US" sz="1200" b="0" dirty="0">
                <a:latin typeface="Times New Roman"/>
                <a:cs typeface="Times New Roman"/>
              </a:rPr>
              <a:t>Cu]-FAP2287 had increased immune surveillance and decreased tumor growth compared to the mouse that received lower dose of [</a:t>
            </a:r>
            <a:r>
              <a:rPr lang="en-US" sz="1200" b="0" baseline="30000" dirty="0">
                <a:latin typeface="Times New Roman"/>
                <a:cs typeface="Times New Roman"/>
              </a:rPr>
              <a:t>67</a:t>
            </a:r>
            <a:r>
              <a:rPr lang="en-US" sz="1200" b="0" dirty="0">
                <a:latin typeface="Times New Roman"/>
                <a:cs typeface="Times New Roman"/>
              </a:rPr>
              <a:t>Cu]-FAP2287+IMT.</a:t>
            </a:r>
            <a:endParaRPr lang="en-US" sz="1200" b="1" dirty="0">
              <a:latin typeface="Times New Roman"/>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3FCC8C0C-48CC-4E69-A4E9-BC67C8C24D43}" type="slidenum">
              <a:rPr lang="en-US" smtClean="0"/>
              <a:t>4</a:t>
            </a:fld>
            <a:endParaRPr lang="en-US"/>
          </a:p>
        </p:txBody>
      </p:sp>
    </p:spTree>
    <p:extLst>
      <p:ext uri="{BB962C8B-B14F-4D97-AF65-F5344CB8AC3E}">
        <p14:creationId xmlns:p14="http://schemas.microsoft.com/office/powerpoint/2010/main" val="12901869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dirty="0">
                <a:latin typeface="Times New Roman" panose="02020603050405020304" pitchFamily="18" charset="0"/>
                <a:cs typeface="Times New Roman" panose="02020603050405020304" pitchFamily="18" charset="0"/>
              </a:rPr>
              <a:t>Supplementary </a:t>
            </a:r>
            <a:r>
              <a:rPr lang="en-US" sz="1200" b="1" dirty="0">
                <a:latin typeface="Times New Roman"/>
                <a:cs typeface="Times New Roman"/>
              </a:rPr>
              <a:t>Fig 4: [</a:t>
            </a:r>
            <a:r>
              <a:rPr lang="en-US" sz="1200" b="1" baseline="30000" dirty="0">
                <a:latin typeface="Times New Roman"/>
                <a:cs typeface="Times New Roman"/>
              </a:rPr>
              <a:t>64</a:t>
            </a:r>
            <a:r>
              <a:rPr lang="en-US" sz="1200" b="1" dirty="0">
                <a:latin typeface="Times New Roman"/>
                <a:cs typeface="Times New Roman"/>
              </a:rPr>
              <a:t>Cu]-FAP2287 PET imaging as a reliable predictor for response to [</a:t>
            </a:r>
            <a:r>
              <a:rPr lang="en-US" sz="1200" b="1" baseline="30000" dirty="0">
                <a:latin typeface="Times New Roman"/>
                <a:cs typeface="Times New Roman"/>
              </a:rPr>
              <a:t>67</a:t>
            </a:r>
            <a:r>
              <a:rPr lang="en-US" sz="1200" b="1" dirty="0">
                <a:latin typeface="Times New Roman"/>
                <a:cs typeface="Times New Roman"/>
              </a:rPr>
              <a:t>Cu]-FAP2287 TRT+IMT: </a:t>
            </a:r>
            <a:r>
              <a:rPr lang="en-US" sz="1200" b="0" dirty="0">
                <a:latin typeface="Times New Roman"/>
                <a:cs typeface="Times New Roman"/>
              </a:rPr>
              <a:t>No</a:t>
            </a:r>
            <a:r>
              <a:rPr lang="en-US" sz="1200" b="1" dirty="0">
                <a:latin typeface="Times New Roman"/>
                <a:cs typeface="Times New Roman"/>
              </a:rPr>
              <a:t> </a:t>
            </a:r>
            <a:r>
              <a:rPr lang="en-US" sz="1200" dirty="0">
                <a:latin typeface="Times New Roman"/>
                <a:cs typeface="Times New Roman"/>
              </a:rPr>
              <a:t>correlation trend between probability of survival and [</a:t>
            </a:r>
            <a:r>
              <a:rPr lang="en-US" sz="1200" baseline="30000" dirty="0">
                <a:latin typeface="Times New Roman"/>
                <a:cs typeface="Times New Roman"/>
              </a:rPr>
              <a:t>64</a:t>
            </a:r>
            <a:r>
              <a:rPr lang="en-US" sz="1200" dirty="0">
                <a:latin typeface="Times New Roman"/>
                <a:cs typeface="Times New Roman"/>
              </a:rPr>
              <a:t>Cu]-FAP2287 PET </a:t>
            </a:r>
            <a:r>
              <a:rPr lang="en-US" sz="1200" dirty="0" err="1">
                <a:latin typeface="Times New Roman"/>
                <a:cs typeface="Times New Roman"/>
              </a:rPr>
              <a:t>SUV</a:t>
            </a:r>
            <a:r>
              <a:rPr lang="en-US" sz="1200" baseline="-25000" dirty="0" err="1">
                <a:latin typeface="Times New Roman"/>
                <a:cs typeface="Times New Roman"/>
              </a:rPr>
              <a:t>Mean</a:t>
            </a:r>
            <a:r>
              <a:rPr lang="en-US" sz="1200" baseline="-25000" dirty="0">
                <a:latin typeface="Times New Roman"/>
                <a:cs typeface="Times New Roman"/>
              </a:rPr>
              <a:t> </a:t>
            </a:r>
            <a:r>
              <a:rPr lang="en-US" sz="1200" dirty="0">
                <a:latin typeface="Times New Roman"/>
                <a:cs typeface="Times New Roman"/>
              </a:rPr>
              <a:t>in mice treated with </a:t>
            </a:r>
            <a:r>
              <a:rPr lang="en-US" sz="1200" b="1" dirty="0">
                <a:latin typeface="Times New Roman"/>
                <a:cs typeface="Times New Roman"/>
              </a:rPr>
              <a:t>(a) </a:t>
            </a:r>
            <a:r>
              <a:rPr lang="en-US" sz="1200" dirty="0">
                <a:latin typeface="Times New Roman"/>
                <a:cs typeface="Times New Roman"/>
              </a:rPr>
              <a:t>800uCi of [</a:t>
            </a:r>
            <a:r>
              <a:rPr lang="en-US" sz="1200" baseline="30000" dirty="0">
                <a:latin typeface="Times New Roman"/>
                <a:cs typeface="Times New Roman"/>
              </a:rPr>
              <a:t>67</a:t>
            </a:r>
            <a:r>
              <a:rPr lang="en-US" sz="1200" dirty="0">
                <a:latin typeface="Times New Roman"/>
                <a:cs typeface="Times New Roman"/>
              </a:rPr>
              <a:t>Cu]-FAP2287+IMT (R</a:t>
            </a:r>
            <a:r>
              <a:rPr lang="en-US" sz="1200" baseline="30000" dirty="0">
                <a:latin typeface="Times New Roman"/>
                <a:cs typeface="Times New Roman"/>
              </a:rPr>
              <a:t>2</a:t>
            </a:r>
            <a:r>
              <a:rPr lang="en-US" sz="1200" dirty="0">
                <a:latin typeface="Times New Roman"/>
                <a:cs typeface="Times New Roman"/>
              </a:rPr>
              <a:t> = 0.2792, p = 0.2812) and </a:t>
            </a:r>
            <a:r>
              <a:rPr lang="en-US" sz="1200" b="1" dirty="0">
                <a:latin typeface="Times New Roman"/>
                <a:cs typeface="Times New Roman"/>
              </a:rPr>
              <a:t>(b) </a:t>
            </a:r>
            <a:r>
              <a:rPr lang="en-US" sz="1200" dirty="0">
                <a:latin typeface="Times New Roman"/>
                <a:cs typeface="Times New Roman"/>
              </a:rPr>
              <a:t>1600uCi of [</a:t>
            </a:r>
            <a:r>
              <a:rPr lang="en-US" sz="1200" baseline="30000" dirty="0">
                <a:latin typeface="Times New Roman"/>
                <a:cs typeface="Times New Roman"/>
              </a:rPr>
              <a:t>67</a:t>
            </a:r>
            <a:r>
              <a:rPr lang="en-US" sz="1200" dirty="0">
                <a:latin typeface="Times New Roman"/>
                <a:cs typeface="Times New Roman"/>
              </a:rPr>
              <a:t>Cu]-FAP2287+IMT (R</a:t>
            </a:r>
            <a:r>
              <a:rPr lang="en-US" sz="1200" baseline="30000" dirty="0">
                <a:latin typeface="Times New Roman"/>
                <a:cs typeface="Times New Roman"/>
              </a:rPr>
              <a:t>2</a:t>
            </a:r>
            <a:r>
              <a:rPr lang="en-US" sz="1200" dirty="0">
                <a:latin typeface="Times New Roman"/>
                <a:cs typeface="Times New Roman"/>
              </a:rPr>
              <a:t> = 0.002, p = 0.8929) due to censored survival data in both cohorts. </a:t>
            </a:r>
            <a:endParaRPr lang="en-US" altLang="en-US" sz="1200" dirty="0">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FCC8C0C-48CC-4E69-A4E9-BC67C8C24D43}" type="slidenum">
              <a:rPr lang="en-US" smtClean="0"/>
              <a:t>5</a:t>
            </a:fld>
            <a:endParaRPr lang="en-US"/>
          </a:p>
        </p:txBody>
      </p:sp>
    </p:spTree>
    <p:extLst>
      <p:ext uri="{BB962C8B-B14F-4D97-AF65-F5344CB8AC3E}">
        <p14:creationId xmlns:p14="http://schemas.microsoft.com/office/powerpoint/2010/main" val="18905753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86714-4BBF-EC9F-D2B7-4C1DC118E2A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7D2EC4A-9CD6-9C76-6406-DB8D7D826B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13A4C73-7CA0-5D7F-9C8A-4D5F530D1DE1}"/>
              </a:ext>
            </a:extLst>
          </p:cNvPr>
          <p:cNvSpPr>
            <a:spLocks noGrp="1"/>
          </p:cNvSpPr>
          <p:nvPr>
            <p:ph type="dt" sz="half" idx="10"/>
          </p:nvPr>
        </p:nvSpPr>
        <p:spPr/>
        <p:txBody>
          <a:bodyPr/>
          <a:lstStyle/>
          <a:p>
            <a:fld id="{C2962FDC-03B6-FD4B-97F9-BA5F28844E8E}" type="datetimeFigureOut">
              <a:rPr lang="en-US" smtClean="0"/>
              <a:t>8/22/26</a:t>
            </a:fld>
            <a:endParaRPr lang="en-US"/>
          </a:p>
        </p:txBody>
      </p:sp>
      <p:sp>
        <p:nvSpPr>
          <p:cNvPr id="5" name="Footer Placeholder 4">
            <a:extLst>
              <a:ext uri="{FF2B5EF4-FFF2-40B4-BE49-F238E27FC236}">
                <a16:creationId xmlns:a16="http://schemas.microsoft.com/office/drawing/2014/main" id="{E3B4A883-338B-E1B7-C54E-B6DC80C2F7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604CC3-0725-F49F-DD25-271B184A95D0}"/>
              </a:ext>
            </a:extLst>
          </p:cNvPr>
          <p:cNvSpPr>
            <a:spLocks noGrp="1"/>
          </p:cNvSpPr>
          <p:nvPr>
            <p:ph type="sldNum" sz="quarter" idx="12"/>
          </p:nvPr>
        </p:nvSpPr>
        <p:spPr/>
        <p:txBody>
          <a:bodyPr/>
          <a:lstStyle/>
          <a:p>
            <a:fld id="{53CF7664-A150-8F44-A427-9DA105667EFF}" type="slidenum">
              <a:rPr lang="en-US" smtClean="0"/>
              <a:t>‹#›</a:t>
            </a:fld>
            <a:endParaRPr lang="en-US"/>
          </a:p>
        </p:txBody>
      </p:sp>
    </p:spTree>
    <p:extLst>
      <p:ext uri="{BB962C8B-B14F-4D97-AF65-F5344CB8AC3E}">
        <p14:creationId xmlns:p14="http://schemas.microsoft.com/office/powerpoint/2010/main" val="2615693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B002A-F021-3D57-DD5E-60826271C92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A3DD6EA-6917-C990-C7D1-CC25ADD7E7A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149487-D43C-9E9F-B2B8-07A3063D2BE0}"/>
              </a:ext>
            </a:extLst>
          </p:cNvPr>
          <p:cNvSpPr>
            <a:spLocks noGrp="1"/>
          </p:cNvSpPr>
          <p:nvPr>
            <p:ph type="dt" sz="half" idx="10"/>
          </p:nvPr>
        </p:nvSpPr>
        <p:spPr/>
        <p:txBody>
          <a:bodyPr/>
          <a:lstStyle/>
          <a:p>
            <a:fld id="{C2962FDC-03B6-FD4B-97F9-BA5F28844E8E}" type="datetimeFigureOut">
              <a:rPr lang="en-US" smtClean="0"/>
              <a:t>8/22/26</a:t>
            </a:fld>
            <a:endParaRPr lang="en-US"/>
          </a:p>
        </p:txBody>
      </p:sp>
      <p:sp>
        <p:nvSpPr>
          <p:cNvPr id="5" name="Footer Placeholder 4">
            <a:extLst>
              <a:ext uri="{FF2B5EF4-FFF2-40B4-BE49-F238E27FC236}">
                <a16:creationId xmlns:a16="http://schemas.microsoft.com/office/drawing/2014/main" id="{9B784C80-7AD8-BBE2-B680-AAAA1BF60B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92322D-0B25-B5AD-78E5-BC6F0A34DD3C}"/>
              </a:ext>
            </a:extLst>
          </p:cNvPr>
          <p:cNvSpPr>
            <a:spLocks noGrp="1"/>
          </p:cNvSpPr>
          <p:nvPr>
            <p:ph type="sldNum" sz="quarter" idx="12"/>
          </p:nvPr>
        </p:nvSpPr>
        <p:spPr/>
        <p:txBody>
          <a:bodyPr/>
          <a:lstStyle/>
          <a:p>
            <a:fld id="{53CF7664-A150-8F44-A427-9DA105667EFF}" type="slidenum">
              <a:rPr lang="en-US" smtClean="0"/>
              <a:t>‹#›</a:t>
            </a:fld>
            <a:endParaRPr lang="en-US"/>
          </a:p>
        </p:txBody>
      </p:sp>
    </p:spTree>
    <p:extLst>
      <p:ext uri="{BB962C8B-B14F-4D97-AF65-F5344CB8AC3E}">
        <p14:creationId xmlns:p14="http://schemas.microsoft.com/office/powerpoint/2010/main" val="9437411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130064-0B27-31B8-E2C6-C9A2FAB6D39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4BB490F-3813-D66B-94E8-7CBE1A64A51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3046B0-2598-B500-AE97-582821FF06FA}"/>
              </a:ext>
            </a:extLst>
          </p:cNvPr>
          <p:cNvSpPr>
            <a:spLocks noGrp="1"/>
          </p:cNvSpPr>
          <p:nvPr>
            <p:ph type="dt" sz="half" idx="10"/>
          </p:nvPr>
        </p:nvSpPr>
        <p:spPr/>
        <p:txBody>
          <a:bodyPr/>
          <a:lstStyle/>
          <a:p>
            <a:fld id="{C2962FDC-03B6-FD4B-97F9-BA5F28844E8E}" type="datetimeFigureOut">
              <a:rPr lang="en-US" smtClean="0"/>
              <a:t>8/22/26</a:t>
            </a:fld>
            <a:endParaRPr lang="en-US"/>
          </a:p>
        </p:txBody>
      </p:sp>
      <p:sp>
        <p:nvSpPr>
          <p:cNvPr id="5" name="Footer Placeholder 4">
            <a:extLst>
              <a:ext uri="{FF2B5EF4-FFF2-40B4-BE49-F238E27FC236}">
                <a16:creationId xmlns:a16="http://schemas.microsoft.com/office/drawing/2014/main" id="{E22E8D22-1B92-F654-B0B1-0F87C21429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C09CB8-AC5B-D8F7-7FD4-44767D0D8531}"/>
              </a:ext>
            </a:extLst>
          </p:cNvPr>
          <p:cNvSpPr>
            <a:spLocks noGrp="1"/>
          </p:cNvSpPr>
          <p:nvPr>
            <p:ph type="sldNum" sz="quarter" idx="12"/>
          </p:nvPr>
        </p:nvSpPr>
        <p:spPr/>
        <p:txBody>
          <a:bodyPr/>
          <a:lstStyle/>
          <a:p>
            <a:fld id="{53CF7664-A150-8F44-A427-9DA105667EFF}" type="slidenum">
              <a:rPr lang="en-US" smtClean="0"/>
              <a:t>‹#›</a:t>
            </a:fld>
            <a:endParaRPr lang="en-US"/>
          </a:p>
        </p:txBody>
      </p:sp>
    </p:spTree>
    <p:extLst>
      <p:ext uri="{BB962C8B-B14F-4D97-AF65-F5344CB8AC3E}">
        <p14:creationId xmlns:p14="http://schemas.microsoft.com/office/powerpoint/2010/main" val="1067150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47B4B-6A10-3DEB-FAA1-543151AF72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82A44F6-E3BD-52E8-3F8B-D793E6511FA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E0E764-EC8C-740E-84F8-8C8470C9D281}"/>
              </a:ext>
            </a:extLst>
          </p:cNvPr>
          <p:cNvSpPr>
            <a:spLocks noGrp="1"/>
          </p:cNvSpPr>
          <p:nvPr>
            <p:ph type="dt" sz="half" idx="10"/>
          </p:nvPr>
        </p:nvSpPr>
        <p:spPr/>
        <p:txBody>
          <a:bodyPr/>
          <a:lstStyle/>
          <a:p>
            <a:fld id="{C2962FDC-03B6-FD4B-97F9-BA5F28844E8E}" type="datetimeFigureOut">
              <a:rPr lang="en-US" smtClean="0"/>
              <a:t>8/22/26</a:t>
            </a:fld>
            <a:endParaRPr lang="en-US"/>
          </a:p>
        </p:txBody>
      </p:sp>
      <p:sp>
        <p:nvSpPr>
          <p:cNvPr id="5" name="Footer Placeholder 4">
            <a:extLst>
              <a:ext uri="{FF2B5EF4-FFF2-40B4-BE49-F238E27FC236}">
                <a16:creationId xmlns:a16="http://schemas.microsoft.com/office/drawing/2014/main" id="{860A8429-8BDC-B97B-0A90-5F2533857C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465F4A-AA93-1181-64D7-36B3AEA2D7E0}"/>
              </a:ext>
            </a:extLst>
          </p:cNvPr>
          <p:cNvSpPr>
            <a:spLocks noGrp="1"/>
          </p:cNvSpPr>
          <p:nvPr>
            <p:ph type="sldNum" sz="quarter" idx="12"/>
          </p:nvPr>
        </p:nvSpPr>
        <p:spPr/>
        <p:txBody>
          <a:bodyPr/>
          <a:lstStyle/>
          <a:p>
            <a:fld id="{53CF7664-A150-8F44-A427-9DA105667EFF}" type="slidenum">
              <a:rPr lang="en-US" smtClean="0"/>
              <a:t>‹#›</a:t>
            </a:fld>
            <a:endParaRPr lang="en-US"/>
          </a:p>
        </p:txBody>
      </p:sp>
    </p:spTree>
    <p:extLst>
      <p:ext uri="{BB962C8B-B14F-4D97-AF65-F5344CB8AC3E}">
        <p14:creationId xmlns:p14="http://schemas.microsoft.com/office/powerpoint/2010/main" val="102629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88D16-8F46-A353-F86E-2B042A3B6BC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5737595-5BD9-EA8E-A9E5-ECDD0540BFD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2BB39BB-BDED-E797-ACBF-4CF62FC65521}"/>
              </a:ext>
            </a:extLst>
          </p:cNvPr>
          <p:cNvSpPr>
            <a:spLocks noGrp="1"/>
          </p:cNvSpPr>
          <p:nvPr>
            <p:ph type="dt" sz="half" idx="10"/>
          </p:nvPr>
        </p:nvSpPr>
        <p:spPr/>
        <p:txBody>
          <a:bodyPr/>
          <a:lstStyle/>
          <a:p>
            <a:fld id="{C2962FDC-03B6-FD4B-97F9-BA5F28844E8E}" type="datetimeFigureOut">
              <a:rPr lang="en-US" smtClean="0"/>
              <a:t>8/22/26</a:t>
            </a:fld>
            <a:endParaRPr lang="en-US"/>
          </a:p>
        </p:txBody>
      </p:sp>
      <p:sp>
        <p:nvSpPr>
          <p:cNvPr id="5" name="Footer Placeholder 4">
            <a:extLst>
              <a:ext uri="{FF2B5EF4-FFF2-40B4-BE49-F238E27FC236}">
                <a16:creationId xmlns:a16="http://schemas.microsoft.com/office/drawing/2014/main" id="{031AC4D7-66E2-7592-DA0E-68777E6679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9FFDBA-4E7E-E633-6881-E69918215A80}"/>
              </a:ext>
            </a:extLst>
          </p:cNvPr>
          <p:cNvSpPr>
            <a:spLocks noGrp="1"/>
          </p:cNvSpPr>
          <p:nvPr>
            <p:ph type="sldNum" sz="quarter" idx="12"/>
          </p:nvPr>
        </p:nvSpPr>
        <p:spPr/>
        <p:txBody>
          <a:bodyPr/>
          <a:lstStyle/>
          <a:p>
            <a:fld id="{53CF7664-A150-8F44-A427-9DA105667EFF}" type="slidenum">
              <a:rPr lang="en-US" smtClean="0"/>
              <a:t>‹#›</a:t>
            </a:fld>
            <a:endParaRPr lang="en-US"/>
          </a:p>
        </p:txBody>
      </p:sp>
    </p:spTree>
    <p:extLst>
      <p:ext uri="{BB962C8B-B14F-4D97-AF65-F5344CB8AC3E}">
        <p14:creationId xmlns:p14="http://schemas.microsoft.com/office/powerpoint/2010/main" val="2686440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10B90-DCD0-CE53-8BCE-BB8F4D8192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1D94E6-46F5-0D60-E28D-5F264BD912E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DA8CD4A-178D-A8F6-E8EA-0D2602DE3E2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DEB601-7076-910A-DB70-63D2635F8EAC}"/>
              </a:ext>
            </a:extLst>
          </p:cNvPr>
          <p:cNvSpPr>
            <a:spLocks noGrp="1"/>
          </p:cNvSpPr>
          <p:nvPr>
            <p:ph type="dt" sz="half" idx="10"/>
          </p:nvPr>
        </p:nvSpPr>
        <p:spPr/>
        <p:txBody>
          <a:bodyPr/>
          <a:lstStyle/>
          <a:p>
            <a:fld id="{C2962FDC-03B6-FD4B-97F9-BA5F28844E8E}" type="datetimeFigureOut">
              <a:rPr lang="en-US" smtClean="0"/>
              <a:t>8/22/26</a:t>
            </a:fld>
            <a:endParaRPr lang="en-US"/>
          </a:p>
        </p:txBody>
      </p:sp>
      <p:sp>
        <p:nvSpPr>
          <p:cNvPr id="6" name="Footer Placeholder 5">
            <a:extLst>
              <a:ext uri="{FF2B5EF4-FFF2-40B4-BE49-F238E27FC236}">
                <a16:creationId xmlns:a16="http://schemas.microsoft.com/office/drawing/2014/main" id="{527A89EA-DD50-B9DA-EB33-9639F4712C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B99E91-170C-3B62-EB1A-C6D573392793}"/>
              </a:ext>
            </a:extLst>
          </p:cNvPr>
          <p:cNvSpPr>
            <a:spLocks noGrp="1"/>
          </p:cNvSpPr>
          <p:nvPr>
            <p:ph type="sldNum" sz="quarter" idx="12"/>
          </p:nvPr>
        </p:nvSpPr>
        <p:spPr/>
        <p:txBody>
          <a:bodyPr/>
          <a:lstStyle/>
          <a:p>
            <a:fld id="{53CF7664-A150-8F44-A427-9DA105667EFF}" type="slidenum">
              <a:rPr lang="en-US" smtClean="0"/>
              <a:t>‹#›</a:t>
            </a:fld>
            <a:endParaRPr lang="en-US"/>
          </a:p>
        </p:txBody>
      </p:sp>
    </p:spTree>
    <p:extLst>
      <p:ext uri="{BB962C8B-B14F-4D97-AF65-F5344CB8AC3E}">
        <p14:creationId xmlns:p14="http://schemas.microsoft.com/office/powerpoint/2010/main" val="1974059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F1573-179C-2764-3503-0F756DB7FC2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82455EE-904A-83DE-D2DA-9454FEE716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DF999F9-3F6C-9696-B676-8462BE209BD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DCCAB25-C88A-32F6-3D04-C4EEE533FA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87B1A6E-C371-9099-C0BB-71F6D27C934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854E166-C33B-00A7-0E67-F015A813AE14}"/>
              </a:ext>
            </a:extLst>
          </p:cNvPr>
          <p:cNvSpPr>
            <a:spLocks noGrp="1"/>
          </p:cNvSpPr>
          <p:nvPr>
            <p:ph type="dt" sz="half" idx="10"/>
          </p:nvPr>
        </p:nvSpPr>
        <p:spPr/>
        <p:txBody>
          <a:bodyPr/>
          <a:lstStyle/>
          <a:p>
            <a:fld id="{C2962FDC-03B6-FD4B-97F9-BA5F28844E8E}" type="datetimeFigureOut">
              <a:rPr lang="en-US" smtClean="0"/>
              <a:t>8/22/26</a:t>
            </a:fld>
            <a:endParaRPr lang="en-US"/>
          </a:p>
        </p:txBody>
      </p:sp>
      <p:sp>
        <p:nvSpPr>
          <p:cNvPr id="8" name="Footer Placeholder 7">
            <a:extLst>
              <a:ext uri="{FF2B5EF4-FFF2-40B4-BE49-F238E27FC236}">
                <a16:creationId xmlns:a16="http://schemas.microsoft.com/office/drawing/2014/main" id="{0EF18775-A874-2A3F-0C91-7D57AA643F8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FE17710-A79D-36DA-431D-6EFE787C7367}"/>
              </a:ext>
            </a:extLst>
          </p:cNvPr>
          <p:cNvSpPr>
            <a:spLocks noGrp="1"/>
          </p:cNvSpPr>
          <p:nvPr>
            <p:ph type="sldNum" sz="quarter" idx="12"/>
          </p:nvPr>
        </p:nvSpPr>
        <p:spPr/>
        <p:txBody>
          <a:bodyPr/>
          <a:lstStyle/>
          <a:p>
            <a:fld id="{53CF7664-A150-8F44-A427-9DA105667EFF}" type="slidenum">
              <a:rPr lang="en-US" smtClean="0"/>
              <a:t>‹#›</a:t>
            </a:fld>
            <a:endParaRPr lang="en-US"/>
          </a:p>
        </p:txBody>
      </p:sp>
    </p:spTree>
    <p:extLst>
      <p:ext uri="{BB962C8B-B14F-4D97-AF65-F5344CB8AC3E}">
        <p14:creationId xmlns:p14="http://schemas.microsoft.com/office/powerpoint/2010/main" val="718776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1C428-2267-0EE6-26C4-48266D9877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478BB44-3E5F-67B3-4A7C-046949B3981D}"/>
              </a:ext>
            </a:extLst>
          </p:cNvPr>
          <p:cNvSpPr>
            <a:spLocks noGrp="1"/>
          </p:cNvSpPr>
          <p:nvPr>
            <p:ph type="dt" sz="half" idx="10"/>
          </p:nvPr>
        </p:nvSpPr>
        <p:spPr/>
        <p:txBody>
          <a:bodyPr/>
          <a:lstStyle/>
          <a:p>
            <a:fld id="{C2962FDC-03B6-FD4B-97F9-BA5F28844E8E}" type="datetimeFigureOut">
              <a:rPr lang="en-US" smtClean="0"/>
              <a:t>8/22/26</a:t>
            </a:fld>
            <a:endParaRPr lang="en-US"/>
          </a:p>
        </p:txBody>
      </p:sp>
      <p:sp>
        <p:nvSpPr>
          <p:cNvPr id="4" name="Footer Placeholder 3">
            <a:extLst>
              <a:ext uri="{FF2B5EF4-FFF2-40B4-BE49-F238E27FC236}">
                <a16:creationId xmlns:a16="http://schemas.microsoft.com/office/drawing/2014/main" id="{0424B58F-1263-DEF2-FBFA-31F26D0A8D0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24CDAF0-298F-2364-5F36-C106F7781384}"/>
              </a:ext>
            </a:extLst>
          </p:cNvPr>
          <p:cNvSpPr>
            <a:spLocks noGrp="1"/>
          </p:cNvSpPr>
          <p:nvPr>
            <p:ph type="sldNum" sz="quarter" idx="12"/>
          </p:nvPr>
        </p:nvSpPr>
        <p:spPr/>
        <p:txBody>
          <a:bodyPr/>
          <a:lstStyle/>
          <a:p>
            <a:fld id="{53CF7664-A150-8F44-A427-9DA105667EFF}" type="slidenum">
              <a:rPr lang="en-US" smtClean="0"/>
              <a:t>‹#›</a:t>
            </a:fld>
            <a:endParaRPr lang="en-US"/>
          </a:p>
        </p:txBody>
      </p:sp>
    </p:spTree>
    <p:extLst>
      <p:ext uri="{BB962C8B-B14F-4D97-AF65-F5344CB8AC3E}">
        <p14:creationId xmlns:p14="http://schemas.microsoft.com/office/powerpoint/2010/main" val="2647484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CC10B8-86D1-7829-61E1-44237ACC7660}"/>
              </a:ext>
            </a:extLst>
          </p:cNvPr>
          <p:cNvSpPr>
            <a:spLocks noGrp="1"/>
          </p:cNvSpPr>
          <p:nvPr>
            <p:ph type="dt" sz="half" idx="10"/>
          </p:nvPr>
        </p:nvSpPr>
        <p:spPr/>
        <p:txBody>
          <a:bodyPr/>
          <a:lstStyle/>
          <a:p>
            <a:fld id="{C2962FDC-03B6-FD4B-97F9-BA5F28844E8E}" type="datetimeFigureOut">
              <a:rPr lang="en-US" smtClean="0"/>
              <a:t>8/22/26</a:t>
            </a:fld>
            <a:endParaRPr lang="en-US"/>
          </a:p>
        </p:txBody>
      </p:sp>
      <p:sp>
        <p:nvSpPr>
          <p:cNvPr id="3" name="Footer Placeholder 2">
            <a:extLst>
              <a:ext uri="{FF2B5EF4-FFF2-40B4-BE49-F238E27FC236}">
                <a16:creationId xmlns:a16="http://schemas.microsoft.com/office/drawing/2014/main" id="{1CA720B2-897D-EC43-43D3-77DA590975C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BD071C-6055-0A41-E776-E922BCAAC1EB}"/>
              </a:ext>
            </a:extLst>
          </p:cNvPr>
          <p:cNvSpPr>
            <a:spLocks noGrp="1"/>
          </p:cNvSpPr>
          <p:nvPr>
            <p:ph type="sldNum" sz="quarter" idx="12"/>
          </p:nvPr>
        </p:nvSpPr>
        <p:spPr/>
        <p:txBody>
          <a:bodyPr/>
          <a:lstStyle/>
          <a:p>
            <a:fld id="{53CF7664-A150-8F44-A427-9DA105667EFF}" type="slidenum">
              <a:rPr lang="en-US" smtClean="0"/>
              <a:t>‹#›</a:t>
            </a:fld>
            <a:endParaRPr lang="en-US"/>
          </a:p>
        </p:txBody>
      </p:sp>
    </p:spTree>
    <p:extLst>
      <p:ext uri="{BB962C8B-B14F-4D97-AF65-F5344CB8AC3E}">
        <p14:creationId xmlns:p14="http://schemas.microsoft.com/office/powerpoint/2010/main" val="1577550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9BFB3-E0D5-A7E9-0679-9D22B80FE1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0D68433-D9C0-E2EA-EE4D-D53D57D584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30B4F0-A395-5ABA-C8A4-AF7A8D63C9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0D662A-C49C-FE61-38BA-1C25DB0931DE}"/>
              </a:ext>
            </a:extLst>
          </p:cNvPr>
          <p:cNvSpPr>
            <a:spLocks noGrp="1"/>
          </p:cNvSpPr>
          <p:nvPr>
            <p:ph type="dt" sz="half" idx="10"/>
          </p:nvPr>
        </p:nvSpPr>
        <p:spPr/>
        <p:txBody>
          <a:bodyPr/>
          <a:lstStyle/>
          <a:p>
            <a:fld id="{C2962FDC-03B6-FD4B-97F9-BA5F28844E8E}" type="datetimeFigureOut">
              <a:rPr lang="en-US" smtClean="0"/>
              <a:t>8/22/26</a:t>
            </a:fld>
            <a:endParaRPr lang="en-US"/>
          </a:p>
        </p:txBody>
      </p:sp>
      <p:sp>
        <p:nvSpPr>
          <p:cNvPr id="6" name="Footer Placeholder 5">
            <a:extLst>
              <a:ext uri="{FF2B5EF4-FFF2-40B4-BE49-F238E27FC236}">
                <a16:creationId xmlns:a16="http://schemas.microsoft.com/office/drawing/2014/main" id="{25BE42B0-5F1C-F7DC-4FE0-A700BF3E5B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CF82BB-93B1-A9CC-FC0D-9742FBF5AB0A}"/>
              </a:ext>
            </a:extLst>
          </p:cNvPr>
          <p:cNvSpPr>
            <a:spLocks noGrp="1"/>
          </p:cNvSpPr>
          <p:nvPr>
            <p:ph type="sldNum" sz="quarter" idx="12"/>
          </p:nvPr>
        </p:nvSpPr>
        <p:spPr/>
        <p:txBody>
          <a:bodyPr/>
          <a:lstStyle/>
          <a:p>
            <a:fld id="{53CF7664-A150-8F44-A427-9DA105667EFF}" type="slidenum">
              <a:rPr lang="en-US" smtClean="0"/>
              <a:t>‹#›</a:t>
            </a:fld>
            <a:endParaRPr lang="en-US"/>
          </a:p>
        </p:txBody>
      </p:sp>
    </p:spTree>
    <p:extLst>
      <p:ext uri="{BB962C8B-B14F-4D97-AF65-F5344CB8AC3E}">
        <p14:creationId xmlns:p14="http://schemas.microsoft.com/office/powerpoint/2010/main" val="5168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EBD98-9BBA-A0BE-9943-F2029C90BB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AE4A81E-45A2-9340-4174-B2BD352DEA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046879A-109E-477E-22B8-AD25BAC8CE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02CD4F-AF0F-51F5-1A1B-AA26B74A4469}"/>
              </a:ext>
            </a:extLst>
          </p:cNvPr>
          <p:cNvSpPr>
            <a:spLocks noGrp="1"/>
          </p:cNvSpPr>
          <p:nvPr>
            <p:ph type="dt" sz="half" idx="10"/>
          </p:nvPr>
        </p:nvSpPr>
        <p:spPr/>
        <p:txBody>
          <a:bodyPr/>
          <a:lstStyle/>
          <a:p>
            <a:fld id="{C2962FDC-03B6-FD4B-97F9-BA5F28844E8E}" type="datetimeFigureOut">
              <a:rPr lang="en-US" smtClean="0"/>
              <a:t>8/22/26</a:t>
            </a:fld>
            <a:endParaRPr lang="en-US"/>
          </a:p>
        </p:txBody>
      </p:sp>
      <p:sp>
        <p:nvSpPr>
          <p:cNvPr id="6" name="Footer Placeholder 5">
            <a:extLst>
              <a:ext uri="{FF2B5EF4-FFF2-40B4-BE49-F238E27FC236}">
                <a16:creationId xmlns:a16="http://schemas.microsoft.com/office/drawing/2014/main" id="{D7293B38-63EE-AE89-9FA1-BFCAF20034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29EAE6-B663-9594-546F-17CA0AA04345}"/>
              </a:ext>
            </a:extLst>
          </p:cNvPr>
          <p:cNvSpPr>
            <a:spLocks noGrp="1"/>
          </p:cNvSpPr>
          <p:nvPr>
            <p:ph type="sldNum" sz="quarter" idx="12"/>
          </p:nvPr>
        </p:nvSpPr>
        <p:spPr/>
        <p:txBody>
          <a:bodyPr/>
          <a:lstStyle/>
          <a:p>
            <a:fld id="{53CF7664-A150-8F44-A427-9DA105667EFF}" type="slidenum">
              <a:rPr lang="en-US" smtClean="0"/>
              <a:t>‹#›</a:t>
            </a:fld>
            <a:endParaRPr lang="en-US"/>
          </a:p>
        </p:txBody>
      </p:sp>
    </p:spTree>
    <p:extLst>
      <p:ext uri="{BB962C8B-B14F-4D97-AF65-F5344CB8AC3E}">
        <p14:creationId xmlns:p14="http://schemas.microsoft.com/office/powerpoint/2010/main" val="3273908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9432DBF-1603-C579-1ED5-11F06E584F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F0CBFE8-FC88-8036-6D57-E1D951DA75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879DC6-542D-4D47-0A88-49598CA603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2962FDC-03B6-FD4B-97F9-BA5F28844E8E}" type="datetimeFigureOut">
              <a:rPr lang="en-US" smtClean="0"/>
              <a:t>8/22/26</a:t>
            </a:fld>
            <a:endParaRPr lang="en-US"/>
          </a:p>
        </p:txBody>
      </p:sp>
      <p:sp>
        <p:nvSpPr>
          <p:cNvPr id="5" name="Footer Placeholder 4">
            <a:extLst>
              <a:ext uri="{FF2B5EF4-FFF2-40B4-BE49-F238E27FC236}">
                <a16:creationId xmlns:a16="http://schemas.microsoft.com/office/drawing/2014/main" id="{6C68B008-734C-46BB-D828-68A8E5B4CE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21B5DD9-9FE5-9C72-07EA-5FEF4E539E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3CF7664-A150-8F44-A427-9DA105667EFF}" type="slidenum">
              <a:rPr lang="en-US" smtClean="0"/>
              <a:t>‹#›</a:t>
            </a:fld>
            <a:endParaRPr lang="en-US"/>
          </a:p>
        </p:txBody>
      </p:sp>
    </p:spTree>
    <p:extLst>
      <p:ext uri="{BB962C8B-B14F-4D97-AF65-F5344CB8AC3E}">
        <p14:creationId xmlns:p14="http://schemas.microsoft.com/office/powerpoint/2010/main" val="36204385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tiff"/><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C4ADF-217E-6DBD-AE5F-AB253DB53652}"/>
              </a:ext>
            </a:extLst>
          </p:cNvPr>
          <p:cNvSpPr>
            <a:spLocks noGrp="1"/>
          </p:cNvSpPr>
          <p:nvPr>
            <p:ph type="ctrTitle"/>
          </p:nvPr>
        </p:nvSpPr>
        <p:spPr/>
        <p:txBody>
          <a:bodyPr>
            <a:normAutofit fontScale="90000"/>
          </a:bodyPr>
          <a:lstStyle/>
          <a:p>
            <a:r>
              <a:rPr lang="en-US" sz="3600" b="1" kern="100" dirty="0">
                <a:latin typeface="Times New Roman" panose="02020603050405020304" pitchFamily="18" charset="0"/>
                <a:ea typeface="Aptos" panose="020B0004020202020204" pitchFamily="34" charset="0"/>
                <a:cs typeface="Times New Roman" panose="02020603050405020304" pitchFamily="18" charset="0"/>
              </a:rPr>
              <a:t>Combination of </a:t>
            </a:r>
            <a:r>
              <a:rPr lang="en-US" sz="3600" b="1" kern="100" baseline="30000" dirty="0">
                <a:latin typeface="Times New Roman" panose="02020603050405020304" pitchFamily="18" charset="0"/>
                <a:ea typeface="Aptos" panose="020B0004020202020204" pitchFamily="34" charset="0"/>
                <a:cs typeface="Times New Roman" panose="02020603050405020304" pitchFamily="18" charset="0"/>
              </a:rPr>
              <a:t>64/67</a:t>
            </a:r>
            <a:r>
              <a:rPr lang="en-US" sz="3600" b="1" kern="100" dirty="0">
                <a:latin typeface="Times New Roman" panose="02020603050405020304" pitchFamily="18" charset="0"/>
                <a:ea typeface="Aptos" panose="020B0004020202020204" pitchFamily="34" charset="0"/>
                <a:cs typeface="Times New Roman" panose="02020603050405020304" pitchFamily="18" charset="0"/>
              </a:rPr>
              <a:t>Cu </a:t>
            </a:r>
            <a:r>
              <a:rPr lang="en-US" sz="3600" b="1" kern="100" dirty="0" err="1">
                <a:latin typeface="Times New Roman" panose="02020603050405020304" pitchFamily="18" charset="0"/>
                <a:ea typeface="Aptos" panose="020B0004020202020204" pitchFamily="34" charset="0"/>
                <a:cs typeface="Times New Roman" panose="02020603050405020304" pitchFamily="18" charset="0"/>
              </a:rPr>
              <a:t>Theranostics</a:t>
            </a:r>
            <a:r>
              <a:rPr lang="en-US" sz="3600" b="1" kern="100" dirty="0">
                <a:latin typeface="Times New Roman" panose="02020603050405020304" pitchFamily="18" charset="0"/>
                <a:ea typeface="Aptos" panose="020B0004020202020204" pitchFamily="34" charset="0"/>
                <a:cs typeface="Times New Roman" panose="02020603050405020304" pitchFamily="18" charset="0"/>
              </a:rPr>
              <a:t> and Immunotherapy Targeting Fibroblast Activation Protein in Triple-Negative Breast Cancer</a:t>
            </a:r>
            <a:br>
              <a:rPr lang="en-US" sz="3600" b="1" kern="100" dirty="0">
                <a:latin typeface="Times New Roman" panose="02020603050405020304" pitchFamily="18" charset="0"/>
                <a:ea typeface="Aptos" panose="020B0004020202020204" pitchFamily="34" charset="0"/>
                <a:cs typeface="Times New Roman" panose="02020603050405020304" pitchFamily="18" charset="0"/>
              </a:rPr>
            </a:br>
            <a:br>
              <a:rPr lang="en-US" sz="3600" b="1" kern="100" dirty="0">
                <a:latin typeface="Times New Roman" panose="02020603050405020304" pitchFamily="18" charset="0"/>
                <a:ea typeface="Aptos" panose="020B0004020202020204" pitchFamily="34" charset="0"/>
                <a:cs typeface="Times New Roman" panose="02020603050405020304" pitchFamily="18" charset="0"/>
              </a:rPr>
            </a:br>
            <a:r>
              <a:rPr lang="en-US" sz="3600" b="1" kern="100" dirty="0">
                <a:latin typeface="Times New Roman" panose="02020603050405020304" pitchFamily="18" charset="0"/>
                <a:ea typeface="Aptos" panose="020B0004020202020204" pitchFamily="34" charset="0"/>
                <a:cs typeface="Times New Roman" panose="02020603050405020304" pitchFamily="18" charset="0"/>
              </a:rPr>
              <a:t>Supplemental Figures</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4675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692EC-FC2B-D222-7C3C-2735003622CE}"/>
              </a:ext>
            </a:extLst>
          </p:cNvPr>
          <p:cNvSpPr txBox="1">
            <a:spLocks/>
          </p:cNvSpPr>
          <p:nvPr/>
        </p:nvSpPr>
        <p:spPr>
          <a:xfrm>
            <a:off x="4353279" y="256848"/>
            <a:ext cx="3484245" cy="1193799"/>
          </a:xfrm>
          <a:prstGeom prst="rect">
            <a:avLst/>
          </a:prstGeom>
        </p:spPr>
        <p:txBody>
          <a:bodyPr>
            <a:normAutofit fontScale="90000" lnSpcReduction="10000"/>
          </a:bodyPr>
          <a:lstStyle>
            <a:lvl1pPr algn="l" defTabSz="594360" rtl="0" eaLnBrk="1" latinLnBrk="0" hangingPunct="1">
              <a:lnSpc>
                <a:spcPct val="90000"/>
              </a:lnSpc>
              <a:spcBef>
                <a:spcPct val="0"/>
              </a:spcBef>
              <a:buNone/>
              <a:defRPr sz="2860" kern="1200">
                <a:solidFill>
                  <a:schemeClr val="tx1"/>
                </a:solidFill>
                <a:latin typeface="+mj-lt"/>
                <a:ea typeface="+mj-ea"/>
                <a:cs typeface="+mj-cs"/>
              </a:defRPr>
            </a:lvl1pPr>
          </a:lstStyle>
          <a:p>
            <a:pPr>
              <a:lnSpc>
                <a:spcPct val="107000"/>
              </a:lnSpc>
              <a:spcAft>
                <a:spcPts val="1200"/>
              </a:spcAft>
            </a:pPr>
            <a:r>
              <a:rPr lang="en-US" sz="2700" b="1" kern="100">
                <a:latin typeface="Arial" panose="020B0604020202020204" pitchFamily="34" charset="0"/>
                <a:ea typeface="Aptos" panose="020B0004020202020204" pitchFamily="34" charset="0"/>
                <a:cs typeface="Arial" panose="020B0604020202020204" pitchFamily="34" charset="0"/>
              </a:rPr>
              <a:t>Supplemental Figures </a:t>
            </a:r>
            <a:br>
              <a:rPr lang="en-US" sz="2700" b="1" kern="100">
                <a:latin typeface="Times New Roman" panose="02020603050405020304" pitchFamily="18" charset="0"/>
                <a:ea typeface="Aptos" panose="020B0004020202020204" pitchFamily="34" charset="0"/>
                <a:cs typeface="Times New Roman" panose="02020603050405020304" pitchFamily="18" charset="0"/>
              </a:rPr>
            </a:br>
            <a:br>
              <a:rPr lang="en-US" sz="2700" b="1" kern="100">
                <a:latin typeface="Times New Roman" panose="02020603050405020304" pitchFamily="18" charset="0"/>
                <a:ea typeface="Aptos" panose="020B0004020202020204" pitchFamily="34" charset="0"/>
                <a:cs typeface="Times New Roman" panose="02020603050405020304" pitchFamily="18" charset="0"/>
              </a:rPr>
            </a:br>
            <a:endParaRPr lang="en-US" sz="2700" kern="100">
              <a:latin typeface="Aptos" panose="020B0004020202020204" pitchFamily="34" charset="0"/>
              <a:ea typeface="Aptos" panose="020B0004020202020204" pitchFamily="34" charset="0"/>
              <a:cs typeface="Times New Roman" panose="02020603050405020304" pitchFamily="18" charset="0"/>
            </a:endParaRPr>
          </a:p>
        </p:txBody>
      </p:sp>
      <p:grpSp>
        <p:nvGrpSpPr>
          <p:cNvPr id="3" name="Group 2">
            <a:extLst>
              <a:ext uri="{FF2B5EF4-FFF2-40B4-BE49-F238E27FC236}">
                <a16:creationId xmlns:a16="http://schemas.microsoft.com/office/drawing/2014/main" id="{4AD9AD02-E1D4-F55A-1E06-99F9BD12B379}"/>
              </a:ext>
            </a:extLst>
          </p:cNvPr>
          <p:cNvGrpSpPr/>
          <p:nvPr/>
        </p:nvGrpSpPr>
        <p:grpSpPr>
          <a:xfrm>
            <a:off x="1744454" y="919805"/>
            <a:ext cx="5308089" cy="2091861"/>
            <a:chOff x="4211860" y="1398197"/>
            <a:chExt cx="7258924" cy="2860665"/>
          </a:xfrm>
        </p:grpSpPr>
        <p:grpSp>
          <p:nvGrpSpPr>
            <p:cNvPr id="4" name="Group 3">
              <a:extLst>
                <a:ext uri="{FF2B5EF4-FFF2-40B4-BE49-F238E27FC236}">
                  <a16:creationId xmlns:a16="http://schemas.microsoft.com/office/drawing/2014/main" id="{DFC55CB5-FE4C-3559-669E-3AAC1438B30B}"/>
                </a:ext>
              </a:extLst>
            </p:cNvPr>
            <p:cNvGrpSpPr/>
            <p:nvPr/>
          </p:nvGrpSpPr>
          <p:grpSpPr>
            <a:xfrm>
              <a:off x="4211860" y="1879977"/>
              <a:ext cx="7258924" cy="2378885"/>
              <a:chOff x="4028479" y="1473555"/>
              <a:chExt cx="7258924" cy="2378885"/>
            </a:xfrm>
          </p:grpSpPr>
          <p:pic>
            <p:nvPicPr>
              <p:cNvPr id="6" name="Picture 5" descr="Background pattern&#10;&#10;Description automatically generated">
                <a:extLst>
                  <a:ext uri="{FF2B5EF4-FFF2-40B4-BE49-F238E27FC236}">
                    <a16:creationId xmlns:a16="http://schemas.microsoft.com/office/drawing/2014/main" id="{29AC1681-B221-B34D-2EDB-86679AD9B815}"/>
                  </a:ext>
                </a:extLst>
              </p:cNvPr>
              <p:cNvPicPr>
                <a:picLocks noChangeAspect="1"/>
              </p:cNvPicPr>
              <p:nvPr/>
            </p:nvPicPr>
            <p:blipFill rotWithShape="1">
              <a:blip r:embed="rId3">
                <a:duotone>
                  <a:prstClr val="black"/>
                  <a:schemeClr val="bg1">
                    <a:lumMod val="95000"/>
                    <a:tint val="45000"/>
                    <a:satMod val="400000"/>
                  </a:schemeClr>
                </a:duotone>
                <a:extLst>
                  <a:ext uri="{28A0092B-C50C-407E-A947-70E740481C1C}">
                    <a14:useLocalDpi xmlns:a14="http://schemas.microsoft.com/office/drawing/2010/main" val="0"/>
                  </a:ext>
                </a:extLst>
              </a:blip>
              <a:srcRect l="25882" t="-1" r="33097" b="60417"/>
              <a:stretch/>
            </p:blipFill>
            <p:spPr>
              <a:xfrm>
                <a:off x="6213083" y="1965562"/>
                <a:ext cx="5074320" cy="900404"/>
              </a:xfrm>
              <a:prstGeom prst="rect">
                <a:avLst/>
              </a:prstGeom>
              <a:noFill/>
              <a:effectLst>
                <a:outerShdw blurRad="50800" dist="50800" dir="5400000" algn="ctr" rotWithShape="0">
                  <a:schemeClr val="bg1"/>
                </a:outerShdw>
              </a:effectLst>
            </p:spPr>
          </p:pic>
          <p:pic>
            <p:nvPicPr>
              <p:cNvPr id="7" name="Picture 6" descr="A picture containing text, device, gauge, meter&#10;&#10;Description automatically generated">
                <a:extLst>
                  <a:ext uri="{FF2B5EF4-FFF2-40B4-BE49-F238E27FC236}">
                    <a16:creationId xmlns:a16="http://schemas.microsoft.com/office/drawing/2014/main" id="{E916EE9A-27CD-1F2E-B0D2-9EDD293D5023}"/>
                  </a:ext>
                </a:extLst>
              </p:cNvPr>
              <p:cNvPicPr>
                <a:picLocks noChangeAspect="1"/>
              </p:cNvPicPr>
              <p:nvPr/>
            </p:nvPicPr>
            <p:blipFill rotWithShape="1">
              <a:blip r:embed="rId4">
                <a:duotone>
                  <a:prstClr val="black"/>
                  <a:schemeClr val="bg1">
                    <a:lumMod val="95000"/>
                    <a:tint val="45000"/>
                    <a:satMod val="400000"/>
                  </a:schemeClr>
                </a:duotone>
                <a:extLst>
                  <a:ext uri="{28A0092B-C50C-407E-A947-70E740481C1C}">
                    <a14:useLocalDpi xmlns:a14="http://schemas.microsoft.com/office/drawing/2010/main" val="0"/>
                  </a:ext>
                </a:extLst>
              </a:blip>
              <a:srcRect l="25743" t="60417" r="30199"/>
              <a:stretch/>
            </p:blipFill>
            <p:spPr>
              <a:xfrm>
                <a:off x="6213083" y="2952036"/>
                <a:ext cx="5074320" cy="900404"/>
              </a:xfrm>
              <a:prstGeom prst="rect">
                <a:avLst/>
              </a:prstGeom>
            </p:spPr>
          </p:pic>
          <p:sp>
            <p:nvSpPr>
              <p:cNvPr id="8" name="Rectangle 1" descr="Google Shape;54;p13">
                <a:extLst>
                  <a:ext uri="{FF2B5EF4-FFF2-40B4-BE49-F238E27FC236}">
                    <a16:creationId xmlns:a16="http://schemas.microsoft.com/office/drawing/2014/main" id="{223D4503-C36B-3D8E-FB82-8E576B867C41}"/>
                  </a:ext>
                </a:extLst>
              </p:cNvPr>
              <p:cNvSpPr txBox="1">
                <a:spLocks/>
              </p:cNvSpPr>
              <p:nvPr/>
            </p:nvSpPr>
            <p:spPr bwMode="auto">
              <a:xfrm>
                <a:off x="4333340" y="2209330"/>
                <a:ext cx="2214921" cy="53222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66855" tIns="66855" rIns="66855" bIns="66855" numCol="1" anchor="b" anchorCtr="0" compatLnSpc="1">
                <a:prstTxWarp prst="textNoShape">
                  <a:avLst/>
                </a:prstTxWarp>
              </a:bodyPr>
              <a:lstStyle>
                <a:defPPr>
                  <a:defRPr lang="en-US"/>
                </a:defPPr>
                <a:lvl1pPr marL="0" algn="l" defTabSz="504749" rtl="0" eaLnBrk="1" latinLnBrk="0" hangingPunct="1">
                  <a:defRPr sz="994" kern="1200">
                    <a:solidFill>
                      <a:schemeClr val="tx1"/>
                    </a:solidFill>
                    <a:latin typeface="+mn-lt"/>
                    <a:ea typeface="+mn-ea"/>
                    <a:cs typeface="+mn-cs"/>
                  </a:defRPr>
                </a:lvl1pPr>
                <a:lvl2pPr marL="252374" algn="l" defTabSz="504749" rtl="0" eaLnBrk="1" latinLnBrk="0" hangingPunct="1">
                  <a:defRPr sz="994" kern="1200">
                    <a:solidFill>
                      <a:schemeClr val="tx1"/>
                    </a:solidFill>
                    <a:latin typeface="+mn-lt"/>
                    <a:ea typeface="+mn-ea"/>
                    <a:cs typeface="+mn-cs"/>
                  </a:defRPr>
                </a:lvl2pPr>
                <a:lvl3pPr marL="504749" algn="l" defTabSz="504749" rtl="0" eaLnBrk="1" latinLnBrk="0" hangingPunct="1">
                  <a:defRPr sz="994" kern="1200">
                    <a:solidFill>
                      <a:schemeClr val="tx1"/>
                    </a:solidFill>
                    <a:latin typeface="+mn-lt"/>
                    <a:ea typeface="+mn-ea"/>
                    <a:cs typeface="+mn-cs"/>
                  </a:defRPr>
                </a:lvl3pPr>
                <a:lvl4pPr marL="757123" algn="l" defTabSz="504749" rtl="0" eaLnBrk="1" latinLnBrk="0" hangingPunct="1">
                  <a:defRPr sz="994" kern="1200">
                    <a:solidFill>
                      <a:schemeClr val="tx1"/>
                    </a:solidFill>
                    <a:latin typeface="+mn-lt"/>
                    <a:ea typeface="+mn-ea"/>
                    <a:cs typeface="+mn-cs"/>
                  </a:defRPr>
                </a:lvl4pPr>
                <a:lvl5pPr marL="1009498" algn="l" defTabSz="504749" rtl="0" eaLnBrk="1" latinLnBrk="0" hangingPunct="1">
                  <a:defRPr sz="994" kern="1200">
                    <a:solidFill>
                      <a:schemeClr val="tx1"/>
                    </a:solidFill>
                    <a:latin typeface="+mn-lt"/>
                    <a:ea typeface="+mn-ea"/>
                    <a:cs typeface="+mn-cs"/>
                  </a:defRPr>
                </a:lvl5pPr>
                <a:lvl6pPr marL="1261872" algn="l" defTabSz="504749" rtl="0" eaLnBrk="1" latinLnBrk="0" hangingPunct="1">
                  <a:defRPr sz="994" kern="1200">
                    <a:solidFill>
                      <a:schemeClr val="tx1"/>
                    </a:solidFill>
                    <a:latin typeface="+mn-lt"/>
                    <a:ea typeface="+mn-ea"/>
                    <a:cs typeface="+mn-cs"/>
                  </a:defRPr>
                </a:lvl6pPr>
                <a:lvl7pPr marL="1514246" algn="l" defTabSz="504749" rtl="0" eaLnBrk="1" latinLnBrk="0" hangingPunct="1">
                  <a:defRPr sz="994" kern="1200">
                    <a:solidFill>
                      <a:schemeClr val="tx1"/>
                    </a:solidFill>
                    <a:latin typeface="+mn-lt"/>
                    <a:ea typeface="+mn-ea"/>
                    <a:cs typeface="+mn-cs"/>
                  </a:defRPr>
                </a:lvl7pPr>
                <a:lvl8pPr marL="1766621" algn="l" defTabSz="504749" rtl="0" eaLnBrk="1" latinLnBrk="0" hangingPunct="1">
                  <a:defRPr sz="994" kern="1200">
                    <a:solidFill>
                      <a:schemeClr val="tx1"/>
                    </a:solidFill>
                    <a:latin typeface="+mn-lt"/>
                    <a:ea typeface="+mn-ea"/>
                    <a:cs typeface="+mn-cs"/>
                  </a:defRPr>
                </a:lvl8pPr>
                <a:lvl9pPr marL="2018995" algn="l" defTabSz="504749" rtl="0" eaLnBrk="1" latinLnBrk="0" hangingPunct="1">
                  <a:defRPr sz="994" kern="1200">
                    <a:solidFill>
                      <a:schemeClr val="tx1"/>
                    </a:solidFill>
                    <a:latin typeface="+mn-lt"/>
                    <a:ea typeface="+mn-ea"/>
                    <a:cs typeface="+mn-cs"/>
                  </a:defRPr>
                </a:lvl9pPr>
              </a:lstStyle>
              <a:p>
                <a:pPr eaLnBrk="1"/>
                <a:r>
                  <a:rPr lang="en-US" altLang="en-US" sz="1500" b="1">
                    <a:latin typeface="Arial" panose="020B0604020202020204" pitchFamily="34" charset="0"/>
                    <a:cs typeface="Arial" panose="020B0604020202020204" pitchFamily="34" charset="0"/>
                  </a:rPr>
                  <a:t>FAP (95 </a:t>
                </a:r>
                <a:r>
                  <a:rPr lang="en-US" altLang="en-US" sz="1500" b="1" err="1">
                    <a:latin typeface="Arial" panose="020B0604020202020204" pitchFamily="34" charset="0"/>
                    <a:cs typeface="Arial" panose="020B0604020202020204" pitchFamily="34" charset="0"/>
                  </a:rPr>
                  <a:t>kDa</a:t>
                </a:r>
                <a:r>
                  <a:rPr lang="en-US" altLang="en-US" sz="1500" b="1">
                    <a:latin typeface="Arial" panose="020B0604020202020204" pitchFamily="34" charset="0"/>
                    <a:cs typeface="Arial" panose="020B0604020202020204" pitchFamily="34" charset="0"/>
                  </a:rPr>
                  <a:t>)</a:t>
                </a:r>
              </a:p>
            </p:txBody>
          </p:sp>
          <p:sp>
            <p:nvSpPr>
              <p:cNvPr id="9" name="Rectangle 1" descr="Google Shape;54;p13">
                <a:extLst>
                  <a:ext uri="{FF2B5EF4-FFF2-40B4-BE49-F238E27FC236}">
                    <a16:creationId xmlns:a16="http://schemas.microsoft.com/office/drawing/2014/main" id="{14AD40E3-36CF-6D9D-6721-9F9CE041D373}"/>
                  </a:ext>
                </a:extLst>
              </p:cNvPr>
              <p:cNvSpPr txBox="1">
                <a:spLocks/>
              </p:cNvSpPr>
              <p:nvPr/>
            </p:nvSpPr>
            <p:spPr bwMode="auto">
              <a:xfrm>
                <a:off x="4028479" y="3118247"/>
                <a:ext cx="2487967" cy="4748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66855" tIns="66855" rIns="66855" bIns="66855" numCol="1" anchor="b" anchorCtr="0" compatLnSpc="1">
                <a:prstTxWarp prst="textNoShape">
                  <a:avLst/>
                </a:prstTxWarp>
              </a:bodyPr>
              <a:lstStyle>
                <a:defPPr>
                  <a:defRPr lang="en-US"/>
                </a:defPPr>
                <a:lvl1pPr marL="0" algn="l" defTabSz="504749" rtl="0" eaLnBrk="1" latinLnBrk="0" hangingPunct="1">
                  <a:defRPr sz="994" kern="1200">
                    <a:solidFill>
                      <a:schemeClr val="tx1"/>
                    </a:solidFill>
                    <a:latin typeface="+mn-lt"/>
                    <a:ea typeface="+mn-ea"/>
                    <a:cs typeface="+mn-cs"/>
                  </a:defRPr>
                </a:lvl1pPr>
                <a:lvl2pPr marL="252374" algn="l" defTabSz="504749" rtl="0" eaLnBrk="1" latinLnBrk="0" hangingPunct="1">
                  <a:defRPr sz="994" kern="1200">
                    <a:solidFill>
                      <a:schemeClr val="tx1"/>
                    </a:solidFill>
                    <a:latin typeface="+mn-lt"/>
                    <a:ea typeface="+mn-ea"/>
                    <a:cs typeface="+mn-cs"/>
                  </a:defRPr>
                </a:lvl2pPr>
                <a:lvl3pPr marL="504749" algn="l" defTabSz="504749" rtl="0" eaLnBrk="1" latinLnBrk="0" hangingPunct="1">
                  <a:defRPr sz="994" kern="1200">
                    <a:solidFill>
                      <a:schemeClr val="tx1"/>
                    </a:solidFill>
                    <a:latin typeface="+mn-lt"/>
                    <a:ea typeface="+mn-ea"/>
                    <a:cs typeface="+mn-cs"/>
                  </a:defRPr>
                </a:lvl3pPr>
                <a:lvl4pPr marL="757123" algn="l" defTabSz="504749" rtl="0" eaLnBrk="1" latinLnBrk="0" hangingPunct="1">
                  <a:defRPr sz="994" kern="1200">
                    <a:solidFill>
                      <a:schemeClr val="tx1"/>
                    </a:solidFill>
                    <a:latin typeface="+mn-lt"/>
                    <a:ea typeface="+mn-ea"/>
                    <a:cs typeface="+mn-cs"/>
                  </a:defRPr>
                </a:lvl4pPr>
                <a:lvl5pPr marL="1009498" algn="l" defTabSz="504749" rtl="0" eaLnBrk="1" latinLnBrk="0" hangingPunct="1">
                  <a:defRPr sz="994" kern="1200">
                    <a:solidFill>
                      <a:schemeClr val="tx1"/>
                    </a:solidFill>
                    <a:latin typeface="+mn-lt"/>
                    <a:ea typeface="+mn-ea"/>
                    <a:cs typeface="+mn-cs"/>
                  </a:defRPr>
                </a:lvl5pPr>
                <a:lvl6pPr marL="1261872" algn="l" defTabSz="504749" rtl="0" eaLnBrk="1" latinLnBrk="0" hangingPunct="1">
                  <a:defRPr sz="994" kern="1200">
                    <a:solidFill>
                      <a:schemeClr val="tx1"/>
                    </a:solidFill>
                    <a:latin typeface="+mn-lt"/>
                    <a:ea typeface="+mn-ea"/>
                    <a:cs typeface="+mn-cs"/>
                  </a:defRPr>
                </a:lvl6pPr>
                <a:lvl7pPr marL="1514246" algn="l" defTabSz="504749" rtl="0" eaLnBrk="1" latinLnBrk="0" hangingPunct="1">
                  <a:defRPr sz="994" kern="1200">
                    <a:solidFill>
                      <a:schemeClr val="tx1"/>
                    </a:solidFill>
                    <a:latin typeface="+mn-lt"/>
                    <a:ea typeface="+mn-ea"/>
                    <a:cs typeface="+mn-cs"/>
                  </a:defRPr>
                </a:lvl7pPr>
                <a:lvl8pPr marL="1766621" algn="l" defTabSz="504749" rtl="0" eaLnBrk="1" latinLnBrk="0" hangingPunct="1">
                  <a:defRPr sz="994" kern="1200">
                    <a:solidFill>
                      <a:schemeClr val="tx1"/>
                    </a:solidFill>
                    <a:latin typeface="+mn-lt"/>
                    <a:ea typeface="+mn-ea"/>
                    <a:cs typeface="+mn-cs"/>
                  </a:defRPr>
                </a:lvl8pPr>
                <a:lvl9pPr marL="2018995" algn="l" defTabSz="504749" rtl="0" eaLnBrk="1" latinLnBrk="0" hangingPunct="1">
                  <a:defRPr sz="994" kern="1200">
                    <a:solidFill>
                      <a:schemeClr val="tx1"/>
                    </a:solidFill>
                    <a:latin typeface="+mn-lt"/>
                    <a:ea typeface="+mn-ea"/>
                    <a:cs typeface="+mn-cs"/>
                  </a:defRPr>
                </a:lvl9pPr>
              </a:lstStyle>
              <a:p>
                <a:pPr eaLnBrk="1"/>
                <a:r>
                  <a:rPr lang="en-US" altLang="en-US" sz="1500" b="1">
                    <a:latin typeface="Arial" panose="020B0604020202020204" pitchFamily="34" charset="0"/>
                    <a:cs typeface="Arial" panose="020B0604020202020204" pitchFamily="34" charset="0"/>
                  </a:rPr>
                  <a:t>ß Actin (42 </a:t>
                </a:r>
                <a:r>
                  <a:rPr lang="en-US" altLang="en-US" sz="1500" b="1" err="1">
                    <a:latin typeface="Arial" panose="020B0604020202020204" pitchFamily="34" charset="0"/>
                    <a:cs typeface="Arial" panose="020B0604020202020204" pitchFamily="34" charset="0"/>
                  </a:rPr>
                  <a:t>kDa</a:t>
                </a:r>
                <a:r>
                  <a:rPr lang="en-US" altLang="en-US" sz="1500" b="1">
                    <a:latin typeface="Arial" panose="020B0604020202020204" pitchFamily="34" charset="0"/>
                    <a:cs typeface="Arial" panose="020B0604020202020204" pitchFamily="34" charset="0"/>
                  </a:rPr>
                  <a:t>)</a:t>
                </a:r>
              </a:p>
            </p:txBody>
          </p:sp>
          <p:sp>
            <p:nvSpPr>
              <p:cNvPr id="10" name="Rectangle 1" descr="Google Shape;54;p13">
                <a:extLst>
                  <a:ext uri="{FF2B5EF4-FFF2-40B4-BE49-F238E27FC236}">
                    <a16:creationId xmlns:a16="http://schemas.microsoft.com/office/drawing/2014/main" id="{8C65601D-673C-528E-5D85-9FB79DE3EF5F}"/>
                  </a:ext>
                </a:extLst>
              </p:cNvPr>
              <p:cNvSpPr txBox="1">
                <a:spLocks/>
              </p:cNvSpPr>
              <p:nvPr/>
            </p:nvSpPr>
            <p:spPr bwMode="auto">
              <a:xfrm>
                <a:off x="9971719" y="1473555"/>
                <a:ext cx="1146138" cy="4883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66855" tIns="66855" rIns="66855" bIns="66855" numCol="1" anchor="b" anchorCtr="0" compatLnSpc="1">
                <a:prstTxWarp prst="textNoShape">
                  <a:avLst/>
                </a:prstTxWarp>
              </a:bodyPr>
              <a:lstStyle>
                <a:defPPr>
                  <a:defRPr lang="en-US"/>
                </a:defPPr>
                <a:lvl1pPr marL="0" algn="l" defTabSz="504749" rtl="0" eaLnBrk="1" latinLnBrk="0" hangingPunct="1">
                  <a:defRPr sz="994" kern="1200">
                    <a:solidFill>
                      <a:schemeClr val="tx1"/>
                    </a:solidFill>
                    <a:latin typeface="+mn-lt"/>
                    <a:ea typeface="+mn-ea"/>
                    <a:cs typeface="+mn-cs"/>
                  </a:defRPr>
                </a:lvl1pPr>
                <a:lvl2pPr marL="252374" algn="l" defTabSz="504749" rtl="0" eaLnBrk="1" latinLnBrk="0" hangingPunct="1">
                  <a:defRPr sz="994" kern="1200">
                    <a:solidFill>
                      <a:schemeClr val="tx1"/>
                    </a:solidFill>
                    <a:latin typeface="+mn-lt"/>
                    <a:ea typeface="+mn-ea"/>
                    <a:cs typeface="+mn-cs"/>
                  </a:defRPr>
                </a:lvl2pPr>
                <a:lvl3pPr marL="504749" algn="l" defTabSz="504749" rtl="0" eaLnBrk="1" latinLnBrk="0" hangingPunct="1">
                  <a:defRPr sz="994" kern="1200">
                    <a:solidFill>
                      <a:schemeClr val="tx1"/>
                    </a:solidFill>
                    <a:latin typeface="+mn-lt"/>
                    <a:ea typeface="+mn-ea"/>
                    <a:cs typeface="+mn-cs"/>
                  </a:defRPr>
                </a:lvl3pPr>
                <a:lvl4pPr marL="757123" algn="l" defTabSz="504749" rtl="0" eaLnBrk="1" latinLnBrk="0" hangingPunct="1">
                  <a:defRPr sz="994" kern="1200">
                    <a:solidFill>
                      <a:schemeClr val="tx1"/>
                    </a:solidFill>
                    <a:latin typeface="+mn-lt"/>
                    <a:ea typeface="+mn-ea"/>
                    <a:cs typeface="+mn-cs"/>
                  </a:defRPr>
                </a:lvl4pPr>
                <a:lvl5pPr marL="1009498" algn="l" defTabSz="504749" rtl="0" eaLnBrk="1" latinLnBrk="0" hangingPunct="1">
                  <a:defRPr sz="994" kern="1200">
                    <a:solidFill>
                      <a:schemeClr val="tx1"/>
                    </a:solidFill>
                    <a:latin typeface="+mn-lt"/>
                    <a:ea typeface="+mn-ea"/>
                    <a:cs typeface="+mn-cs"/>
                  </a:defRPr>
                </a:lvl5pPr>
                <a:lvl6pPr marL="1261872" algn="l" defTabSz="504749" rtl="0" eaLnBrk="1" latinLnBrk="0" hangingPunct="1">
                  <a:defRPr sz="994" kern="1200">
                    <a:solidFill>
                      <a:schemeClr val="tx1"/>
                    </a:solidFill>
                    <a:latin typeface="+mn-lt"/>
                    <a:ea typeface="+mn-ea"/>
                    <a:cs typeface="+mn-cs"/>
                  </a:defRPr>
                </a:lvl6pPr>
                <a:lvl7pPr marL="1514246" algn="l" defTabSz="504749" rtl="0" eaLnBrk="1" latinLnBrk="0" hangingPunct="1">
                  <a:defRPr sz="994" kern="1200">
                    <a:solidFill>
                      <a:schemeClr val="tx1"/>
                    </a:solidFill>
                    <a:latin typeface="+mn-lt"/>
                    <a:ea typeface="+mn-ea"/>
                    <a:cs typeface="+mn-cs"/>
                  </a:defRPr>
                </a:lvl7pPr>
                <a:lvl8pPr marL="1766621" algn="l" defTabSz="504749" rtl="0" eaLnBrk="1" latinLnBrk="0" hangingPunct="1">
                  <a:defRPr sz="994" kern="1200">
                    <a:solidFill>
                      <a:schemeClr val="tx1"/>
                    </a:solidFill>
                    <a:latin typeface="+mn-lt"/>
                    <a:ea typeface="+mn-ea"/>
                    <a:cs typeface="+mn-cs"/>
                  </a:defRPr>
                </a:lvl8pPr>
                <a:lvl9pPr marL="2018995" algn="l" defTabSz="504749" rtl="0" eaLnBrk="1" latinLnBrk="0" hangingPunct="1">
                  <a:defRPr sz="994" kern="1200">
                    <a:solidFill>
                      <a:schemeClr val="tx1"/>
                    </a:solidFill>
                    <a:latin typeface="+mn-lt"/>
                    <a:ea typeface="+mn-ea"/>
                    <a:cs typeface="+mn-cs"/>
                  </a:defRPr>
                </a:lvl9pPr>
              </a:lstStyle>
              <a:p>
                <a:pPr eaLnBrk="1"/>
                <a:r>
                  <a:rPr lang="en-US" altLang="en-US" sz="1500" b="1">
                    <a:latin typeface="Arial" panose="020B0604020202020204" pitchFamily="34" charset="0"/>
                    <a:cs typeface="Arial" panose="020B0604020202020204" pitchFamily="34" charset="0"/>
                  </a:rPr>
                  <a:t>TS/A</a:t>
                </a:r>
              </a:p>
            </p:txBody>
          </p:sp>
          <p:sp>
            <p:nvSpPr>
              <p:cNvPr id="11" name="Rectangle 1" descr="Google Shape;54;p13">
                <a:extLst>
                  <a:ext uri="{FF2B5EF4-FFF2-40B4-BE49-F238E27FC236}">
                    <a16:creationId xmlns:a16="http://schemas.microsoft.com/office/drawing/2014/main" id="{E217EB15-7C8D-5467-CFE2-A4EB815D5702}"/>
                  </a:ext>
                </a:extLst>
              </p:cNvPr>
              <p:cNvSpPr txBox="1">
                <a:spLocks/>
              </p:cNvSpPr>
              <p:nvPr/>
            </p:nvSpPr>
            <p:spPr bwMode="auto">
              <a:xfrm>
                <a:off x="8673444" y="1473555"/>
                <a:ext cx="1235450" cy="4883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66855" tIns="66855" rIns="66855" bIns="66855" numCol="1" anchor="b" anchorCtr="0" compatLnSpc="1">
                <a:prstTxWarp prst="textNoShape">
                  <a:avLst/>
                </a:prstTxWarp>
              </a:bodyPr>
              <a:lstStyle>
                <a:defPPr>
                  <a:defRPr lang="en-US"/>
                </a:defPPr>
                <a:lvl1pPr marL="0" algn="l" defTabSz="504749" rtl="0" eaLnBrk="1" latinLnBrk="0" hangingPunct="1">
                  <a:defRPr sz="994" kern="1200">
                    <a:solidFill>
                      <a:schemeClr val="tx1"/>
                    </a:solidFill>
                    <a:latin typeface="+mn-lt"/>
                    <a:ea typeface="+mn-ea"/>
                    <a:cs typeface="+mn-cs"/>
                  </a:defRPr>
                </a:lvl1pPr>
                <a:lvl2pPr marL="252374" algn="l" defTabSz="504749" rtl="0" eaLnBrk="1" latinLnBrk="0" hangingPunct="1">
                  <a:defRPr sz="994" kern="1200">
                    <a:solidFill>
                      <a:schemeClr val="tx1"/>
                    </a:solidFill>
                    <a:latin typeface="+mn-lt"/>
                    <a:ea typeface="+mn-ea"/>
                    <a:cs typeface="+mn-cs"/>
                  </a:defRPr>
                </a:lvl2pPr>
                <a:lvl3pPr marL="504749" algn="l" defTabSz="504749" rtl="0" eaLnBrk="1" latinLnBrk="0" hangingPunct="1">
                  <a:defRPr sz="994" kern="1200">
                    <a:solidFill>
                      <a:schemeClr val="tx1"/>
                    </a:solidFill>
                    <a:latin typeface="+mn-lt"/>
                    <a:ea typeface="+mn-ea"/>
                    <a:cs typeface="+mn-cs"/>
                  </a:defRPr>
                </a:lvl3pPr>
                <a:lvl4pPr marL="757123" algn="l" defTabSz="504749" rtl="0" eaLnBrk="1" latinLnBrk="0" hangingPunct="1">
                  <a:defRPr sz="994" kern="1200">
                    <a:solidFill>
                      <a:schemeClr val="tx1"/>
                    </a:solidFill>
                    <a:latin typeface="+mn-lt"/>
                    <a:ea typeface="+mn-ea"/>
                    <a:cs typeface="+mn-cs"/>
                  </a:defRPr>
                </a:lvl4pPr>
                <a:lvl5pPr marL="1009498" algn="l" defTabSz="504749" rtl="0" eaLnBrk="1" latinLnBrk="0" hangingPunct="1">
                  <a:defRPr sz="994" kern="1200">
                    <a:solidFill>
                      <a:schemeClr val="tx1"/>
                    </a:solidFill>
                    <a:latin typeface="+mn-lt"/>
                    <a:ea typeface="+mn-ea"/>
                    <a:cs typeface="+mn-cs"/>
                  </a:defRPr>
                </a:lvl5pPr>
                <a:lvl6pPr marL="1261872" algn="l" defTabSz="504749" rtl="0" eaLnBrk="1" latinLnBrk="0" hangingPunct="1">
                  <a:defRPr sz="994" kern="1200">
                    <a:solidFill>
                      <a:schemeClr val="tx1"/>
                    </a:solidFill>
                    <a:latin typeface="+mn-lt"/>
                    <a:ea typeface="+mn-ea"/>
                    <a:cs typeface="+mn-cs"/>
                  </a:defRPr>
                </a:lvl6pPr>
                <a:lvl7pPr marL="1514246" algn="l" defTabSz="504749" rtl="0" eaLnBrk="1" latinLnBrk="0" hangingPunct="1">
                  <a:defRPr sz="994" kern="1200">
                    <a:solidFill>
                      <a:schemeClr val="tx1"/>
                    </a:solidFill>
                    <a:latin typeface="+mn-lt"/>
                    <a:ea typeface="+mn-ea"/>
                    <a:cs typeface="+mn-cs"/>
                  </a:defRPr>
                </a:lvl7pPr>
                <a:lvl8pPr marL="1766621" algn="l" defTabSz="504749" rtl="0" eaLnBrk="1" latinLnBrk="0" hangingPunct="1">
                  <a:defRPr sz="994" kern="1200">
                    <a:solidFill>
                      <a:schemeClr val="tx1"/>
                    </a:solidFill>
                    <a:latin typeface="+mn-lt"/>
                    <a:ea typeface="+mn-ea"/>
                    <a:cs typeface="+mn-cs"/>
                  </a:defRPr>
                </a:lvl8pPr>
                <a:lvl9pPr marL="2018995" algn="l" defTabSz="504749" rtl="0" eaLnBrk="1" latinLnBrk="0" hangingPunct="1">
                  <a:defRPr sz="994" kern="1200">
                    <a:solidFill>
                      <a:schemeClr val="tx1"/>
                    </a:solidFill>
                    <a:latin typeface="+mn-lt"/>
                    <a:ea typeface="+mn-ea"/>
                    <a:cs typeface="+mn-cs"/>
                  </a:defRPr>
                </a:lvl9pPr>
              </a:lstStyle>
              <a:p>
                <a:pPr eaLnBrk="1"/>
                <a:r>
                  <a:rPr lang="en-US" altLang="en-US" sz="1500" b="1">
                    <a:latin typeface="Arial" panose="020B0604020202020204" pitchFamily="34" charset="0"/>
                    <a:cs typeface="Arial" panose="020B0604020202020204" pitchFamily="34" charset="0"/>
                  </a:rPr>
                  <a:t>TUBO</a:t>
                </a:r>
              </a:p>
            </p:txBody>
          </p:sp>
          <p:sp>
            <p:nvSpPr>
              <p:cNvPr id="12" name="Rectangle 1" descr="Google Shape;54;p13">
                <a:extLst>
                  <a:ext uri="{FF2B5EF4-FFF2-40B4-BE49-F238E27FC236}">
                    <a16:creationId xmlns:a16="http://schemas.microsoft.com/office/drawing/2014/main" id="{171E5C49-4FBF-7AD6-7336-DDA1CE64477B}"/>
                  </a:ext>
                </a:extLst>
              </p:cNvPr>
              <p:cNvSpPr txBox="1">
                <a:spLocks/>
              </p:cNvSpPr>
              <p:nvPr/>
            </p:nvSpPr>
            <p:spPr bwMode="auto">
              <a:xfrm>
                <a:off x="7566879" y="1550347"/>
                <a:ext cx="1235450" cy="416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66855" tIns="66855" rIns="66855" bIns="66855" numCol="1" anchor="b" anchorCtr="0" compatLnSpc="1">
                <a:prstTxWarp prst="textNoShape">
                  <a:avLst/>
                </a:prstTxWarp>
              </a:bodyPr>
              <a:lstStyle>
                <a:defPPr>
                  <a:defRPr lang="en-US"/>
                </a:defPPr>
                <a:lvl1pPr marL="0" algn="l" defTabSz="504749" rtl="0" eaLnBrk="1" latinLnBrk="0" hangingPunct="1">
                  <a:defRPr sz="994" kern="1200">
                    <a:solidFill>
                      <a:schemeClr val="tx1"/>
                    </a:solidFill>
                    <a:latin typeface="+mn-lt"/>
                    <a:ea typeface="+mn-ea"/>
                    <a:cs typeface="+mn-cs"/>
                  </a:defRPr>
                </a:lvl1pPr>
                <a:lvl2pPr marL="252374" algn="l" defTabSz="504749" rtl="0" eaLnBrk="1" latinLnBrk="0" hangingPunct="1">
                  <a:defRPr sz="994" kern="1200">
                    <a:solidFill>
                      <a:schemeClr val="tx1"/>
                    </a:solidFill>
                    <a:latin typeface="+mn-lt"/>
                    <a:ea typeface="+mn-ea"/>
                    <a:cs typeface="+mn-cs"/>
                  </a:defRPr>
                </a:lvl2pPr>
                <a:lvl3pPr marL="504749" algn="l" defTabSz="504749" rtl="0" eaLnBrk="1" latinLnBrk="0" hangingPunct="1">
                  <a:defRPr sz="994" kern="1200">
                    <a:solidFill>
                      <a:schemeClr val="tx1"/>
                    </a:solidFill>
                    <a:latin typeface="+mn-lt"/>
                    <a:ea typeface="+mn-ea"/>
                    <a:cs typeface="+mn-cs"/>
                  </a:defRPr>
                </a:lvl3pPr>
                <a:lvl4pPr marL="757123" algn="l" defTabSz="504749" rtl="0" eaLnBrk="1" latinLnBrk="0" hangingPunct="1">
                  <a:defRPr sz="994" kern="1200">
                    <a:solidFill>
                      <a:schemeClr val="tx1"/>
                    </a:solidFill>
                    <a:latin typeface="+mn-lt"/>
                    <a:ea typeface="+mn-ea"/>
                    <a:cs typeface="+mn-cs"/>
                  </a:defRPr>
                </a:lvl4pPr>
                <a:lvl5pPr marL="1009498" algn="l" defTabSz="504749" rtl="0" eaLnBrk="1" latinLnBrk="0" hangingPunct="1">
                  <a:defRPr sz="994" kern="1200">
                    <a:solidFill>
                      <a:schemeClr val="tx1"/>
                    </a:solidFill>
                    <a:latin typeface="+mn-lt"/>
                    <a:ea typeface="+mn-ea"/>
                    <a:cs typeface="+mn-cs"/>
                  </a:defRPr>
                </a:lvl5pPr>
                <a:lvl6pPr marL="1261872" algn="l" defTabSz="504749" rtl="0" eaLnBrk="1" latinLnBrk="0" hangingPunct="1">
                  <a:defRPr sz="994" kern="1200">
                    <a:solidFill>
                      <a:schemeClr val="tx1"/>
                    </a:solidFill>
                    <a:latin typeface="+mn-lt"/>
                    <a:ea typeface="+mn-ea"/>
                    <a:cs typeface="+mn-cs"/>
                  </a:defRPr>
                </a:lvl6pPr>
                <a:lvl7pPr marL="1514246" algn="l" defTabSz="504749" rtl="0" eaLnBrk="1" latinLnBrk="0" hangingPunct="1">
                  <a:defRPr sz="994" kern="1200">
                    <a:solidFill>
                      <a:schemeClr val="tx1"/>
                    </a:solidFill>
                    <a:latin typeface="+mn-lt"/>
                    <a:ea typeface="+mn-ea"/>
                    <a:cs typeface="+mn-cs"/>
                  </a:defRPr>
                </a:lvl7pPr>
                <a:lvl8pPr marL="1766621" algn="l" defTabSz="504749" rtl="0" eaLnBrk="1" latinLnBrk="0" hangingPunct="1">
                  <a:defRPr sz="994" kern="1200">
                    <a:solidFill>
                      <a:schemeClr val="tx1"/>
                    </a:solidFill>
                    <a:latin typeface="+mn-lt"/>
                    <a:ea typeface="+mn-ea"/>
                    <a:cs typeface="+mn-cs"/>
                  </a:defRPr>
                </a:lvl8pPr>
                <a:lvl9pPr marL="2018995" algn="l" defTabSz="504749" rtl="0" eaLnBrk="1" latinLnBrk="0" hangingPunct="1">
                  <a:defRPr sz="994" kern="1200">
                    <a:solidFill>
                      <a:schemeClr val="tx1"/>
                    </a:solidFill>
                    <a:latin typeface="+mn-lt"/>
                    <a:ea typeface="+mn-ea"/>
                    <a:cs typeface="+mn-cs"/>
                  </a:defRPr>
                </a:lvl9pPr>
              </a:lstStyle>
              <a:p>
                <a:pPr eaLnBrk="1"/>
                <a:r>
                  <a:rPr lang="en-US" altLang="en-US" sz="1500" b="1">
                    <a:latin typeface="Arial" panose="020B0604020202020204" pitchFamily="34" charset="0"/>
                    <a:cs typeface="Arial" panose="020B0604020202020204" pitchFamily="34" charset="0"/>
                  </a:rPr>
                  <a:t>E0771</a:t>
                </a:r>
              </a:p>
            </p:txBody>
          </p:sp>
          <p:sp>
            <p:nvSpPr>
              <p:cNvPr id="13" name="Rectangle 1" descr="Google Shape;54;p13">
                <a:extLst>
                  <a:ext uri="{FF2B5EF4-FFF2-40B4-BE49-F238E27FC236}">
                    <a16:creationId xmlns:a16="http://schemas.microsoft.com/office/drawing/2014/main" id="{726CB569-19FA-1B7F-EBEA-D9DD99C5AFD9}"/>
                  </a:ext>
                </a:extLst>
              </p:cNvPr>
              <p:cNvSpPr txBox="1">
                <a:spLocks/>
              </p:cNvSpPr>
              <p:nvPr/>
            </p:nvSpPr>
            <p:spPr bwMode="auto">
              <a:xfrm>
                <a:off x="6477681" y="1550347"/>
                <a:ext cx="853824" cy="4108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66855" tIns="66855" rIns="66855" bIns="66855" numCol="1" anchor="b" anchorCtr="0" compatLnSpc="1">
                <a:prstTxWarp prst="textNoShape">
                  <a:avLst/>
                </a:prstTxWarp>
              </a:bodyPr>
              <a:lstStyle>
                <a:defPPr>
                  <a:defRPr lang="en-US"/>
                </a:defPPr>
                <a:lvl1pPr marL="0" algn="l" defTabSz="504749" rtl="0" eaLnBrk="1" latinLnBrk="0" hangingPunct="1">
                  <a:defRPr sz="994" kern="1200">
                    <a:solidFill>
                      <a:schemeClr val="tx1"/>
                    </a:solidFill>
                    <a:latin typeface="+mn-lt"/>
                    <a:ea typeface="+mn-ea"/>
                    <a:cs typeface="+mn-cs"/>
                  </a:defRPr>
                </a:lvl1pPr>
                <a:lvl2pPr marL="252374" algn="l" defTabSz="504749" rtl="0" eaLnBrk="1" latinLnBrk="0" hangingPunct="1">
                  <a:defRPr sz="994" kern="1200">
                    <a:solidFill>
                      <a:schemeClr val="tx1"/>
                    </a:solidFill>
                    <a:latin typeface="+mn-lt"/>
                    <a:ea typeface="+mn-ea"/>
                    <a:cs typeface="+mn-cs"/>
                  </a:defRPr>
                </a:lvl2pPr>
                <a:lvl3pPr marL="504749" algn="l" defTabSz="504749" rtl="0" eaLnBrk="1" latinLnBrk="0" hangingPunct="1">
                  <a:defRPr sz="994" kern="1200">
                    <a:solidFill>
                      <a:schemeClr val="tx1"/>
                    </a:solidFill>
                    <a:latin typeface="+mn-lt"/>
                    <a:ea typeface="+mn-ea"/>
                    <a:cs typeface="+mn-cs"/>
                  </a:defRPr>
                </a:lvl3pPr>
                <a:lvl4pPr marL="757123" algn="l" defTabSz="504749" rtl="0" eaLnBrk="1" latinLnBrk="0" hangingPunct="1">
                  <a:defRPr sz="994" kern="1200">
                    <a:solidFill>
                      <a:schemeClr val="tx1"/>
                    </a:solidFill>
                    <a:latin typeface="+mn-lt"/>
                    <a:ea typeface="+mn-ea"/>
                    <a:cs typeface="+mn-cs"/>
                  </a:defRPr>
                </a:lvl4pPr>
                <a:lvl5pPr marL="1009498" algn="l" defTabSz="504749" rtl="0" eaLnBrk="1" latinLnBrk="0" hangingPunct="1">
                  <a:defRPr sz="994" kern="1200">
                    <a:solidFill>
                      <a:schemeClr val="tx1"/>
                    </a:solidFill>
                    <a:latin typeface="+mn-lt"/>
                    <a:ea typeface="+mn-ea"/>
                    <a:cs typeface="+mn-cs"/>
                  </a:defRPr>
                </a:lvl5pPr>
                <a:lvl6pPr marL="1261872" algn="l" defTabSz="504749" rtl="0" eaLnBrk="1" latinLnBrk="0" hangingPunct="1">
                  <a:defRPr sz="994" kern="1200">
                    <a:solidFill>
                      <a:schemeClr val="tx1"/>
                    </a:solidFill>
                    <a:latin typeface="+mn-lt"/>
                    <a:ea typeface="+mn-ea"/>
                    <a:cs typeface="+mn-cs"/>
                  </a:defRPr>
                </a:lvl6pPr>
                <a:lvl7pPr marL="1514246" algn="l" defTabSz="504749" rtl="0" eaLnBrk="1" latinLnBrk="0" hangingPunct="1">
                  <a:defRPr sz="994" kern="1200">
                    <a:solidFill>
                      <a:schemeClr val="tx1"/>
                    </a:solidFill>
                    <a:latin typeface="+mn-lt"/>
                    <a:ea typeface="+mn-ea"/>
                    <a:cs typeface="+mn-cs"/>
                  </a:defRPr>
                </a:lvl7pPr>
                <a:lvl8pPr marL="1766621" algn="l" defTabSz="504749" rtl="0" eaLnBrk="1" latinLnBrk="0" hangingPunct="1">
                  <a:defRPr sz="994" kern="1200">
                    <a:solidFill>
                      <a:schemeClr val="tx1"/>
                    </a:solidFill>
                    <a:latin typeface="+mn-lt"/>
                    <a:ea typeface="+mn-ea"/>
                    <a:cs typeface="+mn-cs"/>
                  </a:defRPr>
                </a:lvl8pPr>
                <a:lvl9pPr marL="2018995" algn="l" defTabSz="504749" rtl="0" eaLnBrk="1" latinLnBrk="0" hangingPunct="1">
                  <a:defRPr sz="994" kern="1200">
                    <a:solidFill>
                      <a:schemeClr val="tx1"/>
                    </a:solidFill>
                    <a:latin typeface="+mn-lt"/>
                    <a:ea typeface="+mn-ea"/>
                    <a:cs typeface="+mn-cs"/>
                  </a:defRPr>
                </a:lvl9pPr>
              </a:lstStyle>
              <a:p>
                <a:pPr eaLnBrk="1"/>
                <a:r>
                  <a:rPr lang="en-US" altLang="en-US" sz="1500" b="1">
                    <a:latin typeface="Arial" panose="020B0604020202020204" pitchFamily="34" charset="0"/>
                    <a:cs typeface="Arial" panose="020B0604020202020204" pitchFamily="34" charset="0"/>
                  </a:rPr>
                  <a:t>4T1</a:t>
                </a:r>
              </a:p>
            </p:txBody>
          </p:sp>
        </p:grpSp>
        <p:sp>
          <p:nvSpPr>
            <p:cNvPr id="5" name="Rectangle 1" descr="Google Shape;54;p13">
              <a:extLst>
                <a:ext uri="{FF2B5EF4-FFF2-40B4-BE49-F238E27FC236}">
                  <a16:creationId xmlns:a16="http://schemas.microsoft.com/office/drawing/2014/main" id="{AAAF6A2A-8AC5-85FE-CECF-1220D7213162}"/>
                </a:ext>
              </a:extLst>
            </p:cNvPr>
            <p:cNvSpPr txBox="1">
              <a:spLocks/>
            </p:cNvSpPr>
            <p:nvPr/>
          </p:nvSpPr>
          <p:spPr bwMode="auto">
            <a:xfrm>
              <a:off x="4401240" y="1398197"/>
              <a:ext cx="1143658" cy="53222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66855" tIns="66855" rIns="66855" bIns="66855" numCol="1" anchor="b" anchorCtr="0" compatLnSpc="1">
              <a:prstTxWarp prst="textNoShape">
                <a:avLst/>
              </a:prstTxWarp>
            </a:bodyPr>
            <a:lstStyle>
              <a:defPPr>
                <a:defRPr lang="en-US"/>
              </a:defPPr>
              <a:lvl1pPr marL="0" algn="l" defTabSz="504749" rtl="0" eaLnBrk="1" latinLnBrk="0" hangingPunct="1">
                <a:defRPr sz="994" kern="1200">
                  <a:solidFill>
                    <a:schemeClr val="tx1"/>
                  </a:solidFill>
                  <a:latin typeface="+mn-lt"/>
                  <a:ea typeface="+mn-ea"/>
                  <a:cs typeface="+mn-cs"/>
                </a:defRPr>
              </a:lvl1pPr>
              <a:lvl2pPr marL="252374" algn="l" defTabSz="504749" rtl="0" eaLnBrk="1" latinLnBrk="0" hangingPunct="1">
                <a:defRPr sz="994" kern="1200">
                  <a:solidFill>
                    <a:schemeClr val="tx1"/>
                  </a:solidFill>
                  <a:latin typeface="+mn-lt"/>
                  <a:ea typeface="+mn-ea"/>
                  <a:cs typeface="+mn-cs"/>
                </a:defRPr>
              </a:lvl2pPr>
              <a:lvl3pPr marL="504749" algn="l" defTabSz="504749" rtl="0" eaLnBrk="1" latinLnBrk="0" hangingPunct="1">
                <a:defRPr sz="994" kern="1200">
                  <a:solidFill>
                    <a:schemeClr val="tx1"/>
                  </a:solidFill>
                  <a:latin typeface="+mn-lt"/>
                  <a:ea typeface="+mn-ea"/>
                  <a:cs typeface="+mn-cs"/>
                </a:defRPr>
              </a:lvl3pPr>
              <a:lvl4pPr marL="757123" algn="l" defTabSz="504749" rtl="0" eaLnBrk="1" latinLnBrk="0" hangingPunct="1">
                <a:defRPr sz="994" kern="1200">
                  <a:solidFill>
                    <a:schemeClr val="tx1"/>
                  </a:solidFill>
                  <a:latin typeface="+mn-lt"/>
                  <a:ea typeface="+mn-ea"/>
                  <a:cs typeface="+mn-cs"/>
                </a:defRPr>
              </a:lvl4pPr>
              <a:lvl5pPr marL="1009498" algn="l" defTabSz="504749" rtl="0" eaLnBrk="1" latinLnBrk="0" hangingPunct="1">
                <a:defRPr sz="994" kern="1200">
                  <a:solidFill>
                    <a:schemeClr val="tx1"/>
                  </a:solidFill>
                  <a:latin typeface="+mn-lt"/>
                  <a:ea typeface="+mn-ea"/>
                  <a:cs typeface="+mn-cs"/>
                </a:defRPr>
              </a:lvl5pPr>
              <a:lvl6pPr marL="1261872" algn="l" defTabSz="504749" rtl="0" eaLnBrk="1" latinLnBrk="0" hangingPunct="1">
                <a:defRPr sz="994" kern="1200">
                  <a:solidFill>
                    <a:schemeClr val="tx1"/>
                  </a:solidFill>
                  <a:latin typeface="+mn-lt"/>
                  <a:ea typeface="+mn-ea"/>
                  <a:cs typeface="+mn-cs"/>
                </a:defRPr>
              </a:lvl6pPr>
              <a:lvl7pPr marL="1514246" algn="l" defTabSz="504749" rtl="0" eaLnBrk="1" latinLnBrk="0" hangingPunct="1">
                <a:defRPr sz="994" kern="1200">
                  <a:solidFill>
                    <a:schemeClr val="tx1"/>
                  </a:solidFill>
                  <a:latin typeface="+mn-lt"/>
                  <a:ea typeface="+mn-ea"/>
                  <a:cs typeface="+mn-cs"/>
                </a:defRPr>
              </a:lvl7pPr>
              <a:lvl8pPr marL="1766621" algn="l" defTabSz="504749" rtl="0" eaLnBrk="1" latinLnBrk="0" hangingPunct="1">
                <a:defRPr sz="994" kern="1200">
                  <a:solidFill>
                    <a:schemeClr val="tx1"/>
                  </a:solidFill>
                  <a:latin typeface="+mn-lt"/>
                  <a:ea typeface="+mn-ea"/>
                  <a:cs typeface="+mn-cs"/>
                </a:defRPr>
              </a:lvl8pPr>
              <a:lvl9pPr marL="2018995" algn="l" defTabSz="504749" rtl="0" eaLnBrk="1" latinLnBrk="0" hangingPunct="1">
                <a:defRPr sz="994" kern="1200">
                  <a:solidFill>
                    <a:schemeClr val="tx1"/>
                  </a:solidFill>
                  <a:latin typeface="+mn-lt"/>
                  <a:ea typeface="+mn-ea"/>
                  <a:cs typeface="+mn-cs"/>
                </a:defRPr>
              </a:lvl9pPr>
            </a:lstStyle>
            <a:p>
              <a:pPr eaLnBrk="1"/>
              <a:r>
                <a:rPr lang="en-US" altLang="en-US" sz="1500" b="1" dirty="0">
                  <a:latin typeface="Arial" panose="020B0604020202020204" pitchFamily="34" charset="0"/>
                  <a:cs typeface="Arial" panose="020B0604020202020204" pitchFamily="34" charset="0"/>
                </a:rPr>
                <a:t>a</a:t>
              </a:r>
            </a:p>
          </p:txBody>
        </p:sp>
      </p:grpSp>
      <p:grpSp>
        <p:nvGrpSpPr>
          <p:cNvPr id="14" name="Group 13">
            <a:extLst>
              <a:ext uri="{FF2B5EF4-FFF2-40B4-BE49-F238E27FC236}">
                <a16:creationId xmlns:a16="http://schemas.microsoft.com/office/drawing/2014/main" id="{D4C06C0F-685A-D9A7-F753-C7960A19C4B7}"/>
              </a:ext>
            </a:extLst>
          </p:cNvPr>
          <p:cNvGrpSpPr/>
          <p:nvPr/>
        </p:nvGrpSpPr>
        <p:grpSpPr>
          <a:xfrm>
            <a:off x="7225342" y="919121"/>
            <a:ext cx="3078833" cy="2764788"/>
            <a:chOff x="3360192" y="62308"/>
            <a:chExt cx="2052555" cy="1843192"/>
          </a:xfrm>
        </p:grpSpPr>
        <p:grpSp>
          <p:nvGrpSpPr>
            <p:cNvPr id="15" name="Group 14">
              <a:extLst>
                <a:ext uri="{FF2B5EF4-FFF2-40B4-BE49-F238E27FC236}">
                  <a16:creationId xmlns:a16="http://schemas.microsoft.com/office/drawing/2014/main" id="{914A84B0-2AA5-A404-503B-462AC6963C76}"/>
                </a:ext>
              </a:extLst>
            </p:cNvPr>
            <p:cNvGrpSpPr/>
            <p:nvPr/>
          </p:nvGrpSpPr>
          <p:grpSpPr>
            <a:xfrm>
              <a:off x="3360192" y="62308"/>
              <a:ext cx="1954462" cy="1843192"/>
              <a:chOff x="2689355" y="2352747"/>
              <a:chExt cx="1954462" cy="1843192"/>
            </a:xfrm>
          </p:grpSpPr>
          <p:sp>
            <p:nvSpPr>
              <p:cNvPr id="17" name="Rectangle 1" descr="Google Shape;54;p13">
                <a:extLst>
                  <a:ext uri="{FF2B5EF4-FFF2-40B4-BE49-F238E27FC236}">
                    <a16:creationId xmlns:a16="http://schemas.microsoft.com/office/drawing/2014/main" id="{CD40DBD1-1C25-680A-12E2-472AC4A28464}"/>
                  </a:ext>
                </a:extLst>
              </p:cNvPr>
              <p:cNvSpPr txBox="1">
                <a:spLocks/>
              </p:cNvSpPr>
              <p:nvPr/>
            </p:nvSpPr>
            <p:spPr bwMode="auto">
              <a:xfrm>
                <a:off x="2689355" y="2352747"/>
                <a:ext cx="557533" cy="2594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66855" tIns="66855" rIns="66855" bIns="66855" numCol="1" anchor="b" anchorCtr="0" compatLnSpc="1">
                <a:prstTxWarp prst="textNoShape">
                  <a:avLst/>
                </a:prstTxWarp>
              </a:bodyPr>
              <a:lstStyle>
                <a:defPPr>
                  <a:defRPr lang="en-US"/>
                </a:defPPr>
                <a:lvl1pPr marL="0" algn="l" defTabSz="504749" rtl="0" eaLnBrk="1" latinLnBrk="0" hangingPunct="1">
                  <a:defRPr sz="994" kern="1200">
                    <a:solidFill>
                      <a:schemeClr val="tx1"/>
                    </a:solidFill>
                    <a:latin typeface="+mn-lt"/>
                    <a:ea typeface="+mn-ea"/>
                    <a:cs typeface="+mn-cs"/>
                  </a:defRPr>
                </a:lvl1pPr>
                <a:lvl2pPr marL="252374" algn="l" defTabSz="504749" rtl="0" eaLnBrk="1" latinLnBrk="0" hangingPunct="1">
                  <a:defRPr sz="994" kern="1200">
                    <a:solidFill>
                      <a:schemeClr val="tx1"/>
                    </a:solidFill>
                    <a:latin typeface="+mn-lt"/>
                    <a:ea typeface="+mn-ea"/>
                    <a:cs typeface="+mn-cs"/>
                  </a:defRPr>
                </a:lvl2pPr>
                <a:lvl3pPr marL="504749" algn="l" defTabSz="504749" rtl="0" eaLnBrk="1" latinLnBrk="0" hangingPunct="1">
                  <a:defRPr sz="994" kern="1200">
                    <a:solidFill>
                      <a:schemeClr val="tx1"/>
                    </a:solidFill>
                    <a:latin typeface="+mn-lt"/>
                    <a:ea typeface="+mn-ea"/>
                    <a:cs typeface="+mn-cs"/>
                  </a:defRPr>
                </a:lvl3pPr>
                <a:lvl4pPr marL="757123" algn="l" defTabSz="504749" rtl="0" eaLnBrk="1" latinLnBrk="0" hangingPunct="1">
                  <a:defRPr sz="994" kern="1200">
                    <a:solidFill>
                      <a:schemeClr val="tx1"/>
                    </a:solidFill>
                    <a:latin typeface="+mn-lt"/>
                    <a:ea typeface="+mn-ea"/>
                    <a:cs typeface="+mn-cs"/>
                  </a:defRPr>
                </a:lvl4pPr>
                <a:lvl5pPr marL="1009498" algn="l" defTabSz="504749" rtl="0" eaLnBrk="1" latinLnBrk="0" hangingPunct="1">
                  <a:defRPr sz="994" kern="1200">
                    <a:solidFill>
                      <a:schemeClr val="tx1"/>
                    </a:solidFill>
                    <a:latin typeface="+mn-lt"/>
                    <a:ea typeface="+mn-ea"/>
                    <a:cs typeface="+mn-cs"/>
                  </a:defRPr>
                </a:lvl5pPr>
                <a:lvl6pPr marL="1261872" algn="l" defTabSz="504749" rtl="0" eaLnBrk="1" latinLnBrk="0" hangingPunct="1">
                  <a:defRPr sz="994" kern="1200">
                    <a:solidFill>
                      <a:schemeClr val="tx1"/>
                    </a:solidFill>
                    <a:latin typeface="+mn-lt"/>
                    <a:ea typeface="+mn-ea"/>
                    <a:cs typeface="+mn-cs"/>
                  </a:defRPr>
                </a:lvl6pPr>
                <a:lvl7pPr marL="1514246" algn="l" defTabSz="504749" rtl="0" eaLnBrk="1" latinLnBrk="0" hangingPunct="1">
                  <a:defRPr sz="994" kern="1200">
                    <a:solidFill>
                      <a:schemeClr val="tx1"/>
                    </a:solidFill>
                    <a:latin typeface="+mn-lt"/>
                    <a:ea typeface="+mn-ea"/>
                    <a:cs typeface="+mn-cs"/>
                  </a:defRPr>
                </a:lvl7pPr>
                <a:lvl8pPr marL="1766621" algn="l" defTabSz="504749" rtl="0" eaLnBrk="1" latinLnBrk="0" hangingPunct="1">
                  <a:defRPr sz="994" kern="1200">
                    <a:solidFill>
                      <a:schemeClr val="tx1"/>
                    </a:solidFill>
                    <a:latin typeface="+mn-lt"/>
                    <a:ea typeface="+mn-ea"/>
                    <a:cs typeface="+mn-cs"/>
                  </a:defRPr>
                </a:lvl8pPr>
                <a:lvl9pPr marL="2018995" algn="l" defTabSz="504749" rtl="0" eaLnBrk="1" latinLnBrk="0" hangingPunct="1">
                  <a:defRPr sz="994" kern="1200">
                    <a:solidFill>
                      <a:schemeClr val="tx1"/>
                    </a:solidFill>
                    <a:latin typeface="+mn-lt"/>
                    <a:ea typeface="+mn-ea"/>
                    <a:cs typeface="+mn-cs"/>
                  </a:defRPr>
                </a:lvl9pPr>
              </a:lstStyle>
              <a:p>
                <a:r>
                  <a:rPr lang="en-US" altLang="en-US" sz="1500" b="1" dirty="0">
                    <a:latin typeface="Arial" panose="020B0604020202020204" pitchFamily="34" charset="0"/>
                    <a:cs typeface="Arial" panose="020B0604020202020204" pitchFamily="34" charset="0"/>
                  </a:rPr>
                  <a:t>       b</a:t>
                </a:r>
              </a:p>
            </p:txBody>
          </p:sp>
          <p:grpSp>
            <p:nvGrpSpPr>
              <p:cNvPr id="18" name="Group 17">
                <a:extLst>
                  <a:ext uri="{FF2B5EF4-FFF2-40B4-BE49-F238E27FC236}">
                    <a16:creationId xmlns:a16="http://schemas.microsoft.com/office/drawing/2014/main" id="{98761C1A-53A0-3F82-B72B-C6D9D11A3148}"/>
                  </a:ext>
                </a:extLst>
              </p:cNvPr>
              <p:cNvGrpSpPr/>
              <p:nvPr/>
            </p:nvGrpSpPr>
            <p:grpSpPr>
              <a:xfrm>
                <a:off x="3626385" y="3665659"/>
                <a:ext cx="1017432" cy="530280"/>
                <a:chOff x="3626385" y="3665659"/>
                <a:chExt cx="1017432" cy="530280"/>
              </a:xfrm>
            </p:grpSpPr>
            <p:sp>
              <p:nvSpPr>
                <p:cNvPr id="20" name="Rectangle 1" descr="Google Shape;54;p13">
                  <a:extLst>
                    <a:ext uri="{FF2B5EF4-FFF2-40B4-BE49-F238E27FC236}">
                      <a16:creationId xmlns:a16="http://schemas.microsoft.com/office/drawing/2014/main" id="{5A309972-7977-768F-4308-EEFE7F4F1BAD}"/>
                    </a:ext>
                  </a:extLst>
                </p:cNvPr>
                <p:cNvSpPr txBox="1">
                  <a:spLocks/>
                </p:cNvSpPr>
                <p:nvPr/>
              </p:nvSpPr>
              <p:spPr bwMode="auto">
                <a:xfrm rot="18000000">
                  <a:off x="3576432" y="3778406"/>
                  <a:ext cx="322600" cy="2226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66855" tIns="66855" rIns="66855" bIns="66855" numCol="1" anchor="b" anchorCtr="0" compatLnSpc="1">
                  <a:prstTxWarp prst="textNoShape">
                    <a:avLst/>
                  </a:prstTxWarp>
                </a:bodyPr>
                <a:lstStyle>
                  <a:defPPr>
                    <a:defRPr lang="en-US"/>
                  </a:defPPr>
                  <a:lvl1pPr marL="0" algn="l" defTabSz="504749" rtl="0" eaLnBrk="1" latinLnBrk="0" hangingPunct="1">
                    <a:defRPr sz="994" kern="1200">
                      <a:solidFill>
                        <a:schemeClr val="tx1"/>
                      </a:solidFill>
                      <a:latin typeface="+mn-lt"/>
                      <a:ea typeface="+mn-ea"/>
                      <a:cs typeface="+mn-cs"/>
                    </a:defRPr>
                  </a:lvl1pPr>
                  <a:lvl2pPr marL="252374" algn="l" defTabSz="504749" rtl="0" eaLnBrk="1" latinLnBrk="0" hangingPunct="1">
                    <a:defRPr sz="994" kern="1200">
                      <a:solidFill>
                        <a:schemeClr val="tx1"/>
                      </a:solidFill>
                      <a:latin typeface="+mn-lt"/>
                      <a:ea typeface="+mn-ea"/>
                      <a:cs typeface="+mn-cs"/>
                    </a:defRPr>
                  </a:lvl2pPr>
                  <a:lvl3pPr marL="504749" algn="l" defTabSz="504749" rtl="0" eaLnBrk="1" latinLnBrk="0" hangingPunct="1">
                    <a:defRPr sz="994" kern="1200">
                      <a:solidFill>
                        <a:schemeClr val="tx1"/>
                      </a:solidFill>
                      <a:latin typeface="+mn-lt"/>
                      <a:ea typeface="+mn-ea"/>
                      <a:cs typeface="+mn-cs"/>
                    </a:defRPr>
                  </a:lvl3pPr>
                  <a:lvl4pPr marL="757123" algn="l" defTabSz="504749" rtl="0" eaLnBrk="1" latinLnBrk="0" hangingPunct="1">
                    <a:defRPr sz="994" kern="1200">
                      <a:solidFill>
                        <a:schemeClr val="tx1"/>
                      </a:solidFill>
                      <a:latin typeface="+mn-lt"/>
                      <a:ea typeface="+mn-ea"/>
                      <a:cs typeface="+mn-cs"/>
                    </a:defRPr>
                  </a:lvl4pPr>
                  <a:lvl5pPr marL="1009498" algn="l" defTabSz="504749" rtl="0" eaLnBrk="1" latinLnBrk="0" hangingPunct="1">
                    <a:defRPr sz="994" kern="1200">
                      <a:solidFill>
                        <a:schemeClr val="tx1"/>
                      </a:solidFill>
                      <a:latin typeface="+mn-lt"/>
                      <a:ea typeface="+mn-ea"/>
                      <a:cs typeface="+mn-cs"/>
                    </a:defRPr>
                  </a:lvl5pPr>
                  <a:lvl6pPr marL="1261872" algn="l" defTabSz="504749" rtl="0" eaLnBrk="1" latinLnBrk="0" hangingPunct="1">
                    <a:defRPr sz="994" kern="1200">
                      <a:solidFill>
                        <a:schemeClr val="tx1"/>
                      </a:solidFill>
                      <a:latin typeface="+mn-lt"/>
                      <a:ea typeface="+mn-ea"/>
                      <a:cs typeface="+mn-cs"/>
                    </a:defRPr>
                  </a:lvl6pPr>
                  <a:lvl7pPr marL="1514246" algn="l" defTabSz="504749" rtl="0" eaLnBrk="1" latinLnBrk="0" hangingPunct="1">
                    <a:defRPr sz="994" kern="1200">
                      <a:solidFill>
                        <a:schemeClr val="tx1"/>
                      </a:solidFill>
                      <a:latin typeface="+mn-lt"/>
                      <a:ea typeface="+mn-ea"/>
                      <a:cs typeface="+mn-cs"/>
                    </a:defRPr>
                  </a:lvl7pPr>
                  <a:lvl8pPr marL="1766621" algn="l" defTabSz="504749" rtl="0" eaLnBrk="1" latinLnBrk="0" hangingPunct="1">
                    <a:defRPr sz="994" kern="1200">
                      <a:solidFill>
                        <a:schemeClr val="tx1"/>
                      </a:solidFill>
                      <a:latin typeface="+mn-lt"/>
                      <a:ea typeface="+mn-ea"/>
                      <a:cs typeface="+mn-cs"/>
                    </a:defRPr>
                  </a:lvl8pPr>
                  <a:lvl9pPr marL="2018995" algn="l" defTabSz="504749" rtl="0" eaLnBrk="1" latinLnBrk="0" hangingPunct="1">
                    <a:defRPr sz="994" kern="1200">
                      <a:solidFill>
                        <a:schemeClr val="tx1"/>
                      </a:solidFill>
                      <a:latin typeface="+mn-lt"/>
                      <a:ea typeface="+mn-ea"/>
                      <a:cs typeface="+mn-cs"/>
                    </a:defRPr>
                  </a:lvl9pPr>
                </a:lstStyle>
                <a:p>
                  <a:pPr eaLnBrk="1"/>
                  <a:r>
                    <a:rPr lang="en-US" altLang="en-US" sz="1500" b="1">
                      <a:latin typeface="Arial" panose="020B0604020202020204" pitchFamily="34" charset="0"/>
                      <a:cs typeface="Arial" panose="020B0604020202020204" pitchFamily="34" charset="0"/>
                    </a:rPr>
                    <a:t>4T1</a:t>
                  </a:r>
                </a:p>
              </p:txBody>
            </p:sp>
            <p:sp>
              <p:nvSpPr>
                <p:cNvPr id="21" name="Rectangle 1" descr="Google Shape;54;p13">
                  <a:extLst>
                    <a:ext uri="{FF2B5EF4-FFF2-40B4-BE49-F238E27FC236}">
                      <a16:creationId xmlns:a16="http://schemas.microsoft.com/office/drawing/2014/main" id="{4AAA4BC8-7AA4-D430-C778-424435A2BA77}"/>
                    </a:ext>
                  </a:extLst>
                </p:cNvPr>
                <p:cNvSpPr txBox="1">
                  <a:spLocks/>
                </p:cNvSpPr>
                <p:nvPr/>
              </p:nvSpPr>
              <p:spPr bwMode="auto">
                <a:xfrm rot="18000000">
                  <a:off x="3731434" y="3797514"/>
                  <a:ext cx="482000" cy="2449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66855" tIns="66855" rIns="66855" bIns="66855" numCol="1" anchor="b" anchorCtr="0" compatLnSpc="1">
                  <a:prstTxWarp prst="textNoShape">
                    <a:avLst/>
                  </a:prstTxWarp>
                </a:bodyPr>
                <a:lstStyle>
                  <a:defPPr>
                    <a:defRPr lang="en-US"/>
                  </a:defPPr>
                  <a:lvl1pPr marL="0" algn="l" defTabSz="504749" rtl="0" eaLnBrk="1" latinLnBrk="0" hangingPunct="1">
                    <a:defRPr sz="994" kern="1200">
                      <a:solidFill>
                        <a:schemeClr val="tx1"/>
                      </a:solidFill>
                      <a:latin typeface="+mn-lt"/>
                      <a:ea typeface="+mn-ea"/>
                      <a:cs typeface="+mn-cs"/>
                    </a:defRPr>
                  </a:lvl1pPr>
                  <a:lvl2pPr marL="252374" algn="l" defTabSz="504749" rtl="0" eaLnBrk="1" latinLnBrk="0" hangingPunct="1">
                    <a:defRPr sz="994" kern="1200">
                      <a:solidFill>
                        <a:schemeClr val="tx1"/>
                      </a:solidFill>
                      <a:latin typeface="+mn-lt"/>
                      <a:ea typeface="+mn-ea"/>
                      <a:cs typeface="+mn-cs"/>
                    </a:defRPr>
                  </a:lvl2pPr>
                  <a:lvl3pPr marL="504749" algn="l" defTabSz="504749" rtl="0" eaLnBrk="1" latinLnBrk="0" hangingPunct="1">
                    <a:defRPr sz="994" kern="1200">
                      <a:solidFill>
                        <a:schemeClr val="tx1"/>
                      </a:solidFill>
                      <a:latin typeface="+mn-lt"/>
                      <a:ea typeface="+mn-ea"/>
                      <a:cs typeface="+mn-cs"/>
                    </a:defRPr>
                  </a:lvl3pPr>
                  <a:lvl4pPr marL="757123" algn="l" defTabSz="504749" rtl="0" eaLnBrk="1" latinLnBrk="0" hangingPunct="1">
                    <a:defRPr sz="994" kern="1200">
                      <a:solidFill>
                        <a:schemeClr val="tx1"/>
                      </a:solidFill>
                      <a:latin typeface="+mn-lt"/>
                      <a:ea typeface="+mn-ea"/>
                      <a:cs typeface="+mn-cs"/>
                    </a:defRPr>
                  </a:lvl4pPr>
                  <a:lvl5pPr marL="1009498" algn="l" defTabSz="504749" rtl="0" eaLnBrk="1" latinLnBrk="0" hangingPunct="1">
                    <a:defRPr sz="994" kern="1200">
                      <a:solidFill>
                        <a:schemeClr val="tx1"/>
                      </a:solidFill>
                      <a:latin typeface="+mn-lt"/>
                      <a:ea typeface="+mn-ea"/>
                      <a:cs typeface="+mn-cs"/>
                    </a:defRPr>
                  </a:lvl5pPr>
                  <a:lvl6pPr marL="1261872" algn="l" defTabSz="504749" rtl="0" eaLnBrk="1" latinLnBrk="0" hangingPunct="1">
                    <a:defRPr sz="994" kern="1200">
                      <a:solidFill>
                        <a:schemeClr val="tx1"/>
                      </a:solidFill>
                      <a:latin typeface="+mn-lt"/>
                      <a:ea typeface="+mn-ea"/>
                      <a:cs typeface="+mn-cs"/>
                    </a:defRPr>
                  </a:lvl6pPr>
                  <a:lvl7pPr marL="1514246" algn="l" defTabSz="504749" rtl="0" eaLnBrk="1" latinLnBrk="0" hangingPunct="1">
                    <a:defRPr sz="994" kern="1200">
                      <a:solidFill>
                        <a:schemeClr val="tx1"/>
                      </a:solidFill>
                      <a:latin typeface="+mn-lt"/>
                      <a:ea typeface="+mn-ea"/>
                      <a:cs typeface="+mn-cs"/>
                    </a:defRPr>
                  </a:lvl7pPr>
                  <a:lvl8pPr marL="1766621" algn="l" defTabSz="504749" rtl="0" eaLnBrk="1" latinLnBrk="0" hangingPunct="1">
                    <a:defRPr sz="994" kern="1200">
                      <a:solidFill>
                        <a:schemeClr val="tx1"/>
                      </a:solidFill>
                      <a:latin typeface="+mn-lt"/>
                      <a:ea typeface="+mn-ea"/>
                      <a:cs typeface="+mn-cs"/>
                    </a:defRPr>
                  </a:lvl8pPr>
                  <a:lvl9pPr marL="2018995" algn="l" defTabSz="504749" rtl="0" eaLnBrk="1" latinLnBrk="0" hangingPunct="1">
                    <a:defRPr sz="994" kern="1200">
                      <a:solidFill>
                        <a:schemeClr val="tx1"/>
                      </a:solidFill>
                      <a:latin typeface="+mn-lt"/>
                      <a:ea typeface="+mn-ea"/>
                      <a:cs typeface="+mn-cs"/>
                    </a:defRPr>
                  </a:lvl9pPr>
                </a:lstStyle>
                <a:p>
                  <a:pPr eaLnBrk="1"/>
                  <a:r>
                    <a:rPr lang="en-US" altLang="en-US" sz="1500" b="1">
                      <a:latin typeface="Arial" panose="020B0604020202020204" pitchFamily="34" charset="0"/>
                      <a:cs typeface="Arial" panose="020B0604020202020204" pitchFamily="34" charset="0"/>
                    </a:rPr>
                    <a:t>E0771</a:t>
                  </a:r>
                </a:p>
              </p:txBody>
            </p:sp>
            <p:sp>
              <p:nvSpPr>
                <p:cNvPr id="22" name="Rectangle 1" descr="Google Shape;54;p13">
                  <a:extLst>
                    <a:ext uri="{FF2B5EF4-FFF2-40B4-BE49-F238E27FC236}">
                      <a16:creationId xmlns:a16="http://schemas.microsoft.com/office/drawing/2014/main" id="{7DA8ABC0-5294-521A-17AE-E1F7D93A4D3B}"/>
                    </a:ext>
                  </a:extLst>
                </p:cNvPr>
                <p:cNvSpPr txBox="1">
                  <a:spLocks/>
                </p:cNvSpPr>
                <p:nvPr/>
              </p:nvSpPr>
              <p:spPr bwMode="auto">
                <a:xfrm rot="18000000">
                  <a:off x="3988376" y="3815108"/>
                  <a:ext cx="530280" cy="2313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66855" tIns="66855" rIns="66855" bIns="66855" numCol="1" anchor="b" anchorCtr="0" compatLnSpc="1">
                  <a:prstTxWarp prst="textNoShape">
                    <a:avLst/>
                  </a:prstTxWarp>
                </a:bodyPr>
                <a:lstStyle>
                  <a:defPPr>
                    <a:defRPr lang="en-US"/>
                  </a:defPPr>
                  <a:lvl1pPr marL="0" algn="l" defTabSz="504749" rtl="0" eaLnBrk="1" latinLnBrk="0" hangingPunct="1">
                    <a:defRPr sz="994" kern="1200">
                      <a:solidFill>
                        <a:schemeClr val="tx1"/>
                      </a:solidFill>
                      <a:latin typeface="+mn-lt"/>
                      <a:ea typeface="+mn-ea"/>
                      <a:cs typeface="+mn-cs"/>
                    </a:defRPr>
                  </a:lvl1pPr>
                  <a:lvl2pPr marL="252374" algn="l" defTabSz="504749" rtl="0" eaLnBrk="1" latinLnBrk="0" hangingPunct="1">
                    <a:defRPr sz="994" kern="1200">
                      <a:solidFill>
                        <a:schemeClr val="tx1"/>
                      </a:solidFill>
                      <a:latin typeface="+mn-lt"/>
                      <a:ea typeface="+mn-ea"/>
                      <a:cs typeface="+mn-cs"/>
                    </a:defRPr>
                  </a:lvl2pPr>
                  <a:lvl3pPr marL="504749" algn="l" defTabSz="504749" rtl="0" eaLnBrk="1" latinLnBrk="0" hangingPunct="1">
                    <a:defRPr sz="994" kern="1200">
                      <a:solidFill>
                        <a:schemeClr val="tx1"/>
                      </a:solidFill>
                      <a:latin typeface="+mn-lt"/>
                      <a:ea typeface="+mn-ea"/>
                      <a:cs typeface="+mn-cs"/>
                    </a:defRPr>
                  </a:lvl3pPr>
                  <a:lvl4pPr marL="757123" algn="l" defTabSz="504749" rtl="0" eaLnBrk="1" latinLnBrk="0" hangingPunct="1">
                    <a:defRPr sz="994" kern="1200">
                      <a:solidFill>
                        <a:schemeClr val="tx1"/>
                      </a:solidFill>
                      <a:latin typeface="+mn-lt"/>
                      <a:ea typeface="+mn-ea"/>
                      <a:cs typeface="+mn-cs"/>
                    </a:defRPr>
                  </a:lvl4pPr>
                  <a:lvl5pPr marL="1009498" algn="l" defTabSz="504749" rtl="0" eaLnBrk="1" latinLnBrk="0" hangingPunct="1">
                    <a:defRPr sz="994" kern="1200">
                      <a:solidFill>
                        <a:schemeClr val="tx1"/>
                      </a:solidFill>
                      <a:latin typeface="+mn-lt"/>
                      <a:ea typeface="+mn-ea"/>
                      <a:cs typeface="+mn-cs"/>
                    </a:defRPr>
                  </a:lvl5pPr>
                  <a:lvl6pPr marL="1261872" algn="l" defTabSz="504749" rtl="0" eaLnBrk="1" latinLnBrk="0" hangingPunct="1">
                    <a:defRPr sz="994" kern="1200">
                      <a:solidFill>
                        <a:schemeClr val="tx1"/>
                      </a:solidFill>
                      <a:latin typeface="+mn-lt"/>
                      <a:ea typeface="+mn-ea"/>
                      <a:cs typeface="+mn-cs"/>
                    </a:defRPr>
                  </a:lvl6pPr>
                  <a:lvl7pPr marL="1514246" algn="l" defTabSz="504749" rtl="0" eaLnBrk="1" latinLnBrk="0" hangingPunct="1">
                    <a:defRPr sz="994" kern="1200">
                      <a:solidFill>
                        <a:schemeClr val="tx1"/>
                      </a:solidFill>
                      <a:latin typeface="+mn-lt"/>
                      <a:ea typeface="+mn-ea"/>
                      <a:cs typeface="+mn-cs"/>
                    </a:defRPr>
                  </a:lvl7pPr>
                  <a:lvl8pPr marL="1766621" algn="l" defTabSz="504749" rtl="0" eaLnBrk="1" latinLnBrk="0" hangingPunct="1">
                    <a:defRPr sz="994" kern="1200">
                      <a:solidFill>
                        <a:schemeClr val="tx1"/>
                      </a:solidFill>
                      <a:latin typeface="+mn-lt"/>
                      <a:ea typeface="+mn-ea"/>
                      <a:cs typeface="+mn-cs"/>
                    </a:defRPr>
                  </a:lvl8pPr>
                  <a:lvl9pPr marL="2018995" algn="l" defTabSz="504749" rtl="0" eaLnBrk="1" latinLnBrk="0" hangingPunct="1">
                    <a:defRPr sz="994" kern="1200">
                      <a:solidFill>
                        <a:schemeClr val="tx1"/>
                      </a:solidFill>
                      <a:latin typeface="+mn-lt"/>
                      <a:ea typeface="+mn-ea"/>
                      <a:cs typeface="+mn-cs"/>
                    </a:defRPr>
                  </a:lvl9pPr>
                </a:lstStyle>
                <a:p>
                  <a:pPr eaLnBrk="1"/>
                  <a:r>
                    <a:rPr lang="en-US" altLang="en-US" sz="1500" b="1">
                      <a:latin typeface="Arial" panose="020B0604020202020204" pitchFamily="34" charset="0"/>
                      <a:cs typeface="Arial" panose="020B0604020202020204" pitchFamily="34" charset="0"/>
                    </a:rPr>
                    <a:t>TUBO</a:t>
                  </a:r>
                </a:p>
              </p:txBody>
            </p:sp>
            <p:sp>
              <p:nvSpPr>
                <p:cNvPr id="23" name="Rectangle 1" descr="Google Shape;54;p13">
                  <a:extLst>
                    <a:ext uri="{FF2B5EF4-FFF2-40B4-BE49-F238E27FC236}">
                      <a16:creationId xmlns:a16="http://schemas.microsoft.com/office/drawing/2014/main" id="{E6E466BD-CBF8-E755-A5DB-E78AF68A1DB1}"/>
                    </a:ext>
                  </a:extLst>
                </p:cNvPr>
                <p:cNvSpPr txBox="1">
                  <a:spLocks/>
                </p:cNvSpPr>
                <p:nvPr/>
              </p:nvSpPr>
              <p:spPr bwMode="auto">
                <a:xfrm rot="18000000">
                  <a:off x="4321166" y="3785259"/>
                  <a:ext cx="425965" cy="219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66855" tIns="66855" rIns="66855" bIns="66855" numCol="1" anchor="b" anchorCtr="0" compatLnSpc="1">
                  <a:prstTxWarp prst="textNoShape">
                    <a:avLst/>
                  </a:prstTxWarp>
                </a:bodyPr>
                <a:lstStyle>
                  <a:defPPr>
                    <a:defRPr lang="en-US"/>
                  </a:defPPr>
                  <a:lvl1pPr marL="0" algn="l" defTabSz="504749" rtl="0" eaLnBrk="1" latinLnBrk="0" hangingPunct="1">
                    <a:defRPr sz="994" kern="1200">
                      <a:solidFill>
                        <a:schemeClr val="tx1"/>
                      </a:solidFill>
                      <a:latin typeface="+mn-lt"/>
                      <a:ea typeface="+mn-ea"/>
                      <a:cs typeface="+mn-cs"/>
                    </a:defRPr>
                  </a:lvl1pPr>
                  <a:lvl2pPr marL="252374" algn="l" defTabSz="504749" rtl="0" eaLnBrk="1" latinLnBrk="0" hangingPunct="1">
                    <a:defRPr sz="994" kern="1200">
                      <a:solidFill>
                        <a:schemeClr val="tx1"/>
                      </a:solidFill>
                      <a:latin typeface="+mn-lt"/>
                      <a:ea typeface="+mn-ea"/>
                      <a:cs typeface="+mn-cs"/>
                    </a:defRPr>
                  </a:lvl2pPr>
                  <a:lvl3pPr marL="504749" algn="l" defTabSz="504749" rtl="0" eaLnBrk="1" latinLnBrk="0" hangingPunct="1">
                    <a:defRPr sz="994" kern="1200">
                      <a:solidFill>
                        <a:schemeClr val="tx1"/>
                      </a:solidFill>
                      <a:latin typeface="+mn-lt"/>
                      <a:ea typeface="+mn-ea"/>
                      <a:cs typeface="+mn-cs"/>
                    </a:defRPr>
                  </a:lvl3pPr>
                  <a:lvl4pPr marL="757123" algn="l" defTabSz="504749" rtl="0" eaLnBrk="1" latinLnBrk="0" hangingPunct="1">
                    <a:defRPr sz="994" kern="1200">
                      <a:solidFill>
                        <a:schemeClr val="tx1"/>
                      </a:solidFill>
                      <a:latin typeface="+mn-lt"/>
                      <a:ea typeface="+mn-ea"/>
                      <a:cs typeface="+mn-cs"/>
                    </a:defRPr>
                  </a:lvl4pPr>
                  <a:lvl5pPr marL="1009498" algn="l" defTabSz="504749" rtl="0" eaLnBrk="1" latinLnBrk="0" hangingPunct="1">
                    <a:defRPr sz="994" kern="1200">
                      <a:solidFill>
                        <a:schemeClr val="tx1"/>
                      </a:solidFill>
                      <a:latin typeface="+mn-lt"/>
                      <a:ea typeface="+mn-ea"/>
                      <a:cs typeface="+mn-cs"/>
                    </a:defRPr>
                  </a:lvl5pPr>
                  <a:lvl6pPr marL="1261872" algn="l" defTabSz="504749" rtl="0" eaLnBrk="1" latinLnBrk="0" hangingPunct="1">
                    <a:defRPr sz="994" kern="1200">
                      <a:solidFill>
                        <a:schemeClr val="tx1"/>
                      </a:solidFill>
                      <a:latin typeface="+mn-lt"/>
                      <a:ea typeface="+mn-ea"/>
                      <a:cs typeface="+mn-cs"/>
                    </a:defRPr>
                  </a:lvl6pPr>
                  <a:lvl7pPr marL="1514246" algn="l" defTabSz="504749" rtl="0" eaLnBrk="1" latinLnBrk="0" hangingPunct="1">
                    <a:defRPr sz="994" kern="1200">
                      <a:solidFill>
                        <a:schemeClr val="tx1"/>
                      </a:solidFill>
                      <a:latin typeface="+mn-lt"/>
                      <a:ea typeface="+mn-ea"/>
                      <a:cs typeface="+mn-cs"/>
                    </a:defRPr>
                  </a:lvl7pPr>
                  <a:lvl8pPr marL="1766621" algn="l" defTabSz="504749" rtl="0" eaLnBrk="1" latinLnBrk="0" hangingPunct="1">
                    <a:defRPr sz="994" kern="1200">
                      <a:solidFill>
                        <a:schemeClr val="tx1"/>
                      </a:solidFill>
                      <a:latin typeface="+mn-lt"/>
                      <a:ea typeface="+mn-ea"/>
                      <a:cs typeface="+mn-cs"/>
                    </a:defRPr>
                  </a:lvl8pPr>
                  <a:lvl9pPr marL="2018995" algn="l" defTabSz="504749" rtl="0" eaLnBrk="1" latinLnBrk="0" hangingPunct="1">
                    <a:defRPr sz="994" kern="1200">
                      <a:solidFill>
                        <a:schemeClr val="tx1"/>
                      </a:solidFill>
                      <a:latin typeface="+mn-lt"/>
                      <a:ea typeface="+mn-ea"/>
                      <a:cs typeface="+mn-cs"/>
                    </a:defRPr>
                  </a:lvl9pPr>
                </a:lstStyle>
                <a:p>
                  <a:pPr eaLnBrk="1"/>
                  <a:r>
                    <a:rPr lang="en-US" altLang="en-US" sz="1500" b="1">
                      <a:latin typeface="Arial" panose="020B0604020202020204" pitchFamily="34" charset="0"/>
                      <a:cs typeface="Arial" panose="020B0604020202020204" pitchFamily="34" charset="0"/>
                    </a:rPr>
                    <a:t>TS/A</a:t>
                  </a:r>
                </a:p>
              </p:txBody>
            </p:sp>
          </p:grpSp>
          <p:sp>
            <p:nvSpPr>
              <p:cNvPr id="19" name="TextBox 18" descr="Google Shape;54;p13">
                <a:extLst>
                  <a:ext uri="{FF2B5EF4-FFF2-40B4-BE49-F238E27FC236}">
                    <a16:creationId xmlns:a16="http://schemas.microsoft.com/office/drawing/2014/main" id="{9E636C2A-97A8-C818-07D8-31090A4210AA}"/>
                  </a:ext>
                </a:extLst>
              </p:cNvPr>
              <p:cNvSpPr txBox="1">
                <a:spLocks/>
              </p:cNvSpPr>
              <p:nvPr/>
            </p:nvSpPr>
            <p:spPr bwMode="auto">
              <a:xfrm rot="16200000">
                <a:off x="2538850" y="3018521"/>
                <a:ext cx="1266665" cy="3753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66855" tIns="66855" rIns="66855" bIns="66855" numCol="1" anchor="b"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en-US" sz="1500" b="1">
                    <a:latin typeface="Arial" panose="020B0604020202020204" pitchFamily="34" charset="0"/>
                    <a:cs typeface="Arial" panose="020B0604020202020204" pitchFamily="34" charset="0"/>
                  </a:rPr>
                  <a:t>      </a:t>
                </a:r>
              </a:p>
              <a:p>
                <a:pPr algn="ctr"/>
                <a:r>
                  <a:rPr lang="en-US" altLang="en-US" sz="1500" b="1">
                    <a:latin typeface="Arial" panose="020B0604020202020204" pitchFamily="34" charset="0"/>
                    <a:cs typeface="Arial" panose="020B0604020202020204" pitchFamily="34" charset="0"/>
                  </a:rPr>
                  <a:t>Relative Expression of FAP</a:t>
                </a:r>
                <a:endParaRPr lang="en-US" sz="1500">
                  <a:latin typeface="Arial" panose="020B0604020202020204" pitchFamily="34" charset="0"/>
                  <a:cs typeface="Arial" panose="020B0604020202020204" pitchFamily="34" charset="0"/>
                </a:endParaRPr>
              </a:p>
            </p:txBody>
          </p:sp>
        </p:grpSp>
        <p:pic>
          <p:nvPicPr>
            <p:cNvPr id="16" name="Picture 15">
              <a:extLst>
                <a:ext uri="{FF2B5EF4-FFF2-40B4-BE49-F238E27FC236}">
                  <a16:creationId xmlns:a16="http://schemas.microsoft.com/office/drawing/2014/main" id="{7FA6FA8C-4277-C49F-C4B2-BC6E594E2FB1}"/>
                </a:ext>
              </a:extLst>
            </p:cNvPr>
            <p:cNvPicPr>
              <a:picLocks noChangeAspect="1"/>
            </p:cNvPicPr>
            <p:nvPr/>
          </p:nvPicPr>
          <p:blipFill>
            <a:blip r:embed="rId5"/>
            <a:srcRect l="2648" t="-2" r="12484" b="33879"/>
            <a:stretch/>
          </p:blipFill>
          <p:spPr>
            <a:xfrm>
              <a:off x="4091682" y="228196"/>
              <a:ext cx="1321065" cy="1266664"/>
            </a:xfrm>
            <a:prstGeom prst="rect">
              <a:avLst/>
            </a:prstGeom>
          </p:spPr>
        </p:pic>
      </p:grpSp>
    </p:spTree>
    <p:extLst>
      <p:ext uri="{BB962C8B-B14F-4D97-AF65-F5344CB8AC3E}">
        <p14:creationId xmlns:p14="http://schemas.microsoft.com/office/powerpoint/2010/main" val="679486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EBF3DA0-F457-4FCC-0DC4-F8EDC6D2559C}"/>
              </a:ext>
            </a:extLst>
          </p:cNvPr>
          <p:cNvSpPr txBox="1">
            <a:spLocks/>
          </p:cNvSpPr>
          <p:nvPr/>
        </p:nvSpPr>
        <p:spPr>
          <a:xfrm>
            <a:off x="4353279" y="256848"/>
            <a:ext cx="3484245" cy="1193799"/>
          </a:xfrm>
          <a:prstGeom prst="rect">
            <a:avLst/>
          </a:prstGeom>
        </p:spPr>
        <p:txBody>
          <a:bodyPr>
            <a:normAutofit fontScale="90000" lnSpcReduction="10000"/>
          </a:bodyPr>
          <a:lstStyle>
            <a:lvl1pPr algn="l" defTabSz="594360" rtl="0" eaLnBrk="1" latinLnBrk="0" hangingPunct="1">
              <a:lnSpc>
                <a:spcPct val="90000"/>
              </a:lnSpc>
              <a:spcBef>
                <a:spcPct val="0"/>
              </a:spcBef>
              <a:buNone/>
              <a:defRPr sz="2860" kern="1200">
                <a:solidFill>
                  <a:schemeClr val="tx1"/>
                </a:solidFill>
                <a:latin typeface="+mj-lt"/>
                <a:ea typeface="+mj-ea"/>
                <a:cs typeface="+mj-cs"/>
              </a:defRPr>
            </a:lvl1pPr>
          </a:lstStyle>
          <a:p>
            <a:pPr>
              <a:lnSpc>
                <a:spcPct val="107000"/>
              </a:lnSpc>
              <a:spcAft>
                <a:spcPts val="1200"/>
              </a:spcAft>
            </a:pPr>
            <a:r>
              <a:rPr lang="en-US" sz="2700" b="1" kern="100">
                <a:latin typeface="Arial" panose="020B0604020202020204" pitchFamily="34" charset="0"/>
                <a:ea typeface="Aptos" panose="020B0004020202020204" pitchFamily="34" charset="0"/>
                <a:cs typeface="Arial" panose="020B0604020202020204" pitchFamily="34" charset="0"/>
              </a:rPr>
              <a:t>Supplemental Figures </a:t>
            </a:r>
            <a:br>
              <a:rPr lang="en-US" sz="2700" b="1" kern="100">
                <a:latin typeface="Times New Roman" panose="02020603050405020304" pitchFamily="18" charset="0"/>
                <a:ea typeface="Aptos" panose="020B0004020202020204" pitchFamily="34" charset="0"/>
                <a:cs typeface="Times New Roman" panose="02020603050405020304" pitchFamily="18" charset="0"/>
              </a:rPr>
            </a:br>
            <a:br>
              <a:rPr lang="en-US" sz="2700" b="1" kern="100">
                <a:latin typeface="Times New Roman" panose="02020603050405020304" pitchFamily="18" charset="0"/>
                <a:ea typeface="Aptos" panose="020B0004020202020204" pitchFamily="34" charset="0"/>
                <a:cs typeface="Times New Roman" panose="02020603050405020304" pitchFamily="18" charset="0"/>
              </a:rPr>
            </a:br>
            <a:endParaRPr lang="en-US" sz="2700" kern="100">
              <a:latin typeface="Aptos" panose="020B0004020202020204" pitchFamily="34" charset="0"/>
              <a:ea typeface="Aptos" panose="020B000402020202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A47B93DB-DE25-AB3A-67B4-DD77C8F6E2B0}"/>
              </a:ext>
            </a:extLst>
          </p:cNvPr>
          <p:cNvPicPr>
            <a:picLocks noChangeAspect="1"/>
          </p:cNvPicPr>
          <p:nvPr/>
        </p:nvPicPr>
        <p:blipFill>
          <a:blip r:embed="rId3"/>
          <a:stretch>
            <a:fillRect/>
          </a:stretch>
        </p:blipFill>
        <p:spPr>
          <a:xfrm>
            <a:off x="6440114" y="1450647"/>
            <a:ext cx="3550685" cy="2445654"/>
          </a:xfrm>
          <a:prstGeom prst="rect">
            <a:avLst/>
          </a:prstGeom>
        </p:spPr>
      </p:pic>
      <p:pic>
        <p:nvPicPr>
          <p:cNvPr id="5" name="Picture 4">
            <a:extLst>
              <a:ext uri="{FF2B5EF4-FFF2-40B4-BE49-F238E27FC236}">
                <a16:creationId xmlns:a16="http://schemas.microsoft.com/office/drawing/2014/main" id="{740BE529-A41E-761C-E513-8BDE8010335E}"/>
              </a:ext>
            </a:extLst>
          </p:cNvPr>
          <p:cNvPicPr>
            <a:picLocks noChangeAspect="1"/>
          </p:cNvPicPr>
          <p:nvPr/>
        </p:nvPicPr>
        <p:blipFill>
          <a:blip r:embed="rId4"/>
          <a:srcRect r="18813" b="-294"/>
          <a:stretch>
            <a:fillRect/>
          </a:stretch>
        </p:blipFill>
        <p:spPr>
          <a:xfrm>
            <a:off x="2128592" y="1452839"/>
            <a:ext cx="3483876" cy="2440232"/>
          </a:xfrm>
          <a:prstGeom prst="rect">
            <a:avLst/>
          </a:prstGeom>
        </p:spPr>
      </p:pic>
      <p:sp>
        <p:nvSpPr>
          <p:cNvPr id="8" name="TextBox 7">
            <a:extLst>
              <a:ext uri="{FF2B5EF4-FFF2-40B4-BE49-F238E27FC236}">
                <a16:creationId xmlns:a16="http://schemas.microsoft.com/office/drawing/2014/main" id="{42A75AFF-3CC6-091D-D825-A07A9B2C21DA}"/>
              </a:ext>
            </a:extLst>
          </p:cNvPr>
          <p:cNvSpPr txBox="1"/>
          <p:nvPr/>
        </p:nvSpPr>
        <p:spPr>
          <a:xfrm>
            <a:off x="6320368" y="1041470"/>
            <a:ext cx="244274" cy="298353"/>
          </a:xfrm>
          <a:prstGeom prst="rect">
            <a:avLst/>
          </a:prstGeom>
          <a:noFill/>
        </p:spPr>
        <p:txBody>
          <a:bodyPr rot="0" spcFirstLastPara="0" vertOverflow="overflow" horzOverflow="overflow" vert="horz" wrap="square" lIns="66866" tIns="33434" rIns="66866" bIns="33434" numCol="1" spcCol="0" rtlCol="0" fromWordArt="0" anchor="t" anchorCtr="0" forceAA="0" compatLnSpc="1">
            <a:prstTxWarp prst="textNoShape">
              <a:avLst/>
            </a:prstTxWarp>
            <a:spAutoFit/>
          </a:bodyPr>
          <a:lstStyle/>
          <a:p>
            <a:r>
              <a:rPr lang="en-US" sz="1500" b="1" dirty="0">
                <a:latin typeface="Arial" panose="020B0604020202020204" pitchFamily="34" charset="0"/>
                <a:cs typeface="Arial" panose="020B0604020202020204" pitchFamily="34" charset="0"/>
              </a:rPr>
              <a:t>b</a:t>
            </a:r>
            <a:endParaRPr lang="en-US" sz="15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C6F428D2-0A40-E4F1-3389-41FAF4728437}"/>
              </a:ext>
            </a:extLst>
          </p:cNvPr>
          <p:cNvSpPr txBox="1"/>
          <p:nvPr/>
        </p:nvSpPr>
        <p:spPr>
          <a:xfrm>
            <a:off x="2128406" y="1112634"/>
            <a:ext cx="244274" cy="298353"/>
          </a:xfrm>
          <a:prstGeom prst="rect">
            <a:avLst/>
          </a:prstGeom>
          <a:noFill/>
        </p:spPr>
        <p:txBody>
          <a:bodyPr rot="0" spcFirstLastPara="0" vertOverflow="overflow" horzOverflow="overflow" vert="horz" wrap="square" lIns="66866" tIns="33434" rIns="66866" bIns="33434" numCol="1" spcCol="0" rtlCol="0" fromWordArt="0" anchor="t" anchorCtr="0" forceAA="0" compatLnSpc="1">
            <a:prstTxWarp prst="textNoShape">
              <a:avLst/>
            </a:prstTxWarp>
            <a:spAutoFit/>
          </a:bodyPr>
          <a:lstStyle/>
          <a:p>
            <a:r>
              <a:rPr lang="en-US" sz="1500" b="1" dirty="0">
                <a:latin typeface="Arial" panose="020B0604020202020204" pitchFamily="34" charset="0"/>
                <a:cs typeface="Arial" panose="020B0604020202020204" pitchFamily="34" charset="0"/>
              </a:rPr>
              <a:t>a</a:t>
            </a:r>
          </a:p>
        </p:txBody>
      </p:sp>
      <p:sp>
        <p:nvSpPr>
          <p:cNvPr id="12" name="TextBox 11">
            <a:extLst>
              <a:ext uri="{FF2B5EF4-FFF2-40B4-BE49-F238E27FC236}">
                <a16:creationId xmlns:a16="http://schemas.microsoft.com/office/drawing/2014/main" id="{15D379D3-EE86-38AA-05AE-76B7E56A5409}"/>
              </a:ext>
            </a:extLst>
          </p:cNvPr>
          <p:cNvSpPr txBox="1"/>
          <p:nvPr/>
        </p:nvSpPr>
        <p:spPr>
          <a:xfrm>
            <a:off x="2901147" y="1113092"/>
            <a:ext cx="2429628" cy="298353"/>
          </a:xfrm>
          <a:prstGeom prst="rect">
            <a:avLst/>
          </a:prstGeom>
          <a:noFill/>
        </p:spPr>
        <p:txBody>
          <a:bodyPr rot="0" spcFirstLastPara="0" vertOverflow="overflow" horzOverflow="overflow" vert="horz" wrap="square" lIns="66866" tIns="33434" rIns="66866" bIns="33434" numCol="1" spcCol="0" rtlCol="0" fromWordArt="0" anchor="t" anchorCtr="0" forceAA="0" compatLnSpc="1">
            <a:prstTxWarp prst="textNoShape">
              <a:avLst/>
            </a:prstTxWarp>
            <a:spAutoFit/>
          </a:bodyPr>
          <a:lstStyle/>
          <a:p>
            <a:r>
              <a:rPr lang="en-US" sz="1500" b="1">
                <a:latin typeface="Arial" panose="020B0604020202020204" pitchFamily="34" charset="0"/>
                <a:cs typeface="Arial" panose="020B0604020202020204" pitchFamily="34" charset="0"/>
              </a:rPr>
              <a:t> 800µCi [</a:t>
            </a:r>
            <a:r>
              <a:rPr lang="en-US" sz="1500" b="1" baseline="30000">
                <a:latin typeface="Arial" panose="020B0604020202020204" pitchFamily="34" charset="0"/>
                <a:cs typeface="Arial" panose="020B0604020202020204" pitchFamily="34" charset="0"/>
              </a:rPr>
              <a:t>67</a:t>
            </a:r>
            <a:r>
              <a:rPr lang="en-US" sz="1500" b="1">
                <a:latin typeface="Arial" panose="020B0604020202020204" pitchFamily="34" charset="0"/>
                <a:cs typeface="Arial" panose="020B0604020202020204" pitchFamily="34" charset="0"/>
              </a:rPr>
              <a:t>Cu]-FAP2287 </a:t>
            </a:r>
            <a:r>
              <a:rPr lang="en-US" sz="1500">
                <a:latin typeface="Arial" panose="020B0604020202020204" pitchFamily="34" charset="0"/>
                <a:cs typeface="Arial" panose="020B0604020202020204" pitchFamily="34" charset="0"/>
              </a:rPr>
              <a:t>​</a:t>
            </a:r>
          </a:p>
        </p:txBody>
      </p:sp>
      <p:sp>
        <p:nvSpPr>
          <p:cNvPr id="14" name="TextBox 13">
            <a:extLst>
              <a:ext uri="{FF2B5EF4-FFF2-40B4-BE49-F238E27FC236}">
                <a16:creationId xmlns:a16="http://schemas.microsoft.com/office/drawing/2014/main" id="{66134753-3580-6221-0FDB-4BCDDAB47699}"/>
              </a:ext>
            </a:extLst>
          </p:cNvPr>
          <p:cNvSpPr txBox="1"/>
          <p:nvPr/>
        </p:nvSpPr>
        <p:spPr>
          <a:xfrm>
            <a:off x="6964368" y="1045947"/>
            <a:ext cx="2457204" cy="298353"/>
          </a:xfrm>
          <a:prstGeom prst="rect">
            <a:avLst/>
          </a:prstGeom>
          <a:noFill/>
        </p:spPr>
        <p:txBody>
          <a:bodyPr rot="0" spcFirstLastPara="0" vertOverflow="overflow" horzOverflow="overflow" vert="horz" wrap="square" lIns="66866" tIns="33434" rIns="66866" bIns="33434" numCol="1" spcCol="0" rtlCol="0" fromWordArt="0" anchor="t" anchorCtr="0" forceAA="0" compatLnSpc="1">
            <a:prstTxWarp prst="textNoShape">
              <a:avLst/>
            </a:prstTxWarp>
            <a:spAutoFit/>
          </a:bodyPr>
          <a:lstStyle/>
          <a:p>
            <a:r>
              <a:rPr lang="en-US" sz="1500" b="1">
                <a:latin typeface="Arial" panose="020B0604020202020204" pitchFamily="34" charset="0"/>
                <a:cs typeface="Arial" panose="020B0604020202020204" pitchFamily="34" charset="0"/>
              </a:rPr>
              <a:t> 1600µCi [</a:t>
            </a:r>
            <a:r>
              <a:rPr lang="en-US" sz="1500" b="1" baseline="30000">
                <a:latin typeface="Arial" panose="020B0604020202020204" pitchFamily="34" charset="0"/>
                <a:cs typeface="Arial" panose="020B0604020202020204" pitchFamily="34" charset="0"/>
              </a:rPr>
              <a:t>67</a:t>
            </a:r>
            <a:r>
              <a:rPr lang="en-US" sz="1500" b="1">
                <a:latin typeface="Arial" panose="020B0604020202020204" pitchFamily="34" charset="0"/>
                <a:cs typeface="Arial" panose="020B0604020202020204" pitchFamily="34" charset="0"/>
              </a:rPr>
              <a:t>Cu]-FAP2287 </a:t>
            </a:r>
            <a:r>
              <a:rPr lang="en-US" sz="150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2212280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23FB1D4C-8387-ECD7-925C-E0AC1C89F0A6}"/>
              </a:ext>
            </a:extLst>
          </p:cNvPr>
          <p:cNvGrpSpPr/>
          <p:nvPr/>
        </p:nvGrpSpPr>
        <p:grpSpPr>
          <a:xfrm>
            <a:off x="1284920" y="2121443"/>
            <a:ext cx="9957407" cy="2996031"/>
            <a:chOff x="164799" y="1239178"/>
            <a:chExt cx="6638271" cy="1997354"/>
          </a:xfrm>
        </p:grpSpPr>
        <p:grpSp>
          <p:nvGrpSpPr>
            <p:cNvPr id="4" name="Group 3">
              <a:extLst>
                <a:ext uri="{FF2B5EF4-FFF2-40B4-BE49-F238E27FC236}">
                  <a16:creationId xmlns:a16="http://schemas.microsoft.com/office/drawing/2014/main" id="{843DFF05-91A5-517D-C72F-7A03535C36B9}"/>
                </a:ext>
              </a:extLst>
            </p:cNvPr>
            <p:cNvGrpSpPr/>
            <p:nvPr/>
          </p:nvGrpSpPr>
          <p:grpSpPr>
            <a:xfrm>
              <a:off x="2363384" y="1239178"/>
              <a:ext cx="4439686" cy="1873912"/>
              <a:chOff x="1984304" y="1239178"/>
              <a:chExt cx="4439686" cy="1873912"/>
            </a:xfrm>
          </p:grpSpPr>
          <p:sp>
            <p:nvSpPr>
              <p:cNvPr id="10" name="TextBox 23">
                <a:extLst>
                  <a:ext uri="{FF2B5EF4-FFF2-40B4-BE49-F238E27FC236}">
                    <a16:creationId xmlns:a16="http://schemas.microsoft.com/office/drawing/2014/main" id="{1E309D4A-0620-386B-5495-5F11E71B178A}"/>
                  </a:ext>
                </a:extLst>
              </p:cNvPr>
              <p:cNvSpPr txBox="1"/>
              <p:nvPr/>
            </p:nvSpPr>
            <p:spPr>
              <a:xfrm>
                <a:off x="4148156" y="1407972"/>
                <a:ext cx="1923171" cy="198902"/>
              </a:xfrm>
              <a:prstGeom prst="rect">
                <a:avLst/>
              </a:prstGeom>
              <a:noFill/>
            </p:spPr>
            <p:txBody>
              <a:bodyPr wrap="square" lIns="66866" tIns="33434" rIns="66866" bIns="33434"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b="1">
                    <a:latin typeface="Arial" panose="020B0604020202020204" pitchFamily="34" charset="0"/>
                    <a:cs typeface="Arial" panose="020B0604020202020204" pitchFamily="34" charset="0"/>
                  </a:rPr>
                  <a:t>1600µCi [</a:t>
                </a:r>
                <a:r>
                  <a:rPr lang="en-US" sz="1500" b="1" baseline="30000">
                    <a:latin typeface="Arial" panose="020B0604020202020204" pitchFamily="34" charset="0"/>
                    <a:cs typeface="Arial" panose="020B0604020202020204" pitchFamily="34" charset="0"/>
                  </a:rPr>
                  <a:t>67</a:t>
                </a:r>
                <a:r>
                  <a:rPr lang="en-US" sz="1500" b="1">
                    <a:latin typeface="Arial" panose="020B0604020202020204" pitchFamily="34" charset="0"/>
                    <a:cs typeface="Arial" panose="020B0604020202020204" pitchFamily="34" charset="0"/>
                  </a:rPr>
                  <a:t>Cu]-FAP2287+IMT</a:t>
                </a:r>
              </a:p>
            </p:txBody>
          </p:sp>
          <p:sp>
            <p:nvSpPr>
              <p:cNvPr id="11" name="TextBox 23">
                <a:extLst>
                  <a:ext uri="{FF2B5EF4-FFF2-40B4-BE49-F238E27FC236}">
                    <a16:creationId xmlns:a16="http://schemas.microsoft.com/office/drawing/2014/main" id="{B3C12136-61E8-DFED-A241-52871B5FE776}"/>
                  </a:ext>
                </a:extLst>
              </p:cNvPr>
              <p:cNvSpPr txBox="1"/>
              <p:nvPr/>
            </p:nvSpPr>
            <p:spPr>
              <a:xfrm>
                <a:off x="4520276" y="1249118"/>
                <a:ext cx="1903714" cy="168125"/>
              </a:xfrm>
              <a:prstGeom prst="rect">
                <a:avLst/>
              </a:prstGeom>
              <a:noFill/>
            </p:spPr>
            <p:txBody>
              <a:bodyPr wrap="square" lIns="66866" tIns="33434" rIns="66866" bIns="33434"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200" b="1">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F666AC2E-9B93-A544-E6C8-C4930DFF3C23}"/>
                  </a:ext>
                </a:extLst>
              </p:cNvPr>
              <p:cNvSpPr txBox="1"/>
              <p:nvPr/>
            </p:nvSpPr>
            <p:spPr>
              <a:xfrm rot="16200000">
                <a:off x="1387024" y="2080905"/>
                <a:ext cx="1420986" cy="198902"/>
              </a:xfrm>
              <a:prstGeom prst="rect">
                <a:avLst/>
              </a:prstGeom>
              <a:noFill/>
            </p:spPr>
            <p:txBody>
              <a:bodyPr wrap="square" lIns="66866" tIns="33434" rIns="66866" bIns="33434" rtlCol="0" anchor="t">
                <a:spAutoFit/>
              </a:bodyPr>
              <a:lstStyle/>
              <a:p>
                <a:r>
                  <a:rPr lang="en-US" sz="1500" b="1">
                    <a:latin typeface="Arial" panose="020B0604020202020204" pitchFamily="34" charset="0"/>
                    <a:cs typeface="Arial" panose="020B0604020202020204" pitchFamily="34" charset="0"/>
                  </a:rPr>
                  <a:t>Tumor Volume (mm</a:t>
                </a:r>
                <a:r>
                  <a:rPr lang="en-US" sz="1500" b="1" baseline="30000">
                    <a:latin typeface="Arial" panose="020B0604020202020204" pitchFamily="34" charset="0"/>
                    <a:cs typeface="Arial" panose="020B0604020202020204" pitchFamily="34" charset="0"/>
                  </a:rPr>
                  <a:t> 3</a:t>
                </a:r>
                <a:r>
                  <a:rPr lang="en-US" sz="1500" b="1">
                    <a:latin typeface="Arial" panose="020B0604020202020204" pitchFamily="34" charset="0"/>
                    <a:cs typeface="Arial" panose="020B0604020202020204" pitchFamily="34" charset="0"/>
                  </a:rPr>
                  <a:t>)</a:t>
                </a:r>
              </a:p>
            </p:txBody>
          </p:sp>
          <p:sp>
            <p:nvSpPr>
              <p:cNvPr id="17" name="TextBox 16">
                <a:extLst>
                  <a:ext uri="{FF2B5EF4-FFF2-40B4-BE49-F238E27FC236}">
                    <a16:creationId xmlns:a16="http://schemas.microsoft.com/office/drawing/2014/main" id="{A4621FBC-3EB5-F5EE-9AF2-3704CD0B7473}"/>
                  </a:ext>
                </a:extLst>
              </p:cNvPr>
              <p:cNvSpPr txBox="1"/>
              <p:nvPr/>
            </p:nvSpPr>
            <p:spPr>
              <a:xfrm>
                <a:off x="2977030" y="2914188"/>
                <a:ext cx="849680" cy="198902"/>
              </a:xfrm>
              <a:prstGeom prst="rect">
                <a:avLst/>
              </a:prstGeom>
              <a:noFill/>
            </p:spPr>
            <p:txBody>
              <a:bodyPr wrap="square" lIns="66866" tIns="33434" rIns="66866" bIns="33434" rtlCol="0" anchor="t">
                <a:spAutoFit/>
              </a:bodyPr>
              <a:lstStyle/>
              <a:p>
                <a:r>
                  <a:rPr lang="en-US" sz="1500" b="1">
                    <a:latin typeface="Arial" panose="020B0604020202020204" pitchFamily="34" charset="0"/>
                    <a:cs typeface="Arial" panose="020B0604020202020204" pitchFamily="34" charset="0"/>
                  </a:rPr>
                  <a:t>Time (Days)</a:t>
                </a:r>
              </a:p>
            </p:txBody>
          </p:sp>
          <p:sp>
            <p:nvSpPr>
              <p:cNvPr id="15" name="TextBox 14">
                <a:extLst>
                  <a:ext uri="{FF2B5EF4-FFF2-40B4-BE49-F238E27FC236}">
                    <a16:creationId xmlns:a16="http://schemas.microsoft.com/office/drawing/2014/main" id="{3838FFB7-B402-D9B3-997A-575427D74EA0}"/>
                  </a:ext>
                </a:extLst>
              </p:cNvPr>
              <p:cNvSpPr txBox="1"/>
              <p:nvPr/>
            </p:nvSpPr>
            <p:spPr>
              <a:xfrm>
                <a:off x="1984304" y="1257102"/>
                <a:ext cx="162849" cy="198902"/>
              </a:xfrm>
              <a:prstGeom prst="rect">
                <a:avLst/>
              </a:prstGeom>
              <a:noFill/>
            </p:spPr>
            <p:txBody>
              <a:bodyPr rot="0" spcFirstLastPara="0" vertOverflow="overflow" horzOverflow="overflow" vert="horz" wrap="square" lIns="66866" tIns="33434" rIns="66866" bIns="33434" numCol="1" spcCol="0" rtlCol="0" fromWordArt="0" anchor="t" anchorCtr="0" forceAA="0" compatLnSpc="1">
                <a:prstTxWarp prst="textNoShape">
                  <a:avLst/>
                </a:prstTxWarp>
                <a:spAutoFit/>
              </a:bodyPr>
              <a:lstStyle/>
              <a:p>
                <a:r>
                  <a:rPr lang="en-US" sz="1500" b="1" dirty="0">
                    <a:latin typeface="Arial" panose="020B0604020202020204" pitchFamily="34" charset="0"/>
                    <a:cs typeface="Arial" panose="020B0604020202020204" pitchFamily="34" charset="0"/>
                  </a:rPr>
                  <a:t>b</a:t>
                </a:r>
                <a:endParaRPr lang="en-US" sz="1500" dirty="0">
                  <a:latin typeface="Arial" panose="020B0604020202020204" pitchFamily="34" charset="0"/>
                  <a:cs typeface="Arial" panose="020B0604020202020204" pitchFamily="34" charset="0"/>
                </a:endParaRPr>
              </a:p>
            </p:txBody>
          </p:sp>
          <p:pic>
            <p:nvPicPr>
              <p:cNvPr id="22" name="Picture 21" descr="A graph with blue and green arrows&#10;&#10;Description automatically generated">
                <a:extLst>
                  <a:ext uri="{FF2B5EF4-FFF2-40B4-BE49-F238E27FC236}">
                    <a16:creationId xmlns:a16="http://schemas.microsoft.com/office/drawing/2014/main" id="{E1102977-49FC-CA63-991C-C038BA7D3EB6}"/>
                  </a:ext>
                </a:extLst>
              </p:cNvPr>
              <p:cNvPicPr>
                <a:picLocks noChangeAspect="1"/>
              </p:cNvPicPr>
              <p:nvPr/>
            </p:nvPicPr>
            <p:blipFill rotWithShape="1">
              <a:blip r:embed="rId3"/>
              <a:srcRect l="75683" t="25748" r="19636" b="55619"/>
              <a:stretch/>
            </p:blipFill>
            <p:spPr>
              <a:xfrm>
                <a:off x="4039598" y="1259094"/>
                <a:ext cx="168359" cy="302737"/>
              </a:xfrm>
              <a:prstGeom prst="rect">
                <a:avLst/>
              </a:prstGeom>
            </p:spPr>
          </p:pic>
          <p:sp>
            <p:nvSpPr>
              <p:cNvPr id="24" name="TextBox 23">
                <a:extLst>
                  <a:ext uri="{FF2B5EF4-FFF2-40B4-BE49-F238E27FC236}">
                    <a16:creationId xmlns:a16="http://schemas.microsoft.com/office/drawing/2014/main" id="{385C50CF-D8A8-22EB-A028-FB1E456C3713}"/>
                  </a:ext>
                </a:extLst>
              </p:cNvPr>
              <p:cNvSpPr txBox="1"/>
              <p:nvPr/>
            </p:nvSpPr>
            <p:spPr>
              <a:xfrm>
                <a:off x="4147092" y="1270961"/>
                <a:ext cx="1779023" cy="198902"/>
              </a:xfrm>
              <a:prstGeom prst="rect">
                <a:avLst/>
              </a:prstGeom>
              <a:noFill/>
            </p:spPr>
            <p:txBody>
              <a:bodyPr wrap="square" lIns="66866" tIns="33434" rIns="66866" bIns="33434"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b="1">
                    <a:latin typeface="Arial" panose="020B0604020202020204" pitchFamily="34" charset="0"/>
                    <a:cs typeface="Arial" panose="020B0604020202020204" pitchFamily="34" charset="0"/>
                  </a:rPr>
                  <a:t>800µCi [</a:t>
                </a:r>
                <a:r>
                  <a:rPr lang="en-US" sz="1500" b="1" baseline="30000">
                    <a:latin typeface="Arial" panose="020B0604020202020204" pitchFamily="34" charset="0"/>
                    <a:cs typeface="Arial" panose="020B0604020202020204" pitchFamily="34" charset="0"/>
                  </a:rPr>
                  <a:t>67</a:t>
                </a:r>
                <a:r>
                  <a:rPr lang="en-US" sz="1500" b="1">
                    <a:latin typeface="Arial" panose="020B0604020202020204" pitchFamily="34" charset="0"/>
                    <a:cs typeface="Arial" panose="020B0604020202020204" pitchFamily="34" charset="0"/>
                  </a:rPr>
                  <a:t>Cu]-FAP2287+IMT</a:t>
                </a:r>
              </a:p>
            </p:txBody>
          </p:sp>
          <p:sp>
            <p:nvSpPr>
              <p:cNvPr id="43" name="TextBox 42">
                <a:extLst>
                  <a:ext uri="{FF2B5EF4-FFF2-40B4-BE49-F238E27FC236}">
                    <a16:creationId xmlns:a16="http://schemas.microsoft.com/office/drawing/2014/main" id="{ED49BDBF-E320-4C9B-EECF-CCFFAD8EA5C3}"/>
                  </a:ext>
                </a:extLst>
              </p:cNvPr>
              <p:cNvSpPr txBox="1"/>
              <p:nvPr/>
            </p:nvSpPr>
            <p:spPr>
              <a:xfrm>
                <a:off x="2977030" y="1239178"/>
                <a:ext cx="1045989" cy="400109"/>
              </a:xfrm>
              <a:prstGeom prst="rect">
                <a:avLst/>
              </a:prstGeom>
              <a:noFill/>
            </p:spPr>
            <p:txBody>
              <a:bodyPr wrap="square" lIns="137160" tIns="68580" rIns="137160" bIns="6858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500" b="1">
                    <a:latin typeface="Arial" panose="020B0604020202020204" pitchFamily="34" charset="0"/>
                    <a:cs typeface="Arial" panose="020B0604020202020204" pitchFamily="34" charset="0"/>
                  </a:rPr>
                  <a:t>Rechallenged 4T1 Tumors</a:t>
                </a:r>
              </a:p>
            </p:txBody>
          </p:sp>
          <p:pic>
            <p:nvPicPr>
              <p:cNvPr id="3" name="Picture 2" descr="A graph with blue and red arrows&#10;&#10;Description automatically generated">
                <a:extLst>
                  <a:ext uri="{FF2B5EF4-FFF2-40B4-BE49-F238E27FC236}">
                    <a16:creationId xmlns:a16="http://schemas.microsoft.com/office/drawing/2014/main" id="{86B901CB-B4EC-AFDA-E1D7-5A1AD536CE67}"/>
                  </a:ext>
                </a:extLst>
              </p:cNvPr>
              <p:cNvPicPr>
                <a:picLocks noChangeAspect="1"/>
              </p:cNvPicPr>
              <p:nvPr/>
            </p:nvPicPr>
            <p:blipFill>
              <a:blip r:embed="rId4"/>
              <a:srcRect r="20146" b="-346"/>
              <a:stretch/>
            </p:blipFill>
            <p:spPr>
              <a:xfrm>
                <a:off x="2197500" y="1462165"/>
                <a:ext cx="2194859" cy="1469846"/>
              </a:xfrm>
              <a:prstGeom prst="rect">
                <a:avLst/>
              </a:prstGeom>
            </p:spPr>
          </p:pic>
        </p:grpSp>
        <p:grpSp>
          <p:nvGrpSpPr>
            <p:cNvPr id="7" name="Group 6">
              <a:extLst>
                <a:ext uri="{FF2B5EF4-FFF2-40B4-BE49-F238E27FC236}">
                  <a16:creationId xmlns:a16="http://schemas.microsoft.com/office/drawing/2014/main" id="{BCC4BD01-8119-6C2C-1392-AFECE684DE42}"/>
                </a:ext>
              </a:extLst>
            </p:cNvPr>
            <p:cNvGrpSpPr/>
            <p:nvPr/>
          </p:nvGrpSpPr>
          <p:grpSpPr>
            <a:xfrm>
              <a:off x="164799" y="1297659"/>
              <a:ext cx="2397396" cy="1938873"/>
              <a:chOff x="141399" y="1232144"/>
              <a:chExt cx="2397396" cy="1938873"/>
            </a:xfrm>
          </p:grpSpPr>
          <p:grpSp>
            <p:nvGrpSpPr>
              <p:cNvPr id="25" name="Group 24">
                <a:extLst>
                  <a:ext uri="{FF2B5EF4-FFF2-40B4-BE49-F238E27FC236}">
                    <a16:creationId xmlns:a16="http://schemas.microsoft.com/office/drawing/2014/main" id="{641A9F6F-5CFC-1794-5725-376A1FA81965}"/>
                  </a:ext>
                </a:extLst>
              </p:cNvPr>
              <p:cNvGrpSpPr/>
              <p:nvPr/>
            </p:nvGrpSpPr>
            <p:grpSpPr>
              <a:xfrm>
                <a:off x="433784" y="1232144"/>
                <a:ext cx="2105011" cy="1858821"/>
                <a:chOff x="167024" y="1124512"/>
                <a:chExt cx="2105011" cy="1858821"/>
              </a:xfrm>
            </p:grpSpPr>
            <p:pic>
              <p:nvPicPr>
                <p:cNvPr id="20" name="Picture 19" descr="A group of white mice in a laboratory&#10;&#10;Description automatically generated">
                  <a:extLst>
                    <a:ext uri="{FF2B5EF4-FFF2-40B4-BE49-F238E27FC236}">
                      <a16:creationId xmlns:a16="http://schemas.microsoft.com/office/drawing/2014/main" id="{DEB541FA-9B17-0E58-7FF3-2FE77D4804C7}"/>
                    </a:ext>
                  </a:extLst>
                </p:cNvPr>
                <p:cNvPicPr>
                  <a:picLocks noChangeAspect="1"/>
                </p:cNvPicPr>
                <p:nvPr/>
              </p:nvPicPr>
              <p:blipFill rotWithShape="1">
                <a:blip r:embed="rId5"/>
                <a:srcRect l="40287" t="36631" r="47570" b="25753"/>
                <a:stretch/>
              </p:blipFill>
              <p:spPr>
                <a:xfrm>
                  <a:off x="1162215" y="1481279"/>
                  <a:ext cx="426416" cy="1204934"/>
                </a:xfrm>
                <a:prstGeom prst="rect">
                  <a:avLst/>
                </a:prstGeom>
              </p:spPr>
            </p:pic>
            <p:sp>
              <p:nvSpPr>
                <p:cNvPr id="27" name="Rectangle 26">
                  <a:extLst>
                    <a:ext uri="{FF2B5EF4-FFF2-40B4-BE49-F238E27FC236}">
                      <a16:creationId xmlns:a16="http://schemas.microsoft.com/office/drawing/2014/main" id="{08B44828-2DB6-A17A-A98D-AFD7BCD9BED9}"/>
                    </a:ext>
                  </a:extLst>
                </p:cNvPr>
                <p:cNvSpPr/>
                <p:nvPr/>
              </p:nvSpPr>
              <p:spPr>
                <a:xfrm>
                  <a:off x="1649962" y="1507222"/>
                  <a:ext cx="217380" cy="1136464"/>
                </a:xfrm>
                <a:prstGeom prst="rect">
                  <a:avLst/>
                </a:prstGeom>
                <a:gradFill flip="none" rotWithShape="1">
                  <a:gsLst>
                    <a:gs pos="59000">
                      <a:srgbClr val="00FFD9"/>
                    </a:gs>
                    <a:gs pos="39000">
                      <a:srgbClr val="00FF58"/>
                    </a:gs>
                    <a:gs pos="19000">
                      <a:srgbClr val="FFF900"/>
                    </a:gs>
                    <a:gs pos="0">
                      <a:srgbClr val="FF0303"/>
                    </a:gs>
                    <a:gs pos="80000">
                      <a:srgbClr val="0091FF"/>
                    </a:gs>
                    <a:gs pos="100000">
                      <a:srgbClr val="00116B"/>
                    </a:gs>
                  </a:gsLst>
                  <a:lin ang="5400000" scaled="1"/>
                  <a:tileRect/>
                </a:gra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137160" tIns="68580" rIns="137160" bIns="68580" rtlCol="0" anchor="ctr"/>
                <a:lstStyle/>
                <a:p>
                  <a:pPr algn="ctr"/>
                  <a:endParaRPr lang="en-US" sz="1275" b="1">
                    <a:solidFill>
                      <a:schemeClr val="tx1"/>
                    </a:solidFill>
                    <a:latin typeface="Arial" panose="020B0604020202020204" pitchFamily="34" charset="0"/>
                    <a:cs typeface="Arial" panose="020B0604020202020204" pitchFamily="34" charset="0"/>
                  </a:endParaRPr>
                </a:p>
              </p:txBody>
            </p:sp>
            <p:sp>
              <p:nvSpPr>
                <p:cNvPr id="31" name="TextBox 164">
                  <a:extLst>
                    <a:ext uri="{FF2B5EF4-FFF2-40B4-BE49-F238E27FC236}">
                      <a16:creationId xmlns:a16="http://schemas.microsoft.com/office/drawing/2014/main" id="{BD2F8EB6-0E79-F4AD-4949-974E26E84DC0}"/>
                    </a:ext>
                  </a:extLst>
                </p:cNvPr>
                <p:cNvSpPr txBox="1"/>
                <p:nvPr/>
              </p:nvSpPr>
              <p:spPr>
                <a:xfrm rot="16200000">
                  <a:off x="1183691" y="1915085"/>
                  <a:ext cx="1119520" cy="246221"/>
                </a:xfrm>
                <a:prstGeom prst="rect">
                  <a:avLst/>
                </a:prstGeom>
                <a:noFill/>
              </p:spPr>
              <p:txBody>
                <a:bodyPr rot="0" spcFirstLastPara="0" vert="horz" wrap="square" lIns="137160" tIns="68580" rIns="137160" bIns="6858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500" b="1">
                      <a:solidFill>
                        <a:srgbClr val="030303"/>
                      </a:solidFill>
                      <a:latin typeface="Arial" panose="020B0604020202020204" pitchFamily="34" charset="0"/>
                      <a:cs typeface="Arial" panose="020B0604020202020204" pitchFamily="34" charset="0"/>
                    </a:rPr>
                    <a:t>BLI (p/s)</a:t>
                  </a:r>
                  <a:endParaRPr lang="en-US" sz="1500">
                    <a:latin typeface="Arial" panose="020B0604020202020204" pitchFamily="34" charset="0"/>
                    <a:cs typeface="Arial" panose="020B0604020202020204" pitchFamily="34" charset="0"/>
                  </a:endParaRPr>
                </a:p>
              </p:txBody>
            </p:sp>
            <p:sp>
              <p:nvSpPr>
                <p:cNvPr id="37" name="TextBox 153">
                  <a:extLst>
                    <a:ext uri="{FF2B5EF4-FFF2-40B4-BE49-F238E27FC236}">
                      <a16:creationId xmlns:a16="http://schemas.microsoft.com/office/drawing/2014/main" id="{2442D9D8-DC0F-3C03-51B8-63106F6483D8}"/>
                    </a:ext>
                  </a:extLst>
                </p:cNvPr>
                <p:cNvSpPr txBox="1"/>
                <p:nvPr/>
              </p:nvSpPr>
              <p:spPr>
                <a:xfrm>
                  <a:off x="1330021" y="1328480"/>
                  <a:ext cx="942014" cy="400109"/>
                </a:xfrm>
                <a:prstGeom prst="rect">
                  <a:avLst/>
                </a:prstGeom>
                <a:noFill/>
              </p:spPr>
              <p:txBody>
                <a:bodyPr wrap="square" lIns="137160" tIns="68580" rIns="137160" bIns="6858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en-US" sz="1500" b="1">
                      <a:latin typeface="Arial" panose="020B0604020202020204" pitchFamily="34" charset="0"/>
                      <a:cs typeface="Arial" panose="020B0604020202020204" pitchFamily="34" charset="0"/>
                    </a:rPr>
                    <a:t>5.58e</a:t>
                  </a:r>
                  <a:r>
                    <a:rPr lang="en-US" altLang="en-US" sz="1500" b="1" baseline="30000">
                      <a:latin typeface="Arial" panose="020B0604020202020204" pitchFamily="34" charset="0"/>
                      <a:cs typeface="Arial" panose="020B0604020202020204" pitchFamily="34" charset="0"/>
                    </a:rPr>
                    <a:t>4</a:t>
                  </a:r>
                </a:p>
                <a:p>
                  <a:pPr algn="ctr"/>
                  <a:endParaRPr lang="en-US" altLang="en-US" sz="1500" b="1">
                    <a:latin typeface="Arial" panose="020B0604020202020204" pitchFamily="34" charset="0"/>
                    <a:cs typeface="Arial" panose="020B0604020202020204" pitchFamily="34" charset="0"/>
                  </a:endParaRPr>
                </a:p>
              </p:txBody>
            </p:sp>
            <p:sp>
              <p:nvSpPr>
                <p:cNvPr id="40" name="TextBox 153">
                  <a:extLst>
                    <a:ext uri="{FF2B5EF4-FFF2-40B4-BE49-F238E27FC236}">
                      <a16:creationId xmlns:a16="http://schemas.microsoft.com/office/drawing/2014/main" id="{0E9133C6-D726-D1A7-0A61-3245092326B2}"/>
                    </a:ext>
                  </a:extLst>
                </p:cNvPr>
                <p:cNvSpPr txBox="1"/>
                <p:nvPr/>
              </p:nvSpPr>
              <p:spPr>
                <a:xfrm>
                  <a:off x="1306621" y="2583224"/>
                  <a:ext cx="942014" cy="400109"/>
                </a:xfrm>
                <a:prstGeom prst="rect">
                  <a:avLst/>
                </a:prstGeom>
                <a:noFill/>
              </p:spPr>
              <p:txBody>
                <a:bodyPr wrap="square" lIns="137160" tIns="68580" rIns="137160" bIns="6858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en-US" sz="1500" b="1">
                      <a:latin typeface="Arial" panose="020B0604020202020204" pitchFamily="34" charset="0"/>
                      <a:cs typeface="Arial" panose="020B0604020202020204" pitchFamily="34" charset="0"/>
                    </a:rPr>
                    <a:t>1.60e</a:t>
                  </a:r>
                  <a:r>
                    <a:rPr lang="en-US" altLang="en-US" sz="1500" b="1" baseline="30000">
                      <a:latin typeface="Arial" panose="020B0604020202020204" pitchFamily="34" charset="0"/>
                      <a:cs typeface="Arial" panose="020B0604020202020204" pitchFamily="34" charset="0"/>
                    </a:rPr>
                    <a:t>4</a:t>
                  </a:r>
                </a:p>
                <a:p>
                  <a:pPr algn="ctr"/>
                  <a:endParaRPr lang="en-US" altLang="en-US" sz="1500" b="1">
                    <a:latin typeface="Arial" panose="020B0604020202020204" pitchFamily="34" charset="0"/>
                    <a:cs typeface="Arial" panose="020B0604020202020204" pitchFamily="34" charset="0"/>
                  </a:endParaRPr>
                </a:p>
              </p:txBody>
            </p:sp>
            <p:pic>
              <p:nvPicPr>
                <p:cNvPr id="19" name="Picture 18" descr="A group of white mice in a laboratory&#10;&#10;Description automatically generated">
                  <a:extLst>
                    <a:ext uri="{FF2B5EF4-FFF2-40B4-BE49-F238E27FC236}">
                      <a16:creationId xmlns:a16="http://schemas.microsoft.com/office/drawing/2014/main" id="{07B0E3AB-56E6-B243-C549-714D06178593}"/>
                    </a:ext>
                  </a:extLst>
                </p:cNvPr>
                <p:cNvPicPr>
                  <a:picLocks noChangeAspect="1"/>
                </p:cNvPicPr>
                <p:nvPr/>
              </p:nvPicPr>
              <p:blipFill rotWithShape="1">
                <a:blip r:embed="rId5"/>
                <a:srcRect l="18330" t="37260" r="71096" b="22339"/>
                <a:stretch/>
              </p:blipFill>
              <p:spPr>
                <a:xfrm>
                  <a:off x="180365" y="1484387"/>
                  <a:ext cx="440692" cy="1198717"/>
                </a:xfrm>
                <a:prstGeom prst="rect">
                  <a:avLst/>
                </a:prstGeom>
              </p:spPr>
            </p:pic>
            <p:sp>
              <p:nvSpPr>
                <p:cNvPr id="46" name="TextBox 45">
                  <a:extLst>
                    <a:ext uri="{FF2B5EF4-FFF2-40B4-BE49-F238E27FC236}">
                      <a16:creationId xmlns:a16="http://schemas.microsoft.com/office/drawing/2014/main" id="{3A0688F9-7CDD-D417-1C05-457AA485C364}"/>
                    </a:ext>
                  </a:extLst>
                </p:cNvPr>
                <p:cNvSpPr txBox="1"/>
                <p:nvPr/>
              </p:nvSpPr>
              <p:spPr>
                <a:xfrm>
                  <a:off x="167024" y="1124512"/>
                  <a:ext cx="162849" cy="198902"/>
                </a:xfrm>
                <a:prstGeom prst="rect">
                  <a:avLst/>
                </a:prstGeom>
                <a:noFill/>
              </p:spPr>
              <p:txBody>
                <a:bodyPr rot="0" spcFirstLastPara="0" vertOverflow="overflow" horzOverflow="overflow" vert="horz" wrap="square" lIns="66866" tIns="33434" rIns="66866" bIns="33434" numCol="1" spcCol="0" rtlCol="0" fromWordArt="0" anchor="t" anchorCtr="0" forceAA="0" compatLnSpc="1">
                  <a:prstTxWarp prst="textNoShape">
                    <a:avLst/>
                  </a:prstTxWarp>
                  <a:spAutoFit/>
                </a:bodyPr>
                <a:lstStyle/>
                <a:p>
                  <a:r>
                    <a:rPr lang="en-US" sz="1500" b="1" dirty="0">
                      <a:latin typeface="Arial" panose="020B0604020202020204" pitchFamily="34" charset="0"/>
                      <a:cs typeface="Arial" panose="020B0604020202020204" pitchFamily="34" charset="0"/>
                    </a:rPr>
                    <a:t>a</a:t>
                  </a:r>
                </a:p>
              </p:txBody>
            </p:sp>
          </p:grpSp>
          <p:sp>
            <p:nvSpPr>
              <p:cNvPr id="5" name="TextBox 153">
                <a:extLst>
                  <a:ext uri="{FF2B5EF4-FFF2-40B4-BE49-F238E27FC236}">
                    <a16:creationId xmlns:a16="http://schemas.microsoft.com/office/drawing/2014/main" id="{E9CE94D1-FEF6-7DFC-1CA7-252017AB7C1D}"/>
                  </a:ext>
                </a:extLst>
              </p:cNvPr>
              <p:cNvSpPr txBox="1"/>
              <p:nvPr/>
            </p:nvSpPr>
            <p:spPr>
              <a:xfrm>
                <a:off x="141399" y="2770908"/>
                <a:ext cx="942014" cy="400109"/>
              </a:xfrm>
              <a:prstGeom prst="rect">
                <a:avLst/>
              </a:prstGeom>
              <a:noFill/>
            </p:spPr>
            <p:txBody>
              <a:bodyPr wrap="square" lIns="137160" tIns="68580" rIns="137160" bIns="6858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en-US" sz="1500" b="1">
                    <a:latin typeface="Arial" panose="020B0604020202020204" pitchFamily="34" charset="0"/>
                    <a:cs typeface="Arial" panose="020B0604020202020204" pitchFamily="34" charset="0"/>
                  </a:rPr>
                  <a:t>1600µCi</a:t>
                </a:r>
                <a:endParaRPr lang="en-US" altLang="en-US" sz="1500" b="1" baseline="30000">
                  <a:latin typeface="Arial" panose="020B0604020202020204" pitchFamily="34" charset="0"/>
                  <a:cs typeface="Arial" panose="020B0604020202020204" pitchFamily="34" charset="0"/>
                </a:endParaRPr>
              </a:p>
              <a:p>
                <a:pPr algn="ctr"/>
                <a:endParaRPr lang="en-US" altLang="en-US" sz="1500" b="1">
                  <a:latin typeface="Arial" panose="020B0604020202020204" pitchFamily="34" charset="0"/>
                  <a:cs typeface="Arial" panose="020B0604020202020204" pitchFamily="34" charset="0"/>
                </a:endParaRPr>
              </a:p>
            </p:txBody>
          </p:sp>
          <p:sp>
            <p:nvSpPr>
              <p:cNvPr id="6" name="TextBox 153">
                <a:extLst>
                  <a:ext uri="{FF2B5EF4-FFF2-40B4-BE49-F238E27FC236}">
                    <a16:creationId xmlns:a16="http://schemas.microsoft.com/office/drawing/2014/main" id="{DF27404C-BDF3-0705-334B-EF4EF972DFB4}"/>
                  </a:ext>
                </a:extLst>
              </p:cNvPr>
              <p:cNvSpPr txBox="1"/>
              <p:nvPr/>
            </p:nvSpPr>
            <p:spPr>
              <a:xfrm>
                <a:off x="848924" y="2767195"/>
                <a:ext cx="942014" cy="400109"/>
              </a:xfrm>
              <a:prstGeom prst="rect">
                <a:avLst/>
              </a:prstGeom>
              <a:noFill/>
            </p:spPr>
            <p:txBody>
              <a:bodyPr wrap="square" lIns="137160" tIns="68580" rIns="137160" bIns="6858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en-US" sz="1500" b="1">
                    <a:latin typeface="Arial" panose="020B0604020202020204" pitchFamily="34" charset="0"/>
                    <a:cs typeface="Arial" panose="020B0604020202020204" pitchFamily="34" charset="0"/>
                  </a:rPr>
                  <a:t>800µCi</a:t>
                </a:r>
                <a:endParaRPr lang="en-US" altLang="en-US" sz="1500" b="1" baseline="30000">
                  <a:latin typeface="Arial" panose="020B0604020202020204" pitchFamily="34" charset="0"/>
                  <a:cs typeface="Arial" panose="020B0604020202020204" pitchFamily="34" charset="0"/>
                </a:endParaRPr>
              </a:p>
              <a:p>
                <a:pPr algn="ctr"/>
                <a:endParaRPr lang="en-US" altLang="en-US" sz="1500" b="1">
                  <a:latin typeface="Arial" panose="020B0604020202020204" pitchFamily="34" charset="0"/>
                  <a:cs typeface="Arial" panose="020B0604020202020204" pitchFamily="34" charset="0"/>
                </a:endParaRPr>
              </a:p>
            </p:txBody>
          </p:sp>
        </p:grpSp>
        <p:sp>
          <p:nvSpPr>
            <p:cNvPr id="9" name="TextBox 153">
              <a:extLst>
                <a:ext uri="{FF2B5EF4-FFF2-40B4-BE49-F238E27FC236}">
                  <a16:creationId xmlns:a16="http://schemas.microsoft.com/office/drawing/2014/main" id="{E9CE94D1-FEF6-7DFC-1CA7-252017AB7C1D}"/>
                </a:ext>
              </a:extLst>
            </p:cNvPr>
            <p:cNvSpPr txBox="1"/>
            <p:nvPr/>
          </p:nvSpPr>
          <p:spPr>
            <a:xfrm>
              <a:off x="511676" y="1404978"/>
              <a:ext cx="1358534" cy="246221"/>
            </a:xfrm>
            <a:prstGeom prst="rect">
              <a:avLst/>
            </a:prstGeom>
            <a:noFill/>
          </p:spPr>
          <p:txBody>
            <a:bodyPr wrap="square" lIns="137160" tIns="68580" rIns="137160" bIns="6858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en-US" sz="1500" b="1">
                  <a:latin typeface="Arial" panose="020B0604020202020204" pitchFamily="34" charset="0"/>
                  <a:cs typeface="Arial" panose="020B0604020202020204" pitchFamily="34" charset="0"/>
                </a:rPr>
                <a:t>2.5 Months post </a:t>
              </a:r>
            </a:p>
          </p:txBody>
        </p:sp>
      </p:grpSp>
      <p:sp>
        <p:nvSpPr>
          <p:cNvPr id="2" name="Title 1">
            <a:extLst>
              <a:ext uri="{FF2B5EF4-FFF2-40B4-BE49-F238E27FC236}">
                <a16:creationId xmlns:a16="http://schemas.microsoft.com/office/drawing/2014/main" id="{9DC80273-869A-5683-1AB7-BA55D38E2AF9}"/>
              </a:ext>
            </a:extLst>
          </p:cNvPr>
          <p:cNvSpPr txBox="1">
            <a:spLocks/>
          </p:cNvSpPr>
          <p:nvPr/>
        </p:nvSpPr>
        <p:spPr>
          <a:xfrm>
            <a:off x="4353279" y="256848"/>
            <a:ext cx="3484245" cy="1193799"/>
          </a:xfrm>
          <a:prstGeom prst="rect">
            <a:avLst/>
          </a:prstGeom>
        </p:spPr>
        <p:txBody>
          <a:bodyPr>
            <a:normAutofit fontScale="90000" lnSpcReduction="10000"/>
          </a:bodyPr>
          <a:lstStyle>
            <a:lvl1pPr algn="l" defTabSz="594360" rtl="0" eaLnBrk="1" latinLnBrk="0" hangingPunct="1">
              <a:lnSpc>
                <a:spcPct val="90000"/>
              </a:lnSpc>
              <a:spcBef>
                <a:spcPct val="0"/>
              </a:spcBef>
              <a:buNone/>
              <a:defRPr sz="2860" kern="1200">
                <a:solidFill>
                  <a:schemeClr val="tx1"/>
                </a:solidFill>
                <a:latin typeface="+mj-lt"/>
                <a:ea typeface="+mj-ea"/>
                <a:cs typeface="+mj-cs"/>
              </a:defRPr>
            </a:lvl1pPr>
          </a:lstStyle>
          <a:p>
            <a:pPr>
              <a:lnSpc>
                <a:spcPct val="107000"/>
              </a:lnSpc>
              <a:spcAft>
                <a:spcPts val="1200"/>
              </a:spcAft>
            </a:pPr>
            <a:r>
              <a:rPr lang="en-US" sz="2700" b="1" kern="100" dirty="0">
                <a:latin typeface="Arial" panose="020B0604020202020204" pitchFamily="34" charset="0"/>
                <a:ea typeface="Aptos" panose="020B0004020202020204" pitchFamily="34" charset="0"/>
                <a:cs typeface="Arial" panose="020B0604020202020204" pitchFamily="34" charset="0"/>
              </a:rPr>
              <a:t>Supplemental Figures </a:t>
            </a:r>
            <a:br>
              <a:rPr lang="en-US" sz="2700" b="1" kern="100" dirty="0">
                <a:latin typeface="Arial" panose="020B0604020202020204" pitchFamily="34" charset="0"/>
                <a:ea typeface="Aptos" panose="020B0004020202020204" pitchFamily="34" charset="0"/>
                <a:cs typeface="Arial" panose="020B0604020202020204" pitchFamily="34" charset="0"/>
              </a:rPr>
            </a:br>
            <a:br>
              <a:rPr lang="en-US" sz="2700" b="1" kern="100" dirty="0">
                <a:latin typeface="Arial" panose="020B0604020202020204" pitchFamily="34" charset="0"/>
                <a:ea typeface="Aptos" panose="020B0004020202020204" pitchFamily="34" charset="0"/>
                <a:cs typeface="Arial" panose="020B0604020202020204" pitchFamily="34" charset="0"/>
              </a:rPr>
            </a:br>
            <a:endParaRPr lang="en-US" sz="2700" kern="100" dirty="0">
              <a:latin typeface="Arial" panose="020B0604020202020204" pitchFamily="34" charset="0"/>
              <a:ea typeface="Aptos" panose="020B0004020202020204" pitchFamily="34" charset="0"/>
              <a:cs typeface="Arial" panose="020B0604020202020204" pitchFamily="34" charset="0"/>
            </a:endParaRPr>
          </a:p>
        </p:txBody>
      </p:sp>
      <p:pic>
        <p:nvPicPr>
          <p:cNvPr id="8" name="Picture 7" descr="A white mouse in a laboratory&#10;&#10;AI-generated content may be incorrect.">
            <a:extLst>
              <a:ext uri="{FF2B5EF4-FFF2-40B4-BE49-F238E27FC236}">
                <a16:creationId xmlns:a16="http://schemas.microsoft.com/office/drawing/2014/main" id="{F0A849DB-B26E-E337-FDE1-04490CBFAA94}"/>
              </a:ext>
            </a:extLst>
          </p:cNvPr>
          <p:cNvPicPr>
            <a:picLocks noChangeAspect="1"/>
          </p:cNvPicPr>
          <p:nvPr/>
        </p:nvPicPr>
        <p:blipFill>
          <a:blip r:embed="rId6"/>
          <a:srcRect l="36854" t="38361" r="46180" b="22787"/>
          <a:stretch>
            <a:fillRect/>
          </a:stretch>
        </p:blipFill>
        <p:spPr>
          <a:xfrm>
            <a:off x="2425719" y="2760990"/>
            <a:ext cx="761322" cy="1774047"/>
          </a:xfrm>
          <a:prstGeom prst="rect">
            <a:avLst/>
          </a:prstGeom>
        </p:spPr>
      </p:pic>
    </p:spTree>
    <p:extLst>
      <p:ext uri="{BB962C8B-B14F-4D97-AF65-F5344CB8AC3E}">
        <p14:creationId xmlns:p14="http://schemas.microsoft.com/office/powerpoint/2010/main" val="38360057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D4BAC65-8F7E-2B77-B679-E23919FA6604}"/>
              </a:ext>
            </a:extLst>
          </p:cNvPr>
          <p:cNvGrpSpPr/>
          <p:nvPr/>
        </p:nvGrpSpPr>
        <p:grpSpPr>
          <a:xfrm>
            <a:off x="6096001" y="2135509"/>
            <a:ext cx="3791738" cy="2631371"/>
            <a:chOff x="2810752" y="3972123"/>
            <a:chExt cx="2527825" cy="1754247"/>
          </a:xfrm>
        </p:grpSpPr>
        <p:pic>
          <p:nvPicPr>
            <p:cNvPr id="3" name="Picture 2">
              <a:extLst>
                <a:ext uri="{FF2B5EF4-FFF2-40B4-BE49-F238E27FC236}">
                  <a16:creationId xmlns:a16="http://schemas.microsoft.com/office/drawing/2014/main" id="{927ED47A-5458-3440-2C64-279A6ECD747C}"/>
                </a:ext>
              </a:extLst>
            </p:cNvPr>
            <p:cNvPicPr>
              <a:picLocks noChangeAspect="1"/>
            </p:cNvPicPr>
            <p:nvPr/>
          </p:nvPicPr>
          <p:blipFill>
            <a:blip r:embed="rId3"/>
            <a:stretch>
              <a:fillRect/>
            </a:stretch>
          </p:blipFill>
          <p:spPr>
            <a:xfrm>
              <a:off x="3206179" y="4171486"/>
              <a:ext cx="2132398" cy="1326288"/>
            </a:xfrm>
            <a:prstGeom prst="rect">
              <a:avLst/>
            </a:prstGeom>
          </p:spPr>
        </p:pic>
        <p:sp>
          <p:nvSpPr>
            <p:cNvPr id="4" name="TextBox 4">
              <a:extLst>
                <a:ext uri="{FF2B5EF4-FFF2-40B4-BE49-F238E27FC236}">
                  <a16:creationId xmlns:a16="http://schemas.microsoft.com/office/drawing/2014/main" id="{5D7C15A4-1411-C81F-5F35-A82BEC59C10D}"/>
                </a:ext>
              </a:extLst>
            </p:cNvPr>
            <p:cNvSpPr txBox="1"/>
            <p:nvPr/>
          </p:nvSpPr>
          <p:spPr>
            <a:xfrm rot="16200000">
              <a:off x="2406526" y="4660979"/>
              <a:ext cx="1208561" cy="400109"/>
            </a:xfrm>
            <a:prstGeom prst="rect">
              <a:avLst/>
            </a:prstGeom>
            <a:noFill/>
          </p:spPr>
          <p:txBody>
            <a:bodyPr rot="0" spcFirstLastPara="0" vert="horz" wrap="square" lIns="137160" tIns="68580" rIns="137160" bIns="6858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500" b="1">
                  <a:latin typeface="Arial"/>
                  <a:cs typeface="Arial"/>
                </a:rPr>
                <a:t>[</a:t>
              </a:r>
              <a:r>
                <a:rPr lang="en-US" sz="1500" b="1" baseline="30000">
                  <a:latin typeface="Arial"/>
                  <a:cs typeface="Arial"/>
                </a:rPr>
                <a:t>64</a:t>
              </a:r>
              <a:r>
                <a:rPr lang="en-US" sz="1500" b="1">
                  <a:latin typeface="Arial"/>
                  <a:cs typeface="Arial"/>
                </a:rPr>
                <a:t>Cu]-FAP2287 </a:t>
              </a:r>
              <a:r>
                <a:rPr lang="en-US" sz="1500">
                  <a:latin typeface="Arial"/>
                  <a:cs typeface="Arial"/>
                </a:rPr>
                <a:t>​ </a:t>
              </a:r>
              <a:r>
                <a:rPr lang="en-US" sz="1500" b="1" err="1">
                  <a:latin typeface="Arial"/>
                  <a:cs typeface="Arial"/>
                </a:rPr>
                <a:t>SUV</a:t>
              </a:r>
              <a:r>
                <a:rPr lang="en-US" sz="1500" b="1" baseline="-25000" err="1">
                  <a:latin typeface="Arial"/>
                  <a:cs typeface="Arial"/>
                </a:rPr>
                <a:t>Mean</a:t>
              </a:r>
              <a:endParaRPr lang="en-US" sz="1500" b="1" baseline="-25000">
                <a:latin typeface="Arial"/>
                <a:cs typeface="Arial"/>
              </a:endParaRPr>
            </a:p>
          </p:txBody>
        </p:sp>
        <p:sp>
          <p:nvSpPr>
            <p:cNvPr id="5" name="TextBox 8">
              <a:extLst>
                <a:ext uri="{FF2B5EF4-FFF2-40B4-BE49-F238E27FC236}">
                  <a16:creationId xmlns:a16="http://schemas.microsoft.com/office/drawing/2014/main" id="{F9384132-3136-A391-B81B-8DD14680AED7}"/>
                </a:ext>
              </a:extLst>
            </p:cNvPr>
            <p:cNvSpPr txBox="1"/>
            <p:nvPr/>
          </p:nvSpPr>
          <p:spPr>
            <a:xfrm>
              <a:off x="3311568" y="5527468"/>
              <a:ext cx="1885435" cy="198902"/>
            </a:xfrm>
            <a:prstGeom prst="rect">
              <a:avLst/>
            </a:prstGeom>
            <a:noFill/>
          </p:spPr>
          <p:txBody>
            <a:bodyPr wrap="square" lIns="66866" tIns="33434" rIns="66866" bIns="33434"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500" b="1">
                  <a:latin typeface="Arial" panose="020B0604020202020204" pitchFamily="34" charset="0"/>
                  <a:cs typeface="Arial" panose="020B0604020202020204" pitchFamily="34" charset="0"/>
                </a:rPr>
                <a:t>Probability of Survival (Days)</a:t>
              </a:r>
            </a:p>
          </p:txBody>
        </p:sp>
        <p:sp>
          <p:nvSpPr>
            <p:cNvPr id="6" name="TextBox 39">
              <a:extLst>
                <a:ext uri="{FF2B5EF4-FFF2-40B4-BE49-F238E27FC236}">
                  <a16:creationId xmlns:a16="http://schemas.microsoft.com/office/drawing/2014/main" id="{98312054-FA42-EA47-D722-54C316E29EFA}"/>
                </a:ext>
              </a:extLst>
            </p:cNvPr>
            <p:cNvSpPr txBox="1"/>
            <p:nvPr/>
          </p:nvSpPr>
          <p:spPr>
            <a:xfrm>
              <a:off x="3312758" y="3972123"/>
              <a:ext cx="1910108" cy="198902"/>
            </a:xfrm>
            <a:prstGeom prst="rect">
              <a:avLst/>
            </a:prstGeom>
            <a:noFill/>
          </p:spPr>
          <p:txBody>
            <a:bodyPr rot="0" spcFirstLastPara="0" vert="horz" wrap="square" lIns="66866" tIns="33434" rIns="66866" bIns="33434"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500" b="1">
                  <a:latin typeface="Arial"/>
                  <a:cs typeface="Arial"/>
                </a:rPr>
                <a:t>1600µCi [</a:t>
              </a:r>
              <a:r>
                <a:rPr lang="en-US" sz="1500" b="1" baseline="30000">
                  <a:latin typeface="Arial"/>
                  <a:cs typeface="Arial"/>
                </a:rPr>
                <a:t>67</a:t>
              </a:r>
              <a:r>
                <a:rPr lang="en-US" sz="1500" b="1">
                  <a:latin typeface="Arial"/>
                  <a:cs typeface="Arial"/>
                </a:rPr>
                <a:t>Cu]-FAP2287+IMT </a:t>
              </a:r>
              <a:r>
                <a:rPr lang="en-US" sz="1500">
                  <a:latin typeface="Arial"/>
                  <a:cs typeface="Arial"/>
                </a:rPr>
                <a:t>​</a:t>
              </a:r>
            </a:p>
          </p:txBody>
        </p:sp>
        <p:sp>
          <p:nvSpPr>
            <p:cNvPr id="7" name="TextBox 9">
              <a:extLst>
                <a:ext uri="{FF2B5EF4-FFF2-40B4-BE49-F238E27FC236}">
                  <a16:creationId xmlns:a16="http://schemas.microsoft.com/office/drawing/2014/main" id="{408F3FD1-C460-A3A4-E917-82C528E89556}"/>
                </a:ext>
              </a:extLst>
            </p:cNvPr>
            <p:cNvSpPr txBox="1"/>
            <p:nvPr/>
          </p:nvSpPr>
          <p:spPr>
            <a:xfrm>
              <a:off x="4154472" y="4908980"/>
              <a:ext cx="1169386" cy="400109"/>
            </a:xfrm>
            <a:prstGeom prst="rect">
              <a:avLst/>
            </a:prstGeom>
            <a:noFill/>
          </p:spPr>
          <p:txBody>
            <a:bodyPr rot="0" spcFirstLastPara="0" vert="horz" wrap="square" lIns="137160" tIns="68580" rIns="137160" bIns="6858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b="1" i="1">
                  <a:latin typeface="Arial"/>
                  <a:cs typeface="Arial"/>
                </a:rPr>
                <a:t>R</a:t>
              </a:r>
              <a:r>
                <a:rPr lang="en-US" sz="1500" b="1" i="1" baseline="30000">
                  <a:latin typeface="Arial"/>
                  <a:cs typeface="Arial"/>
                </a:rPr>
                <a:t>2</a:t>
              </a:r>
              <a:r>
                <a:rPr lang="en-US" sz="1500" b="1">
                  <a:latin typeface="Arial"/>
                  <a:cs typeface="Arial"/>
                </a:rPr>
                <a:t> = 0.0024</a:t>
              </a:r>
              <a:endParaRPr lang="en-US" sz="1500" b="1">
                <a:latin typeface="Arial" panose="020B0604020202020204" pitchFamily="34" charset="0"/>
                <a:cs typeface="Arial" panose="020B0604020202020204" pitchFamily="34" charset="0"/>
              </a:endParaRPr>
            </a:p>
            <a:p>
              <a:r>
                <a:rPr lang="en-US" sz="1500" b="1">
                  <a:latin typeface="Arial"/>
                  <a:cs typeface="Arial"/>
                </a:rPr>
                <a:t>p = 0.8929</a:t>
              </a:r>
              <a:endParaRPr lang="en-US" sz="1500" b="1">
                <a:latin typeface="Arial" panose="020B0604020202020204" pitchFamily="34" charset="0"/>
                <a:cs typeface="Arial" panose="020B0604020202020204" pitchFamily="34" charset="0"/>
              </a:endParaRPr>
            </a:p>
          </p:txBody>
        </p:sp>
      </p:grpSp>
      <p:grpSp>
        <p:nvGrpSpPr>
          <p:cNvPr id="8" name="Group 7">
            <a:extLst>
              <a:ext uri="{FF2B5EF4-FFF2-40B4-BE49-F238E27FC236}">
                <a16:creationId xmlns:a16="http://schemas.microsoft.com/office/drawing/2014/main" id="{F0DE969D-C3C2-F37A-68B1-254346F3AE32}"/>
              </a:ext>
            </a:extLst>
          </p:cNvPr>
          <p:cNvGrpSpPr/>
          <p:nvPr/>
        </p:nvGrpSpPr>
        <p:grpSpPr>
          <a:xfrm>
            <a:off x="2016083" y="2135509"/>
            <a:ext cx="3906350" cy="2586983"/>
            <a:chOff x="2721975" y="1567754"/>
            <a:chExt cx="2604233" cy="1724655"/>
          </a:xfrm>
        </p:grpSpPr>
        <p:pic>
          <p:nvPicPr>
            <p:cNvPr id="9" name="Picture 8">
              <a:extLst>
                <a:ext uri="{FF2B5EF4-FFF2-40B4-BE49-F238E27FC236}">
                  <a16:creationId xmlns:a16="http://schemas.microsoft.com/office/drawing/2014/main" id="{DBB89092-A038-A7C5-C1D1-113E7D88EE2C}"/>
                </a:ext>
              </a:extLst>
            </p:cNvPr>
            <p:cNvPicPr>
              <a:picLocks noChangeAspect="1"/>
            </p:cNvPicPr>
            <p:nvPr/>
          </p:nvPicPr>
          <p:blipFill>
            <a:blip r:embed="rId4"/>
            <a:stretch>
              <a:fillRect/>
            </a:stretch>
          </p:blipFill>
          <p:spPr>
            <a:xfrm>
              <a:off x="3123336" y="1769716"/>
              <a:ext cx="2079068" cy="1324500"/>
            </a:xfrm>
            <a:prstGeom prst="rect">
              <a:avLst/>
            </a:prstGeom>
          </p:spPr>
        </p:pic>
        <p:sp>
          <p:nvSpPr>
            <p:cNvPr id="10" name="TextBox 4">
              <a:extLst>
                <a:ext uri="{FF2B5EF4-FFF2-40B4-BE49-F238E27FC236}">
                  <a16:creationId xmlns:a16="http://schemas.microsoft.com/office/drawing/2014/main" id="{7AC4396A-C55C-2835-D3B6-FB81F1B10DE0}"/>
                </a:ext>
              </a:extLst>
            </p:cNvPr>
            <p:cNvSpPr txBox="1"/>
            <p:nvPr/>
          </p:nvSpPr>
          <p:spPr>
            <a:xfrm rot="16200000">
              <a:off x="2317749" y="2227018"/>
              <a:ext cx="1208561" cy="400109"/>
            </a:xfrm>
            <a:prstGeom prst="rect">
              <a:avLst/>
            </a:prstGeom>
            <a:noFill/>
          </p:spPr>
          <p:txBody>
            <a:bodyPr rot="0" spcFirstLastPara="0" vert="horz" wrap="square" lIns="137160" tIns="68580" rIns="137160" bIns="6858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500" b="1">
                  <a:latin typeface="Arial"/>
                  <a:cs typeface="Arial"/>
                </a:rPr>
                <a:t>[</a:t>
              </a:r>
              <a:r>
                <a:rPr lang="en-US" sz="1500" b="1" baseline="30000">
                  <a:latin typeface="Arial"/>
                  <a:cs typeface="Arial"/>
                </a:rPr>
                <a:t>64</a:t>
              </a:r>
              <a:r>
                <a:rPr lang="en-US" sz="1500" b="1">
                  <a:latin typeface="Arial"/>
                  <a:cs typeface="Arial"/>
                </a:rPr>
                <a:t>Cu]-FAP2287 </a:t>
              </a:r>
              <a:r>
                <a:rPr lang="en-US" sz="1500">
                  <a:latin typeface="Arial"/>
                  <a:cs typeface="Arial"/>
                </a:rPr>
                <a:t>​ </a:t>
              </a:r>
              <a:r>
                <a:rPr lang="en-US" sz="1500" b="1" err="1">
                  <a:latin typeface="Arial"/>
                  <a:cs typeface="Arial"/>
                </a:rPr>
                <a:t>SUV</a:t>
              </a:r>
              <a:r>
                <a:rPr lang="en-US" sz="1500" b="1" baseline="-25000" err="1">
                  <a:latin typeface="Arial"/>
                  <a:cs typeface="Arial"/>
                </a:rPr>
                <a:t>Mean</a:t>
              </a:r>
              <a:endParaRPr lang="en-US" sz="1500" b="1" baseline="-25000">
                <a:latin typeface="Arial"/>
                <a:cs typeface="Arial"/>
              </a:endParaRPr>
            </a:p>
          </p:txBody>
        </p:sp>
        <p:sp>
          <p:nvSpPr>
            <p:cNvPr id="11" name="TextBox 8">
              <a:extLst>
                <a:ext uri="{FF2B5EF4-FFF2-40B4-BE49-F238E27FC236}">
                  <a16:creationId xmlns:a16="http://schemas.microsoft.com/office/drawing/2014/main" id="{3574193D-DFF0-1928-3AE2-EB3E42A71201}"/>
                </a:ext>
              </a:extLst>
            </p:cNvPr>
            <p:cNvSpPr txBox="1"/>
            <p:nvPr/>
          </p:nvSpPr>
          <p:spPr>
            <a:xfrm>
              <a:off x="3222792" y="3093507"/>
              <a:ext cx="1885435" cy="198902"/>
            </a:xfrm>
            <a:prstGeom prst="rect">
              <a:avLst/>
            </a:prstGeom>
            <a:noFill/>
          </p:spPr>
          <p:txBody>
            <a:bodyPr wrap="square" lIns="66866" tIns="33434" rIns="66866" bIns="33434"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500" b="1">
                  <a:latin typeface="Arial" panose="020B0604020202020204" pitchFamily="34" charset="0"/>
                  <a:cs typeface="Arial" panose="020B0604020202020204" pitchFamily="34" charset="0"/>
                </a:rPr>
                <a:t>Probability of Survival (Days)</a:t>
              </a:r>
            </a:p>
          </p:txBody>
        </p:sp>
        <p:sp>
          <p:nvSpPr>
            <p:cNvPr id="12" name="TextBox 39">
              <a:extLst>
                <a:ext uri="{FF2B5EF4-FFF2-40B4-BE49-F238E27FC236}">
                  <a16:creationId xmlns:a16="http://schemas.microsoft.com/office/drawing/2014/main" id="{F792CEAD-3DAF-CE0F-3E8F-AA148A7E13A1}"/>
                </a:ext>
              </a:extLst>
            </p:cNvPr>
            <p:cNvSpPr txBox="1"/>
            <p:nvPr/>
          </p:nvSpPr>
          <p:spPr>
            <a:xfrm>
              <a:off x="3238778" y="1567754"/>
              <a:ext cx="1843525" cy="198902"/>
            </a:xfrm>
            <a:prstGeom prst="rect">
              <a:avLst/>
            </a:prstGeom>
            <a:noFill/>
          </p:spPr>
          <p:txBody>
            <a:bodyPr rot="0" spcFirstLastPara="0" vert="horz" wrap="square" lIns="66866" tIns="33434" rIns="66866" bIns="33434"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500" b="1">
                  <a:latin typeface="Arial"/>
                  <a:cs typeface="Arial"/>
                </a:rPr>
                <a:t>800µCi [</a:t>
              </a:r>
              <a:r>
                <a:rPr lang="en-US" sz="1500" b="1" baseline="30000">
                  <a:latin typeface="Arial"/>
                  <a:cs typeface="Arial"/>
                </a:rPr>
                <a:t>67</a:t>
              </a:r>
              <a:r>
                <a:rPr lang="en-US" sz="1500" b="1">
                  <a:latin typeface="Arial"/>
                  <a:cs typeface="Arial"/>
                </a:rPr>
                <a:t>Cu]-FAP2287+IMT </a:t>
              </a:r>
              <a:r>
                <a:rPr lang="en-US" sz="1500">
                  <a:latin typeface="Arial"/>
                  <a:cs typeface="Arial"/>
                </a:rPr>
                <a:t>​</a:t>
              </a:r>
            </a:p>
          </p:txBody>
        </p:sp>
        <p:sp>
          <p:nvSpPr>
            <p:cNvPr id="13" name="TextBox 9">
              <a:extLst>
                <a:ext uri="{FF2B5EF4-FFF2-40B4-BE49-F238E27FC236}">
                  <a16:creationId xmlns:a16="http://schemas.microsoft.com/office/drawing/2014/main" id="{3DE02447-B420-4804-8B25-CFC79CA9DC1F}"/>
                </a:ext>
              </a:extLst>
            </p:cNvPr>
            <p:cNvSpPr txBox="1"/>
            <p:nvPr/>
          </p:nvSpPr>
          <p:spPr>
            <a:xfrm>
              <a:off x="4156822" y="2527964"/>
              <a:ext cx="1169386" cy="400109"/>
            </a:xfrm>
            <a:prstGeom prst="rect">
              <a:avLst/>
            </a:prstGeom>
            <a:noFill/>
          </p:spPr>
          <p:txBody>
            <a:bodyPr rot="0" spcFirstLastPara="0" vert="horz" wrap="square" lIns="137160" tIns="68580" rIns="137160" bIns="6858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b="1" i="1" dirty="0">
                  <a:latin typeface="Arial"/>
                  <a:cs typeface="Arial"/>
                </a:rPr>
                <a:t>R</a:t>
              </a:r>
              <a:r>
                <a:rPr lang="en-US" sz="1500" b="1" i="1" baseline="30000" dirty="0">
                  <a:latin typeface="Arial"/>
                  <a:cs typeface="Arial"/>
                </a:rPr>
                <a:t>2</a:t>
              </a:r>
              <a:r>
                <a:rPr lang="en-US" sz="1500" b="1" dirty="0">
                  <a:latin typeface="Arial"/>
                  <a:cs typeface="Arial"/>
                </a:rPr>
                <a:t> = 0.2792</a:t>
              </a:r>
            </a:p>
            <a:p>
              <a:r>
                <a:rPr lang="en-US" sz="1500" b="1" dirty="0">
                  <a:latin typeface="Arial"/>
                  <a:cs typeface="Arial"/>
                </a:rPr>
                <a:t>p = 0.2812</a:t>
              </a:r>
              <a:endParaRPr lang="en-US" sz="1500" b="1" dirty="0">
                <a:latin typeface="Arial" panose="020B0604020202020204" pitchFamily="34" charset="0"/>
                <a:cs typeface="Arial" panose="020B0604020202020204" pitchFamily="34" charset="0"/>
              </a:endParaRPr>
            </a:p>
          </p:txBody>
        </p:sp>
      </p:grpSp>
      <p:sp>
        <p:nvSpPr>
          <p:cNvPr id="14" name="Title 1">
            <a:extLst>
              <a:ext uri="{FF2B5EF4-FFF2-40B4-BE49-F238E27FC236}">
                <a16:creationId xmlns:a16="http://schemas.microsoft.com/office/drawing/2014/main" id="{BF1C7A66-67FC-EF1C-624A-D361D8BC8F2A}"/>
              </a:ext>
            </a:extLst>
          </p:cNvPr>
          <p:cNvSpPr txBox="1">
            <a:spLocks/>
          </p:cNvSpPr>
          <p:nvPr/>
        </p:nvSpPr>
        <p:spPr>
          <a:xfrm>
            <a:off x="4226292" y="248831"/>
            <a:ext cx="3484245" cy="1193799"/>
          </a:xfrm>
          <a:prstGeom prst="rect">
            <a:avLst/>
          </a:prstGeom>
        </p:spPr>
        <p:txBody>
          <a:bodyPr>
            <a:normAutofit fontScale="90000" lnSpcReduction="10000"/>
          </a:bodyPr>
          <a:lstStyle>
            <a:lvl1pPr algn="l" defTabSz="594360" rtl="0" eaLnBrk="1" latinLnBrk="0" hangingPunct="1">
              <a:lnSpc>
                <a:spcPct val="90000"/>
              </a:lnSpc>
              <a:spcBef>
                <a:spcPct val="0"/>
              </a:spcBef>
              <a:buNone/>
              <a:defRPr sz="2860" kern="1200">
                <a:solidFill>
                  <a:schemeClr val="tx1"/>
                </a:solidFill>
                <a:latin typeface="+mj-lt"/>
                <a:ea typeface="+mj-ea"/>
                <a:cs typeface="+mj-cs"/>
              </a:defRPr>
            </a:lvl1pPr>
          </a:lstStyle>
          <a:p>
            <a:pPr>
              <a:lnSpc>
                <a:spcPct val="107000"/>
              </a:lnSpc>
              <a:spcAft>
                <a:spcPts val="1200"/>
              </a:spcAft>
            </a:pPr>
            <a:r>
              <a:rPr lang="en-US" sz="2700" b="1" kern="100" dirty="0">
                <a:latin typeface="Arial" panose="020B0604020202020204" pitchFamily="34" charset="0"/>
                <a:ea typeface="Aptos" panose="020B0004020202020204" pitchFamily="34" charset="0"/>
                <a:cs typeface="Arial" panose="020B0604020202020204" pitchFamily="34" charset="0"/>
              </a:rPr>
              <a:t>Supplemental Figures </a:t>
            </a:r>
            <a:br>
              <a:rPr lang="en-US" sz="2700" b="1" kern="100" dirty="0">
                <a:latin typeface="Arial" panose="020B0604020202020204" pitchFamily="34" charset="0"/>
                <a:ea typeface="Aptos" panose="020B0004020202020204" pitchFamily="34" charset="0"/>
                <a:cs typeface="Arial" panose="020B0604020202020204" pitchFamily="34" charset="0"/>
              </a:rPr>
            </a:br>
            <a:br>
              <a:rPr lang="en-US" sz="2700" b="1" kern="100" dirty="0">
                <a:latin typeface="Arial" panose="020B0604020202020204" pitchFamily="34" charset="0"/>
                <a:ea typeface="Aptos" panose="020B0004020202020204" pitchFamily="34" charset="0"/>
                <a:cs typeface="Arial" panose="020B0604020202020204" pitchFamily="34" charset="0"/>
              </a:rPr>
            </a:br>
            <a:endParaRPr lang="en-US" sz="2700" kern="100" dirty="0">
              <a:latin typeface="Arial" panose="020B0604020202020204" pitchFamily="34" charset="0"/>
              <a:ea typeface="Aptos" panose="020B00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8666D317-CEC7-707D-CB62-4D202B857C3B}"/>
              </a:ext>
            </a:extLst>
          </p:cNvPr>
          <p:cNvSpPr txBox="1"/>
          <p:nvPr/>
        </p:nvSpPr>
        <p:spPr>
          <a:xfrm>
            <a:off x="6391156" y="1858388"/>
            <a:ext cx="244274" cy="298353"/>
          </a:xfrm>
          <a:prstGeom prst="rect">
            <a:avLst/>
          </a:prstGeom>
          <a:noFill/>
        </p:spPr>
        <p:txBody>
          <a:bodyPr rot="0" spcFirstLastPara="0" vertOverflow="overflow" horzOverflow="overflow" vert="horz" wrap="square" lIns="66866" tIns="33434" rIns="66866" bIns="33434" numCol="1" spcCol="0" rtlCol="0" fromWordArt="0" anchor="t" anchorCtr="0" forceAA="0" compatLnSpc="1">
            <a:prstTxWarp prst="textNoShape">
              <a:avLst/>
            </a:prstTxWarp>
            <a:spAutoFit/>
          </a:bodyPr>
          <a:lstStyle/>
          <a:p>
            <a:r>
              <a:rPr lang="en-US" sz="1500" b="1" dirty="0">
                <a:latin typeface="Arial" panose="020B0604020202020204" pitchFamily="34" charset="0"/>
                <a:cs typeface="Arial" panose="020B0604020202020204" pitchFamily="34" charset="0"/>
              </a:rPr>
              <a:t>b</a:t>
            </a:r>
            <a:endParaRPr lang="en-US" sz="15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42F95B75-7C66-2F41-19D6-BBE3AE8C65BD}"/>
              </a:ext>
            </a:extLst>
          </p:cNvPr>
          <p:cNvSpPr txBox="1"/>
          <p:nvPr/>
        </p:nvSpPr>
        <p:spPr>
          <a:xfrm>
            <a:off x="2316164" y="1849976"/>
            <a:ext cx="244274" cy="298353"/>
          </a:xfrm>
          <a:prstGeom prst="rect">
            <a:avLst/>
          </a:prstGeom>
          <a:noFill/>
        </p:spPr>
        <p:txBody>
          <a:bodyPr rot="0" spcFirstLastPara="0" vertOverflow="overflow" horzOverflow="overflow" vert="horz" wrap="square" lIns="66866" tIns="33434" rIns="66866" bIns="33434" numCol="1" spcCol="0" rtlCol="0" fromWordArt="0" anchor="t" anchorCtr="0" forceAA="0" compatLnSpc="1">
            <a:prstTxWarp prst="textNoShape">
              <a:avLst/>
            </a:prstTxWarp>
            <a:spAutoFit/>
          </a:bodyPr>
          <a:lstStyle/>
          <a:p>
            <a:r>
              <a:rPr lang="en-US" sz="1500" b="1" dirty="0">
                <a:latin typeface="Arial" panose="020B0604020202020204" pitchFamily="34" charset="0"/>
                <a:cs typeface="Arial" panose="020B0604020202020204" pitchFamily="34" charset="0"/>
              </a:rPr>
              <a:t>a</a:t>
            </a:r>
          </a:p>
        </p:txBody>
      </p:sp>
    </p:spTree>
    <p:extLst>
      <p:ext uri="{BB962C8B-B14F-4D97-AF65-F5344CB8AC3E}">
        <p14:creationId xmlns:p14="http://schemas.microsoft.com/office/powerpoint/2010/main" val="7221253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171</TotalTime>
  <Words>553</Words>
  <Application>Microsoft Macintosh PowerPoint</Application>
  <PresentationFormat>Widescreen</PresentationFormat>
  <Paragraphs>56</Paragraphs>
  <Slides>5</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Aptos</vt:lpstr>
      <vt:lpstr>Aptos Display</vt:lpstr>
      <vt:lpstr>Arial</vt:lpstr>
      <vt:lpstr>Calibri</vt:lpstr>
      <vt:lpstr>Times New Roman</vt:lpstr>
      <vt:lpstr>Office Theme</vt:lpstr>
      <vt:lpstr>Combination of 64/67Cu Theranostics and Immunotherapy Targeting Fibroblast Activation Protein in Triple-Negative Breast Cancer  Supplemental Figures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Sharmila Sridhar, FNU (Campus)</dc:creator>
  <cp:lastModifiedBy>Sridhar, Sharmila (Campus)</cp:lastModifiedBy>
  <cp:revision>3</cp:revision>
  <dcterms:created xsi:type="dcterms:W3CDTF">2026-04-30T14:50:16Z</dcterms:created>
  <dcterms:modified xsi:type="dcterms:W3CDTF">2026-08-23T02:38:57Z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e7542bc-63e5-412b-b0a0-d9586028a7d0_Enabled">
    <vt:lpwstr>true</vt:lpwstr>
  </property>
  <property fmtid="{D5CDD505-2E9C-101B-9397-08002B2CF9AE}" pid="3" name="MSIP_Label_ae7542bc-63e5-412b-b0a0-d9586028a7d0_SetDate">
    <vt:lpwstr>2026-04-30T14:52:53Z</vt:lpwstr>
  </property>
  <property fmtid="{D5CDD505-2E9C-101B-9397-08002B2CF9AE}" pid="4" name="MSIP_Label_ae7542bc-63e5-412b-b0a0-d9586028a7d0_Method">
    <vt:lpwstr>Standard</vt:lpwstr>
  </property>
  <property fmtid="{D5CDD505-2E9C-101B-9397-08002B2CF9AE}" pid="5" name="MSIP_Label_ae7542bc-63e5-412b-b0a0-d9586028a7d0_Name">
    <vt:lpwstr>Sensitive</vt:lpwstr>
  </property>
  <property fmtid="{D5CDD505-2E9C-101B-9397-08002B2CF9AE}" pid="6" name="MSIP_Label_ae7542bc-63e5-412b-b0a0-d9586028a7d0_SiteId">
    <vt:lpwstr>d8999fe4-76af-40b3-b435-1d8977abc08c</vt:lpwstr>
  </property>
  <property fmtid="{D5CDD505-2E9C-101B-9397-08002B2CF9AE}" pid="7" name="MSIP_Label_ae7542bc-63e5-412b-b0a0-d9586028a7d0_ActionId">
    <vt:lpwstr>adb61766-e4c2-4f5e-96f8-4862fe30567a</vt:lpwstr>
  </property>
  <property fmtid="{D5CDD505-2E9C-101B-9397-08002B2CF9AE}" pid="8" name="MSIP_Label_ae7542bc-63e5-412b-b0a0-d9586028a7d0_ContentBits">
    <vt:lpwstr>0</vt:lpwstr>
  </property>
  <property fmtid="{D5CDD505-2E9C-101B-9397-08002B2CF9AE}" pid="9" name="MSIP_Label_ae7542bc-63e5-412b-b0a0-d9586028a7d0_Tag">
    <vt:lpwstr>50, 3, 0, 1</vt:lpwstr>
  </property>
</Properties>
</file>