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66" r:id="rId3"/>
    <p:sldId id="265" r:id="rId4"/>
    <p:sldId id="280" r:id="rId5"/>
    <p:sldId id="272" r:id="rId7"/>
    <p:sldId id="283" r:id="rId8"/>
    <p:sldId id="282" r:id="rId9"/>
  </p:sldIdLst>
  <p:sldSz cx="17999075" cy="1079944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-246" y="-594"/>
      </p:cViewPr>
      <p:guideLst>
        <p:guide orient="horz" pos="3401"/>
        <p:guide pos="566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50258" y="1767838"/>
            <a:ext cx="13501548" cy="3760718"/>
          </a:xfrm>
        </p:spPr>
        <p:txBody>
          <a:bodyPr anchor="b"/>
          <a:lstStyle>
            <a:lvl1pPr algn="ctr">
              <a:defRPr sz="945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50258" y="5673583"/>
            <a:ext cx="13501548" cy="2607997"/>
          </a:xfrm>
        </p:spPr>
        <p:txBody>
          <a:bodyPr/>
          <a:lstStyle>
            <a:lvl1pPr marL="0" indent="0" algn="ctr">
              <a:buNone/>
              <a:defRPr sz="3780"/>
            </a:lvl1pPr>
            <a:lvl2pPr marL="720090" indent="0" algn="ctr">
              <a:buNone/>
              <a:defRPr sz="3150"/>
            </a:lvl2pPr>
            <a:lvl3pPr marL="1440815" indent="0" algn="ctr">
              <a:buNone/>
              <a:defRPr sz="2835"/>
            </a:lvl3pPr>
            <a:lvl4pPr marL="2160905" indent="0" algn="ctr">
              <a:buNone/>
              <a:defRPr sz="2520"/>
            </a:lvl4pPr>
            <a:lvl5pPr marL="2880995" indent="0" algn="ctr">
              <a:buNone/>
              <a:defRPr sz="2520"/>
            </a:lvl5pPr>
            <a:lvl6pPr marL="3601085" indent="0" algn="ctr">
              <a:buNone/>
              <a:defRPr sz="2520"/>
            </a:lvl6pPr>
            <a:lvl7pPr marL="4319905" indent="0" algn="ctr">
              <a:buNone/>
              <a:defRPr sz="2520"/>
            </a:lvl7pPr>
            <a:lvl8pPr marL="5041265" indent="0" algn="ctr">
              <a:buNone/>
              <a:defRPr sz="2520"/>
            </a:lvl8pPr>
            <a:lvl9pPr marL="5760720" indent="0" algn="ctr">
              <a:buNone/>
              <a:defRPr sz="252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882727" y="575109"/>
            <a:ext cx="3881695" cy="915424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37643" y="575109"/>
            <a:ext cx="11420060" cy="915424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8266" y="2693015"/>
            <a:ext cx="15526780" cy="4493358"/>
          </a:xfrm>
        </p:spPr>
        <p:txBody>
          <a:bodyPr anchor="b"/>
          <a:lstStyle>
            <a:lvl1pPr>
              <a:defRPr sz="945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28266" y="7228881"/>
            <a:ext cx="15526780" cy="2362951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1pPr>
            <a:lvl2pPr marL="72009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40815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60905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80995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601085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05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41265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6072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37643" y="2875549"/>
            <a:ext cx="7650877" cy="68538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113546" y="2875549"/>
            <a:ext cx="7650877" cy="68538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39987" y="575109"/>
            <a:ext cx="15526780" cy="208789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39987" y="2648007"/>
            <a:ext cx="7615717" cy="129774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20090" indent="0">
              <a:buNone/>
              <a:defRPr sz="3150" b="1"/>
            </a:lvl2pPr>
            <a:lvl3pPr marL="1440815" indent="0">
              <a:buNone/>
              <a:defRPr sz="2835" b="1"/>
            </a:lvl3pPr>
            <a:lvl4pPr marL="2160905" indent="0">
              <a:buNone/>
              <a:defRPr sz="2520" b="1"/>
            </a:lvl4pPr>
            <a:lvl5pPr marL="2880995" indent="0">
              <a:buNone/>
              <a:defRPr sz="2520" b="1"/>
            </a:lvl5pPr>
            <a:lvl6pPr marL="3601085" indent="0">
              <a:buNone/>
              <a:defRPr sz="2520" b="1"/>
            </a:lvl6pPr>
            <a:lvl7pPr marL="4319905" indent="0">
              <a:buNone/>
              <a:defRPr sz="2520" b="1"/>
            </a:lvl7pPr>
            <a:lvl8pPr marL="5041265" indent="0">
              <a:buNone/>
              <a:defRPr sz="2520" b="1"/>
            </a:lvl8pPr>
            <a:lvl9pPr marL="5760720" indent="0">
              <a:buNone/>
              <a:defRPr sz="252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9987" y="3945753"/>
            <a:ext cx="7615717" cy="58036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113546" y="2648007"/>
            <a:ext cx="7653222" cy="1297748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20090" indent="0">
              <a:buNone/>
              <a:defRPr sz="3150" b="1"/>
            </a:lvl2pPr>
            <a:lvl3pPr marL="1440815" indent="0">
              <a:buNone/>
              <a:defRPr sz="2835" b="1"/>
            </a:lvl3pPr>
            <a:lvl4pPr marL="2160905" indent="0">
              <a:buNone/>
              <a:defRPr sz="2520" b="1"/>
            </a:lvl4pPr>
            <a:lvl5pPr marL="2880995" indent="0">
              <a:buNone/>
              <a:defRPr sz="2520" b="1"/>
            </a:lvl5pPr>
            <a:lvl6pPr marL="3601085" indent="0">
              <a:buNone/>
              <a:defRPr sz="2520" b="1"/>
            </a:lvl6pPr>
            <a:lvl7pPr marL="4319905" indent="0">
              <a:buNone/>
              <a:defRPr sz="2520" b="1"/>
            </a:lvl7pPr>
            <a:lvl8pPr marL="5041265" indent="0">
              <a:buNone/>
              <a:defRPr sz="2520" b="1"/>
            </a:lvl8pPr>
            <a:lvl9pPr marL="5760720" indent="0">
              <a:buNone/>
              <a:defRPr sz="252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113546" y="3945753"/>
            <a:ext cx="7653222" cy="580360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39987" y="720137"/>
            <a:ext cx="5806134" cy="2520481"/>
          </a:xfrm>
        </p:spPr>
        <p:txBody>
          <a:bodyPr anchor="b"/>
          <a:lstStyle>
            <a:lvl1pPr>
              <a:defRPr sz="504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53222" y="1555297"/>
            <a:ext cx="9113546" cy="7676466"/>
          </a:xfrm>
        </p:spPr>
        <p:txBody>
          <a:bodyPr/>
          <a:lstStyle>
            <a:lvl1pPr>
              <a:defRPr sz="5040"/>
            </a:lvl1pPr>
            <a:lvl2pPr>
              <a:defRPr sz="4410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39987" y="3240618"/>
            <a:ext cx="5806134" cy="6003646"/>
          </a:xfrm>
        </p:spPr>
        <p:txBody>
          <a:bodyPr/>
          <a:lstStyle>
            <a:lvl1pPr marL="0" indent="0">
              <a:buNone/>
              <a:defRPr sz="2520"/>
            </a:lvl1pPr>
            <a:lvl2pPr marL="720090" indent="0">
              <a:buNone/>
              <a:defRPr sz="2205"/>
            </a:lvl2pPr>
            <a:lvl3pPr marL="1440815" indent="0">
              <a:buNone/>
              <a:defRPr sz="1890"/>
            </a:lvl3pPr>
            <a:lvl4pPr marL="2160905" indent="0">
              <a:buNone/>
              <a:defRPr sz="1575"/>
            </a:lvl4pPr>
            <a:lvl5pPr marL="2880995" indent="0">
              <a:buNone/>
              <a:defRPr sz="1575"/>
            </a:lvl5pPr>
            <a:lvl6pPr marL="3601085" indent="0">
              <a:buNone/>
              <a:defRPr sz="1575"/>
            </a:lvl6pPr>
            <a:lvl7pPr marL="4319905" indent="0">
              <a:buNone/>
              <a:defRPr sz="1575"/>
            </a:lvl7pPr>
            <a:lvl8pPr marL="5041265" indent="0">
              <a:buNone/>
              <a:defRPr sz="1575"/>
            </a:lvl8pPr>
            <a:lvl9pPr marL="5760720" indent="0">
              <a:buNone/>
              <a:defRPr sz="15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39987" y="720137"/>
            <a:ext cx="5806134" cy="2520481"/>
          </a:xfrm>
        </p:spPr>
        <p:txBody>
          <a:bodyPr anchor="b"/>
          <a:lstStyle>
            <a:lvl1pPr>
              <a:defRPr sz="504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653222" y="1555297"/>
            <a:ext cx="9113546" cy="7676466"/>
          </a:xfrm>
        </p:spPr>
        <p:txBody>
          <a:bodyPr/>
          <a:lstStyle>
            <a:lvl1pPr marL="0" indent="0">
              <a:buNone/>
              <a:defRPr sz="5040"/>
            </a:lvl1pPr>
            <a:lvl2pPr marL="720090" indent="0">
              <a:buNone/>
              <a:defRPr sz="4410"/>
            </a:lvl2pPr>
            <a:lvl3pPr marL="1440815" indent="0">
              <a:buNone/>
              <a:defRPr sz="3780"/>
            </a:lvl3pPr>
            <a:lvl4pPr marL="2160905" indent="0">
              <a:buNone/>
              <a:defRPr sz="3150"/>
            </a:lvl4pPr>
            <a:lvl5pPr marL="2880995" indent="0">
              <a:buNone/>
              <a:defRPr sz="3150"/>
            </a:lvl5pPr>
            <a:lvl6pPr marL="3601085" indent="0">
              <a:buNone/>
              <a:defRPr sz="3150"/>
            </a:lvl6pPr>
            <a:lvl7pPr marL="4319905" indent="0">
              <a:buNone/>
              <a:defRPr sz="3150"/>
            </a:lvl7pPr>
            <a:lvl8pPr marL="5041265" indent="0">
              <a:buNone/>
              <a:defRPr sz="3150"/>
            </a:lvl8pPr>
            <a:lvl9pPr marL="5760720" indent="0">
              <a:buNone/>
              <a:defRPr sz="31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39987" y="3240618"/>
            <a:ext cx="5806134" cy="6003646"/>
          </a:xfrm>
        </p:spPr>
        <p:txBody>
          <a:bodyPr/>
          <a:lstStyle>
            <a:lvl1pPr marL="0" indent="0">
              <a:buNone/>
              <a:defRPr sz="2520"/>
            </a:lvl1pPr>
            <a:lvl2pPr marL="720090" indent="0">
              <a:buNone/>
              <a:defRPr sz="2205"/>
            </a:lvl2pPr>
            <a:lvl3pPr marL="1440815" indent="0">
              <a:buNone/>
              <a:defRPr sz="1890"/>
            </a:lvl3pPr>
            <a:lvl4pPr marL="2160905" indent="0">
              <a:buNone/>
              <a:defRPr sz="1575"/>
            </a:lvl4pPr>
            <a:lvl5pPr marL="2880995" indent="0">
              <a:buNone/>
              <a:defRPr sz="1575"/>
            </a:lvl5pPr>
            <a:lvl6pPr marL="3601085" indent="0">
              <a:buNone/>
              <a:defRPr sz="1575"/>
            </a:lvl6pPr>
            <a:lvl7pPr marL="4319905" indent="0">
              <a:buNone/>
              <a:defRPr sz="1575"/>
            </a:lvl7pPr>
            <a:lvl8pPr marL="5041265" indent="0">
              <a:buNone/>
              <a:defRPr sz="1575"/>
            </a:lvl8pPr>
            <a:lvl9pPr marL="5760720" indent="0">
              <a:buNone/>
              <a:defRPr sz="15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37643" y="575109"/>
            <a:ext cx="15526780" cy="208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37643" y="2875549"/>
            <a:ext cx="15526780" cy="68538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37643" y="10011912"/>
            <a:ext cx="4050464" cy="575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963184" y="10011912"/>
            <a:ext cx="6075697" cy="575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713958" y="10011912"/>
            <a:ext cx="4050464" cy="5751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440815" rtl="0" eaLnBrk="1" latinLnBrk="0" hangingPunct="1">
        <a:lnSpc>
          <a:spcPct val="90000"/>
        </a:lnSpc>
        <a:spcBef>
          <a:spcPct val="0"/>
        </a:spcBef>
        <a:buNone/>
        <a:defRPr sz="69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45" indent="-360045" algn="l" defTabSz="1440815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080135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800860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20950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41040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860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50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401310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20765" indent="-360045" algn="l" defTabSz="1440815" rtl="0" eaLnBrk="1" latinLnBrk="0" hangingPunct="1">
        <a:lnSpc>
          <a:spcPct val="90000"/>
        </a:lnSpc>
        <a:spcBef>
          <a:spcPct val="158000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40815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60905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80995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601085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05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41265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60720" algn="l" defTabSz="1440815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3" Type="http://schemas.openxmlformats.org/officeDocument/2006/relationships/notesSlide" Target="../notesSlides/notesSlide1.xml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3.png"/><Relationship Id="rId10" Type="http://schemas.openxmlformats.org/officeDocument/2006/relationships/image" Target="../media/image12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9"/>
          <p:cNvSpPr txBox="1"/>
          <p:nvPr/>
        </p:nvSpPr>
        <p:spPr>
          <a:xfrm>
            <a:off x="1573573" y="7578107"/>
            <a:ext cx="11511707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Fig.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S1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Frequency 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distribution of F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or 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en-US" baseline="-250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family means for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BCC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BCE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,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SL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SW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and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20SWT in 2016F2 and 2017F3 experiments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.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BCC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, brix content central; BCE, brix content edge; SL, seed length; SW, seed width; 20SWT, 20-seed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weight.</a:t>
            </a:r>
            <a:endParaRPr lang="en-US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3" name="图片 2" descr="SI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5065" y="1139825"/>
            <a:ext cx="13117195" cy="64122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200500" y="2010794"/>
            <a:ext cx="5168769" cy="258532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Fig.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S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2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.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Correlation 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matrix between the measured traits. The scale represent the values of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Pearson’s correlation coefficient 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between the traits using the mean value across the blocks for each variable. FW, fruit weight; FFC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, fruit </a:t>
            </a:r>
            <a:r>
              <a:rPr lang="en-US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rPr>
              <a:t>flesh color; RC, rind color; RSP, rind stripe pattern; BCC, brix content central; BCE, brix content edge; SL, seed length; SW, seed width; 20SWT, 20-seed weight; FD, fruit diameter; FL, fruit length; FSI, fruit shape index.</a:t>
            </a:r>
            <a:endParaRPr lang="en-US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pic>
        <p:nvPicPr>
          <p:cNvPr id="2" name="图片 1" descr="C:\Users\lenovo1\Desktop\GBS所有数据\2019.9.6--sup21\trait_F2_F3.heatmap.pngtrait_F2_F3.heatmap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127321" y="1261241"/>
            <a:ext cx="9489534" cy="84345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21"/>
          <p:cNvSpPr txBox="1"/>
          <p:nvPr/>
        </p:nvSpPr>
        <p:spPr>
          <a:xfrm>
            <a:off x="511745" y="9269082"/>
            <a:ext cx="14667795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charset="0"/>
                <a:ea typeface="宋体" panose="02010600030101010101" pitchFamily="2" charset="-122"/>
              </a:rPr>
              <a:t> Fig S3</a:t>
            </a:r>
            <a:r>
              <a:rPr lang="en-US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Collinearity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analysis between the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physical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 map and the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genetic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map.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For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each chromosome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, the left panel indicates alignment of markers on the genetic map against the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pseudo-chromosome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,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</a:rPr>
              <a:t>and the right panel shows plotting of genetic distances against physical distances.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The X axis is the marker position on the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physical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 map, and the Y axis is the marker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position on the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genetic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 maps. The numbers in the figure represent the Spearman rank correlation coefficients between the marker order of the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genetic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 maps and the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physical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</a:rPr>
              <a:t> map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A-K: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chromosome1-chromosome 11</a:t>
            </a:r>
            <a:endParaRPr lang="en-US" altLang="en-US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3336" y="-170814"/>
            <a:ext cx="14900844" cy="8684194"/>
            <a:chOff x="21" y="-89"/>
            <a:chExt cx="27751" cy="16945"/>
          </a:xfrm>
        </p:grpSpPr>
        <p:pic>
          <p:nvPicPr>
            <p:cNvPr id="5" name="图片 4" descr="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" y="-89"/>
              <a:ext cx="6942" cy="5850"/>
            </a:xfrm>
            <a:prstGeom prst="rect">
              <a:avLst/>
            </a:prstGeom>
          </p:spPr>
        </p:pic>
        <p:pic>
          <p:nvPicPr>
            <p:cNvPr id="6" name="图片 5" descr="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0" y="-89"/>
              <a:ext cx="6942" cy="5850"/>
            </a:xfrm>
            <a:prstGeom prst="rect">
              <a:avLst/>
            </a:prstGeom>
          </p:spPr>
        </p:pic>
        <p:pic>
          <p:nvPicPr>
            <p:cNvPr id="7" name="图片 6" descr="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83" y="-89"/>
              <a:ext cx="6942" cy="5850"/>
            </a:xfrm>
            <a:prstGeom prst="rect">
              <a:avLst/>
            </a:prstGeom>
          </p:spPr>
        </p:pic>
        <p:pic>
          <p:nvPicPr>
            <p:cNvPr id="8" name="图片 7" descr="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825" y="-89"/>
              <a:ext cx="6942" cy="5850"/>
            </a:xfrm>
            <a:prstGeom prst="rect">
              <a:avLst/>
            </a:prstGeom>
          </p:spPr>
        </p:pic>
        <p:pic>
          <p:nvPicPr>
            <p:cNvPr id="9" name="图片 8" descr="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" y="5440"/>
              <a:ext cx="6942" cy="5850"/>
            </a:xfrm>
            <a:prstGeom prst="rect">
              <a:avLst/>
            </a:prstGeom>
          </p:spPr>
        </p:pic>
        <p:pic>
          <p:nvPicPr>
            <p:cNvPr id="10" name="图片 9" descr="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61" y="5440"/>
              <a:ext cx="6942" cy="5850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/>
          </p:nvSpPr>
          <p:spPr>
            <a:xfrm>
              <a:off x="21" y="463"/>
              <a:ext cx="568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A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6963" y="464"/>
              <a:ext cx="722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B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3891" y="442"/>
              <a:ext cx="550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C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939" y="5783"/>
              <a:ext cx="550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20781" y="442"/>
              <a:ext cx="550" cy="6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D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6" y="5783"/>
              <a:ext cx="722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E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23" name="图片 22" descr="C:\Users\lenovo1\Desktop\GBS所有数据\2019.5.29--sup18\GDD4143_sup_18_submit\synteny\7.png7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3891" y="5440"/>
              <a:ext cx="6941" cy="5850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13887" y="5820"/>
              <a:ext cx="550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G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26" name="图片 25" descr="C:\Users\lenovo1\Desktop\GBS所有数据\2019.5.29--sup18\GDD4143_sup_18_submit\synteny\8.png8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20832" y="5440"/>
              <a:ext cx="6941" cy="5850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20762" y="5820"/>
              <a:ext cx="722" cy="5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H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30" name="图片 29" descr="C:\Users\lenovo1\Desktop\GBS所有数据\2019.5.29--sup18\GDD4143_sup_18_submit\synteny\9.png9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56" y="11006"/>
              <a:ext cx="6941" cy="5850"/>
            </a:xfrm>
            <a:prstGeom prst="rect">
              <a:avLst/>
            </a:prstGeom>
          </p:spPr>
        </p:pic>
        <p:pic>
          <p:nvPicPr>
            <p:cNvPr id="31" name="图片 30" descr="C:\Users\lenovo1\Desktop\GBS所有数据\2019.5.29--sup18\GDD4143_sup_18_submit\synteny\10.png10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6939" y="11006"/>
              <a:ext cx="6941" cy="5850"/>
            </a:xfrm>
            <a:prstGeom prst="rect">
              <a:avLst/>
            </a:prstGeom>
          </p:spPr>
        </p:pic>
        <p:pic>
          <p:nvPicPr>
            <p:cNvPr id="32" name="图片 31" descr="C:\Users\lenovo1\Desktop\GBS所有数据\2019.5.29--sup18\GDD4143_sup_18_submit\synteny\11.png11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3915" y="11006"/>
              <a:ext cx="6941" cy="5850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231" y="11560"/>
              <a:ext cx="750" cy="6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I</a:t>
              </a:r>
              <a:endParaRPr lang="en-US" altLang="zh-CN" sz="2655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991" y="11524"/>
              <a:ext cx="7557" cy="500"/>
              <a:chOff x="170" y="63"/>
              <a:chExt cx="6591" cy="436"/>
            </a:xfrm>
          </p:grpSpPr>
          <p:sp>
            <p:nvSpPr>
              <p:cNvPr id="35" name="文本框 34"/>
              <p:cNvSpPr txBox="1"/>
              <p:nvPr/>
            </p:nvSpPr>
            <p:spPr>
              <a:xfrm>
                <a:off x="170" y="63"/>
                <a:ext cx="480" cy="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J</a:t>
                </a:r>
                <a:endPara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6131" y="63"/>
                <a:ext cx="630" cy="4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K</a:t>
                </a:r>
                <a:endParaRPr lang="en-US" altLang="zh-CN" sz="2655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2140940" y="8204579"/>
            <a:ext cx="14214638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Fig. </a:t>
            </a:r>
            <a:r>
              <a:rPr lang="en-US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S4</a:t>
            </a:r>
            <a:r>
              <a:rPr lang="en-US" b="1" dirty="0" smtClean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.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A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global view of all QTL detected across the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eleven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 chromosomes is provided. The X axis represents linkage map of 11 chromosomes, and Y axis is LOD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score</a:t>
            </a:r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</a:rPr>
              <a:t>.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FW, fruit weight; FFC, fruit flesh color; RC, rind color; RSP, rind stripe pattern; BCC, brix content central; BCE, brix content edge; SL, seed length; SW, seed width; 20SWT, 20-seed weight; FD, fruit diameter; FL, fruit length; FSI, fruit shape index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endParaRPr lang="en-US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55" name="图片 54" descr="All_trait_combine_line_F2_F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22409" y="729870"/>
            <a:ext cx="14851701" cy="7425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47"/>
          <p:cNvSpPr txBox="1"/>
          <p:nvPr/>
        </p:nvSpPr>
        <p:spPr>
          <a:xfrm>
            <a:off x="6749414" y="8389620"/>
            <a:ext cx="10100945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Fig. </a:t>
            </a:r>
            <a:r>
              <a:rPr lang="en-US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S5. </a:t>
            </a:r>
            <a:r>
              <a:rPr lang="zh-CN" altLang="en-US" dirty="0" smtClean="0">
                <a:latin typeface="Times New Roman" panose="02020603050405020304" charset="0"/>
                <a:cs typeface="Times New Roman" panose="02020603050405020304" charset="0"/>
              </a:rPr>
              <a:t>Global 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view of QTL locations for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different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fruit-related  traits detected in both 2016F2 and 2017F3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experiments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.  </a:t>
            </a:r>
            <a:r>
              <a:rPr lang="zh-CN" altLang="en-US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For 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each trait, the X axis represents linkage map of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11 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chromosomes, and Y axis is LOD scores</a:t>
            </a:r>
            <a:r>
              <a:rPr lang="en-US" altLang="zh-CN" dirty="0" smtClean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 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(A)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RC; (B) RSP;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 (C)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FFC; (D)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FD;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(E)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FL; (F) FSI;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(G)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FW.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FW, fruit weight; FFC, fruit flesh color; RC, rind color; RSP, rind stripe pattern;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FD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, fruit diameter; FL, fruit length; FSI, fruit shape index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</a:t>
            </a:r>
            <a:endParaRPr lang="en-US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42875" y="176530"/>
            <a:ext cx="16686530" cy="9648190"/>
            <a:chOff x="225" y="278"/>
            <a:chExt cx="26278" cy="15194"/>
          </a:xfrm>
        </p:grpSpPr>
        <p:pic>
          <p:nvPicPr>
            <p:cNvPr id="3" name="图片 2" descr="F:\爱国者优盘备份2020.04.19\文章汇总\图谱文章\所有以前版本信息\2019.11.17文中图片\RSP20200215 (1)_副本.pngRSP20200215 (1)_副本"/>
            <p:cNvPicPr>
              <a:picLocks noChangeAspect="1"/>
            </p:cNvPicPr>
            <p:nvPr/>
          </p:nvPicPr>
          <p:blipFill>
            <a:blip r:embed="rId1"/>
            <a:srcRect/>
            <a:stretch>
              <a:fillRect/>
            </a:stretch>
          </p:blipFill>
          <p:spPr>
            <a:xfrm>
              <a:off x="9053" y="536"/>
              <a:ext cx="8725" cy="4689"/>
            </a:xfrm>
            <a:prstGeom prst="rect">
              <a:avLst/>
            </a:prstGeom>
          </p:spPr>
        </p:pic>
        <p:pic>
          <p:nvPicPr>
            <p:cNvPr id="21" name="图片 20" descr="F:\爱国者优盘备份2020.04.19\文章汇总\图谱文章\所有以前版本信息\2019.11.17文中图片\RC20200215_副本.pngRC20200215_副本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30" y="536"/>
              <a:ext cx="8723" cy="4688"/>
            </a:xfrm>
            <a:prstGeom prst="rect">
              <a:avLst/>
            </a:prstGeom>
          </p:spPr>
        </p:pic>
        <p:pic>
          <p:nvPicPr>
            <p:cNvPr id="4" name="图片 3" descr="F:\爱国者优盘备份2020.04.19\文章汇总\图谱文章\所有以前版本信息\2019.11.17文中图片\FFC20200215 (1)_副本.pngFFC20200215 (1)_副本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777" y="534"/>
              <a:ext cx="8724" cy="4689"/>
            </a:xfrm>
            <a:prstGeom prst="rect">
              <a:avLst/>
            </a:prstGeom>
          </p:spPr>
        </p:pic>
        <p:pic>
          <p:nvPicPr>
            <p:cNvPr id="5" name="图片 4" descr="F:\爱国者优盘备份2020.04.19\文章汇总\图谱文章\所有以前版本信息\2019.11.17文中图片\FSI20200215_副本.pngFSI20200215_副本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778" y="5531"/>
              <a:ext cx="8725" cy="4683"/>
            </a:xfrm>
            <a:prstGeom prst="rect">
              <a:avLst/>
            </a:prstGeom>
          </p:spPr>
        </p:pic>
        <p:pic>
          <p:nvPicPr>
            <p:cNvPr id="23" name="图片 22" descr="F:\爱国者优盘备份2020.04.19\文章汇总\图谱文章\所有以前版本信息\2019.11.17文中图片\FD20200215_副本.pngFD20200215_副本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328" y="5531"/>
              <a:ext cx="8725" cy="4683"/>
            </a:xfrm>
            <a:prstGeom prst="rect">
              <a:avLst/>
            </a:prstGeom>
          </p:spPr>
        </p:pic>
        <p:pic>
          <p:nvPicPr>
            <p:cNvPr id="24" name="图片 23" descr="F:\爱国者优盘备份2020.04.19\文章汇总\图谱文章\所有以前版本信息\2019.11.17文中图片\FL20200215_副本.pngFL20200215_副本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9054" y="5528"/>
              <a:ext cx="8724" cy="4689"/>
            </a:xfrm>
            <a:prstGeom prst="rect">
              <a:avLst/>
            </a:prstGeom>
          </p:spPr>
        </p:pic>
        <p:pic>
          <p:nvPicPr>
            <p:cNvPr id="26" name="图片 25" descr="F:\爱国者优盘备份2020.04.19\文章汇总\图谱文章\所有以前版本信息\2019.11.17文中图片\FW20200215_副本.pngFW20200215_副本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330" y="10784"/>
              <a:ext cx="8723" cy="4688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265" y="278"/>
              <a:ext cx="1196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A: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RC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011" y="278"/>
              <a:ext cx="1196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B: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RSP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  <a:p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7734" y="278"/>
              <a:ext cx="1697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C: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FFC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25" y="5224"/>
              <a:ext cx="1197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D: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FD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923" y="5360"/>
              <a:ext cx="1372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E: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FL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7778" y="5360"/>
              <a:ext cx="4000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FSI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288" y="10552"/>
              <a:ext cx="4000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16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G:</a:t>
              </a:r>
              <a:r>
                <a:rPr lang="zh-CN" altLang="en-US" sz="1400" b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FW</a:t>
              </a:r>
              <a:endParaRPr lang="zh-CN" altLang="en-US" sz="1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46"/>
          <p:cNvSpPr txBox="1"/>
          <p:nvPr/>
        </p:nvSpPr>
        <p:spPr>
          <a:xfrm>
            <a:off x="10090150" y="8198231"/>
            <a:ext cx="6078220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Fig. </a:t>
            </a:r>
            <a:r>
              <a:rPr lang="en-US" b="1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S6. 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Global view of QTL locations for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different fruit 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and seed traits detected from single environment. 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For each trait, the X axis represents linkage map of 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11 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chromosomes, and Y axis is LOD scores</a:t>
            </a:r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. (A)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BCC; (B) BCE; (C) SL; (D) SW; (E) 20SWT</a:t>
            </a:r>
            <a:r>
              <a:rPr lang="en-US" dirty="0" smtClean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. </a:t>
            </a:r>
            <a:r>
              <a:rPr lang="en-US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BCC, brix content central; BCE, brix content edge; SL, seed length; SW, seed width; 20SWT, 20-seed weight; </a:t>
            </a:r>
            <a:endParaRPr lang="en-US" altLang="zh-CN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131185" y="618490"/>
            <a:ext cx="12259310" cy="9718675"/>
            <a:chOff x="250" y="598"/>
            <a:chExt cx="19306" cy="15305"/>
          </a:xfrm>
        </p:grpSpPr>
        <p:grpSp>
          <p:nvGrpSpPr>
            <p:cNvPr id="52" name="组合 51"/>
            <p:cNvGrpSpPr>
              <a:grpSpLocks noChangeAspect="1"/>
            </p:cNvGrpSpPr>
            <p:nvPr/>
          </p:nvGrpSpPr>
          <p:grpSpPr>
            <a:xfrm>
              <a:off x="9879" y="598"/>
              <a:ext cx="9656" cy="5102"/>
              <a:chOff x="2945" y="1442"/>
              <a:chExt cx="13327" cy="7041"/>
            </a:xfrm>
          </p:grpSpPr>
          <p:pic>
            <p:nvPicPr>
              <p:cNvPr id="53" name="图片 52" descr="F:\爱国者优盘备份2020.04.19\文章汇总\图谱文章\所有以前版本信息\2019.11.17文中图片\BCE20200215_副本.pngBCE20200215_副本"/>
              <p:cNvPicPr>
                <a:picLocks noChangeAspect="1"/>
              </p:cNvPicPr>
              <p:nvPr/>
            </p:nvPicPr>
            <p:blipFill>
              <a:blip r:embed="rId1"/>
              <a:srcRect/>
              <a:stretch>
                <a:fillRect/>
              </a:stretch>
            </p:blipFill>
            <p:spPr>
              <a:xfrm>
                <a:off x="3201" y="1442"/>
                <a:ext cx="13071" cy="7041"/>
              </a:xfrm>
              <a:prstGeom prst="rect">
                <a:avLst/>
              </a:prstGeom>
            </p:spPr>
          </p:pic>
          <p:sp>
            <p:nvSpPr>
              <p:cNvPr id="54" name="文本框 53"/>
              <p:cNvSpPr txBox="1"/>
              <p:nvPr/>
            </p:nvSpPr>
            <p:spPr>
              <a:xfrm>
                <a:off x="2945" y="1576"/>
                <a:ext cx="508" cy="8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latin typeface="Times New Roman" panose="02020603050405020304" charset="0"/>
                    <a:cs typeface="Times New Roman" panose="02020603050405020304" charset="0"/>
                  </a:rPr>
                  <a:t>B</a:t>
                </a:r>
                <a:endParaRPr lang="en-US" altLang="zh-CN" sz="2655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51" name="组合 50"/>
            <p:cNvGrpSpPr>
              <a:grpSpLocks noChangeAspect="1"/>
            </p:cNvGrpSpPr>
            <p:nvPr/>
          </p:nvGrpSpPr>
          <p:grpSpPr>
            <a:xfrm>
              <a:off x="328" y="598"/>
              <a:ext cx="9487" cy="5093"/>
              <a:chOff x="3042" y="1260"/>
              <a:chExt cx="13090" cy="7027"/>
            </a:xfrm>
          </p:grpSpPr>
          <p:pic>
            <p:nvPicPr>
              <p:cNvPr id="45" name="图片 44" descr="F:\爱国者优盘备份2020.04.19\文章汇总\图谱文章\所有以前版本信息\2019.11.17文中图片\BCC20200215_副本.pngBCC20200215_副本"/>
              <p:cNvPicPr>
                <a:picLocks noChangeAspect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>
              <a:xfrm>
                <a:off x="3065" y="1273"/>
                <a:ext cx="13067" cy="7014"/>
              </a:xfrm>
              <a:prstGeom prst="rect">
                <a:avLst/>
              </a:prstGeom>
            </p:spPr>
          </p:pic>
          <p:sp>
            <p:nvSpPr>
              <p:cNvPr id="50" name="文本框 49"/>
              <p:cNvSpPr txBox="1"/>
              <p:nvPr/>
            </p:nvSpPr>
            <p:spPr>
              <a:xfrm>
                <a:off x="3042" y="1260"/>
                <a:ext cx="435" cy="5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latin typeface="Times New Roman" panose="02020603050405020304" charset="0"/>
                    <a:cs typeface="Times New Roman" panose="02020603050405020304" charset="0"/>
                  </a:rPr>
                  <a:t>A</a:t>
                </a:r>
                <a:endParaRPr lang="en-US" altLang="zh-CN" sz="2655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5" name="组合 4"/>
            <p:cNvGrpSpPr>
              <a:grpSpLocks noChangeAspect="1"/>
            </p:cNvGrpSpPr>
            <p:nvPr/>
          </p:nvGrpSpPr>
          <p:grpSpPr>
            <a:xfrm>
              <a:off x="258" y="5700"/>
              <a:ext cx="9572" cy="5101"/>
              <a:chOff x="4072" y="2475"/>
              <a:chExt cx="10974" cy="5849"/>
            </a:xfrm>
          </p:grpSpPr>
          <p:pic>
            <p:nvPicPr>
              <p:cNvPr id="4" name="图片 3" descr="F:\图谱文章\2019.11.17文中图片\SL_副本.pngSL_副本"/>
              <p:cNvPicPr>
                <a:picLocks noChangeAspect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>
              <a:xfrm>
                <a:off x="4154" y="2476"/>
                <a:ext cx="10892" cy="5848"/>
              </a:xfrm>
              <a:prstGeom prst="rect">
                <a:avLst/>
              </a:prstGeom>
            </p:spPr>
          </p:pic>
          <p:sp>
            <p:nvSpPr>
              <p:cNvPr id="2" name="文本框 1"/>
              <p:cNvSpPr txBox="1"/>
              <p:nvPr/>
            </p:nvSpPr>
            <p:spPr>
              <a:xfrm>
                <a:off x="4072" y="2475"/>
                <a:ext cx="328" cy="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latin typeface="Times New Roman" panose="02020603050405020304" charset="0"/>
                    <a:cs typeface="Times New Roman" panose="02020603050405020304" charset="0"/>
                  </a:rPr>
                  <a:t>C</a:t>
                </a:r>
                <a:endParaRPr lang="en-US" altLang="zh-CN" sz="2655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6" name="组合 5"/>
            <p:cNvGrpSpPr>
              <a:grpSpLocks noChangeAspect="1"/>
            </p:cNvGrpSpPr>
            <p:nvPr/>
          </p:nvGrpSpPr>
          <p:grpSpPr>
            <a:xfrm>
              <a:off x="9830" y="5699"/>
              <a:ext cx="9726" cy="5102"/>
              <a:chOff x="3885" y="2472"/>
              <a:chExt cx="11163" cy="5856"/>
            </a:xfrm>
          </p:grpSpPr>
          <p:pic>
            <p:nvPicPr>
              <p:cNvPr id="7" name="图片 6" descr="F:\图谱文章\2019.11.17文中图片\SW_副本.pngSW_副本"/>
              <p:cNvPicPr>
                <a:picLocks noChangeAspect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>
              <a:xfrm>
                <a:off x="4152" y="2472"/>
                <a:ext cx="10896" cy="5856"/>
              </a:xfrm>
              <a:prstGeom prst="rect">
                <a:avLst/>
              </a:prstGeom>
            </p:spPr>
          </p:pic>
          <p:sp>
            <p:nvSpPr>
              <p:cNvPr id="9" name="文本框 8"/>
              <p:cNvSpPr txBox="1"/>
              <p:nvPr/>
            </p:nvSpPr>
            <p:spPr>
              <a:xfrm>
                <a:off x="3885" y="2472"/>
                <a:ext cx="328" cy="4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latin typeface="Times New Roman" panose="02020603050405020304" charset="0"/>
                    <a:cs typeface="Times New Roman" panose="02020603050405020304" charset="0"/>
                  </a:rPr>
                  <a:t>D</a:t>
                </a:r>
                <a:endParaRPr lang="en-US" altLang="zh-CN" sz="2655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0" name="组合 9"/>
            <p:cNvGrpSpPr>
              <a:grpSpLocks noChangeAspect="1"/>
            </p:cNvGrpSpPr>
            <p:nvPr/>
          </p:nvGrpSpPr>
          <p:grpSpPr>
            <a:xfrm>
              <a:off x="250" y="10801"/>
              <a:ext cx="9629" cy="5102"/>
              <a:chOff x="3997" y="2472"/>
              <a:chExt cx="11051" cy="5856"/>
            </a:xfrm>
          </p:grpSpPr>
          <p:pic>
            <p:nvPicPr>
              <p:cNvPr id="11" name="图片 10" descr="F:\图谱文章\2019.11.17文中图片\20SWT_副本.png20SWT_副本"/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4153" y="2472"/>
                <a:ext cx="10895" cy="5856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/>
            </p:nvSpPr>
            <p:spPr>
              <a:xfrm>
                <a:off x="3997" y="2475"/>
                <a:ext cx="328" cy="48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zh-CN" sz="2655" b="1">
                    <a:latin typeface="Times New Roman" panose="02020603050405020304" charset="0"/>
                    <a:cs typeface="Times New Roman" panose="02020603050405020304" charset="0"/>
                  </a:rPr>
                  <a:t>E</a:t>
                </a:r>
                <a:endParaRPr lang="en-US" altLang="zh-CN" sz="2655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2491</Words>
  <Application>WPS 演示</Application>
  <PresentationFormat>Custom</PresentationFormat>
  <Paragraphs>59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Times New Roman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WENG</dc:creator>
  <cp:lastModifiedBy>liang</cp:lastModifiedBy>
  <cp:revision>44</cp:revision>
  <dcterms:created xsi:type="dcterms:W3CDTF">2019-09-19T08:24:00Z</dcterms:created>
  <dcterms:modified xsi:type="dcterms:W3CDTF">2020-09-12T06:38:31Z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