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6" userDrawn="1">
          <p15:clr>
            <a:srgbClr val="A4A3A4"/>
          </p15:clr>
        </p15:guide>
        <p15:guide id="2" pos="39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7C83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16"/>
        <p:guide pos="390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/>
          <p:nvPr/>
        </p:nvSpPr>
        <p:spPr>
          <a:xfrm>
            <a:off x="0" y="0"/>
            <a:ext cx="12192635" cy="1481455"/>
          </a:xfrm>
          <a:prstGeom prst="rect">
            <a:avLst/>
          </a:prstGeom>
          <a:solidFill>
            <a:srgbClr val="1A677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169386" y="6471200"/>
            <a:ext cx="1698409" cy="293552"/>
          </a:xfrm>
          <a:prstGeom prst="rect">
            <a:avLst/>
          </a:prstGeom>
        </p:spPr>
      </p:pic>
      <p:sp>
        <p:nvSpPr>
          <p:cNvPr id="6" name="Title 1"/>
          <p:cNvSpPr txBox="1"/>
          <p:nvPr/>
        </p:nvSpPr>
        <p:spPr>
          <a:xfrm>
            <a:off x="161925" y="141605"/>
            <a:ext cx="12030075" cy="82359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614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zh-CN" sz="2800" dirty="0">
                <a:solidFill>
                  <a:schemeClr val="bg1"/>
                </a:solidFill>
              </a:rPr>
              <a:t>Comorbidity combinations and latent patterns associated with 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algn="ctr"/>
            <a:r>
              <a:rPr lang="en-US" altLang="zh-CN" sz="2800" dirty="0">
                <a:solidFill>
                  <a:schemeClr val="bg1"/>
                </a:solidFill>
              </a:rPr>
              <a:t>liver-related events in metabolic dysfunction-associated steatotic liver disease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algn="ctr"/>
            <a:endParaRPr lang="en-US" altLang="zh-CN" sz="2800" dirty="0">
              <a:solidFill>
                <a:schemeClr val="bg1"/>
              </a:solidFill>
            </a:endParaRPr>
          </a:p>
        </p:txBody>
      </p:sp>
      <p:sp>
        <p:nvSpPr>
          <p:cNvPr id="7" name="section-1-number"/>
          <p:cNvSpPr>
            <a:spLocks noGrp="1"/>
          </p:cNvSpPr>
          <p:nvPr/>
        </p:nvSpPr>
        <p:spPr>
          <a:xfrm>
            <a:off x="106045" y="1588135"/>
            <a:ext cx="323850" cy="323850"/>
          </a:xfrm>
          <a:prstGeom prst="ellipse">
            <a:avLst/>
          </a:prstGeom>
          <a:solidFill>
            <a:srgbClr val="3C78A8"/>
          </a:solidFill>
          <a:ln w="4763">
            <a:solidFill>
              <a:srgbClr val="3C78A8"/>
            </a:solidFill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</a:t>
            </a:r>
            <a:endParaRPr sz="15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" name="section-1-title"/>
          <p:cNvSpPr>
            <a:spLocks noGrp="1"/>
          </p:cNvSpPr>
          <p:nvPr/>
        </p:nvSpPr>
        <p:spPr>
          <a:xfrm>
            <a:off x="525145" y="1578610"/>
            <a:ext cx="21526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Study cohort</a:t>
            </a:r>
            <a:endParaRPr sz="1725" b="1">
              <a:solidFill>
                <a:srgbClr val="3C78A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9" name="section-2-number"/>
          <p:cNvSpPr>
            <a:spLocks noGrp="1"/>
          </p:cNvSpPr>
          <p:nvPr/>
        </p:nvSpPr>
        <p:spPr>
          <a:xfrm>
            <a:off x="3094990" y="1588135"/>
            <a:ext cx="323850" cy="323850"/>
          </a:xfrm>
          <a:prstGeom prst="ellipse">
            <a:avLst/>
          </a:prstGeom>
          <a:solidFill>
            <a:srgbClr val="007C83"/>
          </a:solidFill>
          <a:ln w="4763">
            <a:solidFill>
              <a:srgbClr val="007C83"/>
            </a:solidFill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endParaRPr sz="15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" name="section-2-title"/>
          <p:cNvSpPr>
            <a:spLocks noGrp="1"/>
          </p:cNvSpPr>
          <p:nvPr/>
        </p:nvSpPr>
        <p:spPr>
          <a:xfrm>
            <a:off x="3506470" y="1578610"/>
            <a:ext cx="52006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Multidimensional comorbidity assessment</a:t>
            </a:r>
            <a:endParaRPr sz="1725" b="1">
              <a:solidFill>
                <a:srgbClr val="007C8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" name="section-3-number"/>
          <p:cNvSpPr>
            <a:spLocks noGrp="1"/>
          </p:cNvSpPr>
          <p:nvPr/>
        </p:nvSpPr>
        <p:spPr>
          <a:xfrm>
            <a:off x="8290560" y="1588135"/>
            <a:ext cx="323850" cy="323850"/>
          </a:xfrm>
          <a:prstGeom prst="ellipse">
            <a:avLst/>
          </a:prstGeom>
          <a:solidFill>
            <a:srgbClr val="A9424A"/>
          </a:solidFill>
          <a:ln w="4763">
            <a:solidFill>
              <a:srgbClr val="A9424A"/>
            </a:solidFill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</a:t>
            </a:r>
            <a:endParaRPr sz="15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" name="section-3-title"/>
          <p:cNvSpPr>
            <a:spLocks noGrp="1"/>
          </p:cNvSpPr>
          <p:nvPr/>
        </p:nvSpPr>
        <p:spPr>
          <a:xfrm>
            <a:off x="8709660" y="1578610"/>
            <a:ext cx="41529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725" b="1">
                <a:solidFill>
                  <a:srgbClr val="A9424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A9424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Liver-related outcome</a:t>
            </a:r>
            <a:r>
              <a:rPr lang="en-US" sz="1725" b="1">
                <a:solidFill>
                  <a:srgbClr val="A9424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(LREs)</a:t>
            </a:r>
            <a:endParaRPr lang="en-US" sz="1725" b="1">
              <a:solidFill>
                <a:srgbClr val="A9424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" name="cohort-box"/>
          <p:cNvSpPr>
            <a:spLocks noGrp="1"/>
          </p:cNvSpPr>
          <p:nvPr/>
        </p:nvSpPr>
        <p:spPr>
          <a:xfrm>
            <a:off x="106045" y="2007235"/>
            <a:ext cx="2571750" cy="1352550"/>
          </a:xfrm>
          <a:prstGeom prst="roundRect">
            <a:avLst>
              <a:gd name="adj" fmla="val 11268"/>
            </a:avLst>
          </a:prstGeom>
          <a:solidFill>
            <a:srgbClr val="EAF2F8"/>
          </a:solidFill>
          <a:ln w="11430">
            <a:solidFill>
              <a:srgbClr val="B9D1E3"/>
            </a:solidFill>
            <a:prstDash val="solid"/>
          </a:ln>
        </p:spPr>
      </p:sp>
      <p:sp>
        <p:nvSpPr>
          <p:cNvPr id="14" name="person-1-head"/>
          <p:cNvSpPr>
            <a:spLocks noGrp="1"/>
          </p:cNvSpPr>
          <p:nvPr/>
        </p:nvSpPr>
        <p:spPr>
          <a:xfrm>
            <a:off x="477044" y="2345849"/>
            <a:ext cx="153352" cy="153352"/>
          </a:xfrm>
          <a:prstGeom prst="ellipse">
            <a:avLst/>
          </a:prstGeom>
          <a:solidFill>
            <a:srgbClr val="3C78A8"/>
          </a:solidFill>
          <a:ln w="4763">
            <a:solidFill>
              <a:srgbClr val="3C78A8"/>
            </a:solidFill>
            <a:prstDash val="solid"/>
          </a:ln>
        </p:spPr>
      </p:sp>
      <p:sp>
        <p:nvSpPr>
          <p:cNvPr id="15" name="person-1-body"/>
          <p:cNvSpPr>
            <a:spLocks noGrp="1"/>
          </p:cNvSpPr>
          <p:nvPr/>
        </p:nvSpPr>
        <p:spPr>
          <a:xfrm>
            <a:off x="433229" y="2521109"/>
            <a:ext cx="240982" cy="273844"/>
          </a:xfrm>
          <a:prstGeom prst="roundRect">
            <a:avLst>
              <a:gd name="adj" fmla="val 31621"/>
            </a:avLst>
          </a:prstGeom>
          <a:solidFill>
            <a:srgbClr val="3C78A8"/>
          </a:solidFill>
          <a:ln w="4763">
            <a:solidFill>
              <a:srgbClr val="3C78A8"/>
            </a:solidFill>
            <a:prstDash val="solid"/>
          </a:ln>
        </p:spPr>
      </p:sp>
      <p:sp>
        <p:nvSpPr>
          <p:cNvPr id="16" name="person-2-head"/>
          <p:cNvSpPr>
            <a:spLocks noGrp="1"/>
          </p:cNvSpPr>
          <p:nvPr/>
        </p:nvSpPr>
        <p:spPr>
          <a:xfrm>
            <a:off x="838994" y="2269649"/>
            <a:ext cx="153352" cy="153352"/>
          </a:xfrm>
          <a:prstGeom prst="ellipse">
            <a:avLst/>
          </a:prstGeom>
          <a:solidFill>
            <a:srgbClr val="244B65"/>
          </a:solidFill>
          <a:ln w="4763">
            <a:solidFill>
              <a:srgbClr val="244B65"/>
            </a:solidFill>
            <a:prstDash val="solid"/>
          </a:ln>
        </p:spPr>
      </p:sp>
      <p:sp>
        <p:nvSpPr>
          <p:cNvPr id="17" name="person-2-body"/>
          <p:cNvSpPr>
            <a:spLocks noGrp="1"/>
          </p:cNvSpPr>
          <p:nvPr/>
        </p:nvSpPr>
        <p:spPr>
          <a:xfrm>
            <a:off x="795179" y="2444909"/>
            <a:ext cx="240982" cy="273844"/>
          </a:xfrm>
          <a:prstGeom prst="roundRect">
            <a:avLst>
              <a:gd name="adj" fmla="val 31621"/>
            </a:avLst>
          </a:prstGeom>
          <a:solidFill>
            <a:srgbClr val="244B65"/>
          </a:solidFill>
          <a:ln w="4763">
            <a:solidFill>
              <a:srgbClr val="244B65"/>
            </a:solidFill>
            <a:prstDash val="solid"/>
          </a:ln>
        </p:spPr>
      </p:sp>
      <p:sp>
        <p:nvSpPr>
          <p:cNvPr id="18" name="person-3-head"/>
          <p:cNvSpPr>
            <a:spLocks noGrp="1"/>
          </p:cNvSpPr>
          <p:nvPr/>
        </p:nvSpPr>
        <p:spPr>
          <a:xfrm>
            <a:off x="1200944" y="2345849"/>
            <a:ext cx="153352" cy="153352"/>
          </a:xfrm>
          <a:prstGeom prst="ellipse">
            <a:avLst/>
          </a:prstGeom>
          <a:solidFill>
            <a:srgbClr val="007C83"/>
          </a:solidFill>
          <a:ln w="4763">
            <a:solidFill>
              <a:srgbClr val="007C83"/>
            </a:solidFill>
            <a:prstDash val="solid"/>
          </a:ln>
        </p:spPr>
      </p:sp>
      <p:sp>
        <p:nvSpPr>
          <p:cNvPr id="19" name="person-3-body"/>
          <p:cNvSpPr>
            <a:spLocks noGrp="1"/>
          </p:cNvSpPr>
          <p:nvPr/>
        </p:nvSpPr>
        <p:spPr>
          <a:xfrm>
            <a:off x="1157129" y="2521109"/>
            <a:ext cx="240982" cy="273844"/>
          </a:xfrm>
          <a:prstGeom prst="roundRect">
            <a:avLst>
              <a:gd name="adj" fmla="val 31621"/>
            </a:avLst>
          </a:prstGeom>
          <a:solidFill>
            <a:srgbClr val="007C83"/>
          </a:solidFill>
          <a:ln w="4763">
            <a:solidFill>
              <a:srgbClr val="007C83"/>
            </a:solidFill>
            <a:prstDash val="solid"/>
          </a:ln>
        </p:spPr>
      </p:sp>
      <p:sp>
        <p:nvSpPr>
          <p:cNvPr id="20" name="cohort-n"/>
          <p:cNvSpPr>
            <a:spLocks noGrp="1"/>
          </p:cNvSpPr>
          <p:nvPr/>
        </p:nvSpPr>
        <p:spPr>
          <a:xfrm>
            <a:off x="1515745" y="2140585"/>
            <a:ext cx="99060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800" b="1">
                <a:solidFill>
                  <a:srgbClr val="15324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800" b="1">
                <a:solidFill>
                  <a:srgbClr val="15324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137,607</a:t>
            </a:r>
            <a:endParaRPr sz="1800" b="1">
              <a:solidFill>
                <a:srgbClr val="15324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3" name="cohort-label"/>
          <p:cNvSpPr>
            <a:spLocks noGrp="1"/>
          </p:cNvSpPr>
          <p:nvPr/>
        </p:nvSpPr>
        <p:spPr>
          <a:xfrm>
            <a:off x="1382395" y="2540635"/>
            <a:ext cx="11239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20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participants with MASLD</a:t>
            </a:r>
            <a:endParaRPr sz="1200" b="0">
              <a:solidFill>
                <a:srgbClr val="56677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4" name="cohort-source"/>
          <p:cNvSpPr>
            <a:spLocks noGrp="1"/>
          </p:cNvSpPr>
          <p:nvPr/>
        </p:nvSpPr>
        <p:spPr>
          <a:xfrm>
            <a:off x="277495" y="3026410"/>
            <a:ext cx="221932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ctr">
              <a:lnSpc>
                <a:spcPct val="100000"/>
              </a:lnSpc>
              <a:buNone/>
              <a:defRPr sz="1200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00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UK Biobank</a:t>
            </a:r>
            <a:endParaRPr sz="1200" b="1">
              <a:solidFill>
                <a:srgbClr val="3C78A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5" name="assessment-box"/>
          <p:cNvSpPr>
            <a:spLocks noGrp="1"/>
          </p:cNvSpPr>
          <p:nvPr/>
        </p:nvSpPr>
        <p:spPr>
          <a:xfrm>
            <a:off x="3115310" y="2007235"/>
            <a:ext cx="4760595" cy="1352550"/>
          </a:xfrm>
          <a:prstGeom prst="roundRect">
            <a:avLst>
              <a:gd name="adj" fmla="val 11268"/>
            </a:avLst>
          </a:prstGeom>
          <a:solidFill>
            <a:srgbClr val="E7F4F3"/>
          </a:solidFill>
          <a:ln w="11430">
            <a:solidFill>
              <a:srgbClr val="AFCFCD"/>
            </a:solidFill>
            <a:prstDash val="solid"/>
          </a:ln>
        </p:spPr>
      </p:sp>
      <p:sp>
        <p:nvSpPr>
          <p:cNvPr id="27" name="burden-node"/>
          <p:cNvSpPr>
            <a:spLocks noGrp="1"/>
          </p:cNvSpPr>
          <p:nvPr/>
        </p:nvSpPr>
        <p:spPr>
          <a:xfrm>
            <a:off x="4511675" y="2140585"/>
            <a:ext cx="1518285" cy="495300"/>
          </a:xfrm>
          <a:prstGeom prst="roundRect">
            <a:avLst>
              <a:gd name="adj" fmla="val 23077"/>
            </a:avLst>
          </a:prstGeom>
          <a:solidFill>
            <a:srgbClr val="EAF2F8"/>
          </a:solidFill>
          <a:ln w="11430">
            <a:solidFill>
              <a:srgbClr val="3C78A8"/>
            </a:solidFill>
            <a:prstDash val="solid"/>
          </a:ln>
        </p:spPr>
        <p:txBody>
          <a:bodyPr lIns="38100" tIns="19050" rIns="38100" bIns="19050" anchor="ctr">
            <a:normAutofit/>
          </a:bodyPr>
          <a:lstStyle/>
          <a:p>
            <a:pPr algn="ctr">
              <a:defRPr sz="1275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Burden</a:t>
            </a:r>
            <a:endParaRPr sz="1275" b="1">
              <a:solidFill>
                <a:srgbClr val="3C78A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defRPr sz="1275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Count </a:t>
            </a:r>
            <a:r>
              <a:rPr lang="en-US" sz="1275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/</a:t>
            </a:r>
            <a:r>
              <a:rPr sz="1275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CCI</a:t>
            </a:r>
            <a:endParaRPr sz="1275" b="1">
              <a:solidFill>
                <a:srgbClr val="3C78A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8" name="individual-node"/>
          <p:cNvSpPr>
            <a:spLocks noGrp="1"/>
          </p:cNvSpPr>
          <p:nvPr/>
        </p:nvSpPr>
        <p:spPr>
          <a:xfrm>
            <a:off x="6188075" y="2140585"/>
            <a:ext cx="1480185" cy="495300"/>
          </a:xfrm>
          <a:prstGeom prst="roundRect">
            <a:avLst>
              <a:gd name="adj" fmla="val 23077"/>
            </a:avLst>
          </a:prstGeom>
          <a:solidFill>
            <a:srgbClr val="E7F4F3"/>
          </a:solidFill>
          <a:ln w="11430">
            <a:solidFill>
              <a:srgbClr val="007C83"/>
            </a:solidFill>
            <a:prstDash val="solid"/>
          </a:ln>
        </p:spPr>
        <p:txBody>
          <a:bodyPr lIns="38100" tIns="19050" rIns="38100" bIns="19050" anchor="ctr">
            <a:normAutofit/>
          </a:bodyPr>
          <a:lstStyle/>
          <a:p>
            <a:pPr algn="ctr">
              <a:defRPr sz="1275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Individual</a:t>
            </a:r>
            <a:endParaRPr sz="1275" b="1">
              <a:solidFill>
                <a:srgbClr val="007C8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defRPr sz="1275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275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</a:t>
            </a:r>
            <a:r>
              <a:rPr sz="1275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onditions</a:t>
            </a:r>
            <a:endParaRPr sz="1275" b="1">
              <a:solidFill>
                <a:srgbClr val="007C8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9" name="pairs-node"/>
          <p:cNvSpPr>
            <a:spLocks noGrp="1"/>
          </p:cNvSpPr>
          <p:nvPr/>
        </p:nvSpPr>
        <p:spPr>
          <a:xfrm>
            <a:off x="4511040" y="2769235"/>
            <a:ext cx="1518920" cy="495300"/>
          </a:xfrm>
          <a:prstGeom prst="roundRect">
            <a:avLst>
              <a:gd name="adj" fmla="val 23077"/>
            </a:avLst>
          </a:prstGeom>
          <a:solidFill>
            <a:srgbClr val="FCF1E5"/>
          </a:solidFill>
          <a:ln w="11430">
            <a:solidFill>
              <a:srgbClr val="C56B17"/>
            </a:solidFill>
            <a:prstDash val="solid"/>
          </a:ln>
        </p:spPr>
        <p:txBody>
          <a:bodyPr lIns="38100" tIns="19050" rIns="38100" bIns="19050" anchor="ctr">
            <a:normAutofit/>
          </a:bodyPr>
          <a:lstStyle/>
          <a:p>
            <a:pPr algn="ctr">
              <a:defRPr sz="1275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Disease pairs</a:t>
            </a:r>
            <a:endParaRPr sz="1275" b="1">
              <a:solidFill>
                <a:srgbClr val="C56B17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defRPr sz="1275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1,275 possible</a:t>
            </a:r>
            <a:endParaRPr sz="1275" b="1">
              <a:solidFill>
                <a:srgbClr val="C56B17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0" name="lca-node"/>
          <p:cNvSpPr>
            <a:spLocks noGrp="1"/>
          </p:cNvSpPr>
          <p:nvPr/>
        </p:nvSpPr>
        <p:spPr>
          <a:xfrm>
            <a:off x="6201410" y="2769235"/>
            <a:ext cx="1466850" cy="495300"/>
          </a:xfrm>
          <a:prstGeom prst="roundRect">
            <a:avLst>
              <a:gd name="adj" fmla="val 23077"/>
            </a:avLst>
          </a:prstGeom>
          <a:solidFill>
            <a:srgbClr val="F5EAF0"/>
          </a:solidFill>
          <a:ln w="11430">
            <a:solidFill>
              <a:srgbClr val="8B4A6B"/>
            </a:solidFill>
            <a:prstDash val="solid"/>
          </a:ln>
        </p:spPr>
        <p:txBody>
          <a:bodyPr lIns="38100" tIns="19050" rIns="38100" bIns="19050" anchor="ctr">
            <a:normAutofit/>
          </a:bodyPr>
          <a:lstStyle/>
          <a:p>
            <a:pPr algn="ctr">
              <a:defRPr sz="1275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Latent patterns</a:t>
            </a:r>
            <a:endParaRPr sz="1275" b="1">
              <a:solidFill>
                <a:srgbClr val="8B4A6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ctr">
              <a:defRPr sz="1275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275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3 classes</a:t>
            </a:r>
            <a:endParaRPr lang="en-US" sz="1275" b="1">
              <a:solidFill>
                <a:srgbClr val="8B4A6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1" name="outcome-box"/>
          <p:cNvSpPr>
            <a:spLocks noGrp="1"/>
          </p:cNvSpPr>
          <p:nvPr/>
        </p:nvSpPr>
        <p:spPr>
          <a:xfrm>
            <a:off x="8318500" y="2007235"/>
            <a:ext cx="3689985" cy="1352550"/>
          </a:xfrm>
          <a:prstGeom prst="roundRect">
            <a:avLst>
              <a:gd name="adj" fmla="val 11268"/>
            </a:avLst>
          </a:prstGeom>
          <a:solidFill>
            <a:srgbClr val="F8EAEB"/>
          </a:solidFill>
          <a:ln w="11430">
            <a:solidFill>
              <a:srgbClr val="E1B8BC"/>
            </a:solidFill>
            <a:prstDash val="solid"/>
          </a:ln>
        </p:spPr>
      </p:sp>
      <p:sp>
        <p:nvSpPr>
          <p:cNvPr id="32" name="lre-circle"/>
          <p:cNvSpPr>
            <a:spLocks noGrp="1"/>
          </p:cNvSpPr>
          <p:nvPr/>
        </p:nvSpPr>
        <p:spPr>
          <a:xfrm>
            <a:off x="8502650" y="2216785"/>
            <a:ext cx="876300" cy="876300"/>
          </a:xfrm>
          <a:prstGeom prst="ellipse">
            <a:avLst/>
          </a:prstGeom>
          <a:solidFill>
            <a:srgbClr val="A9424A"/>
          </a:solidFill>
          <a:ln w="9525">
            <a:solidFill>
              <a:srgbClr val="A9424A"/>
            </a:solidFill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72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72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LREs</a:t>
            </a:r>
            <a:endParaRPr sz="1725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3" name="outcome-details"/>
          <p:cNvSpPr>
            <a:spLocks noGrp="1"/>
          </p:cNvSpPr>
          <p:nvPr/>
        </p:nvSpPr>
        <p:spPr>
          <a:xfrm>
            <a:off x="9488170" y="2131060"/>
            <a:ext cx="295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 lnSpcReduction="20000"/>
          </a:bodyPr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5324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15324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Composite liver-related events</a:t>
            </a:r>
            <a:endParaRPr sz="1575" b="1">
              <a:solidFill>
                <a:srgbClr val="15324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>
              <a:lnSpc>
                <a:spcPct val="100000"/>
              </a:lnSpc>
              <a:buNone/>
              <a:defRPr sz="1575" b="1">
                <a:solidFill>
                  <a:srgbClr val="15324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15324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9,948 events (7.2%)</a:t>
            </a:r>
            <a:endParaRPr sz="1575" b="1">
              <a:solidFill>
                <a:srgbClr val="15324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4" name="follow-up"/>
          <p:cNvSpPr>
            <a:spLocks noGrp="1"/>
          </p:cNvSpPr>
          <p:nvPr/>
        </p:nvSpPr>
        <p:spPr>
          <a:xfrm>
            <a:off x="9488170" y="2797810"/>
            <a:ext cx="2952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0">
                <a:solidFill>
                  <a:srgbClr val="A9424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275" b="0">
                <a:solidFill>
                  <a:srgbClr val="A9424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Median follow-up: 14.7 years</a:t>
            </a:r>
            <a:endParaRPr sz="1275" b="0">
              <a:solidFill>
                <a:srgbClr val="A9424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6" name="assessment-to-outcome-arrow"/>
          <p:cNvSpPr>
            <a:spLocks noGrp="1"/>
          </p:cNvSpPr>
          <p:nvPr/>
        </p:nvSpPr>
        <p:spPr>
          <a:xfrm>
            <a:off x="7947025" y="2559685"/>
            <a:ext cx="295275" cy="247650"/>
          </a:xfrm>
          <a:prstGeom prst="rightArrow">
            <a:avLst/>
          </a:prstGeom>
          <a:solidFill>
            <a:srgbClr val="244B65"/>
          </a:solidFill>
          <a:ln w="4763">
            <a:solidFill>
              <a:srgbClr val="244B65"/>
            </a:solidFill>
            <a:prstDash val="solid"/>
          </a:ln>
        </p:spPr>
      </p:sp>
      <p:sp>
        <p:nvSpPr>
          <p:cNvPr id="39" name="流程图: 终止 38"/>
          <p:cNvSpPr/>
          <p:nvPr/>
        </p:nvSpPr>
        <p:spPr>
          <a:xfrm>
            <a:off x="3264535" y="2453640"/>
            <a:ext cx="1072515" cy="476250"/>
          </a:xfrm>
          <a:prstGeom prst="flowChartTerminator">
            <a:avLst/>
          </a:prstGeom>
          <a:solidFill>
            <a:srgbClr val="007C83"/>
          </a:solidFill>
          <a:ln>
            <a:solidFill>
              <a:srgbClr val="007C8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3216910" y="2444750"/>
            <a:ext cx="114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200" b="1">
                <a:solidFill>
                  <a:schemeClr val="bg1"/>
                </a:solidFill>
              </a:rPr>
              <a:t>51 conditions</a:t>
            </a:r>
            <a:endParaRPr lang="en-US" altLang="zh-CN" sz="1200" b="1">
              <a:solidFill>
                <a:schemeClr val="bg1"/>
              </a:solidFill>
            </a:endParaRPr>
          </a:p>
        </p:txBody>
      </p:sp>
      <p:sp>
        <p:nvSpPr>
          <p:cNvPr id="40" name="assessment-to-outcome-arrow"/>
          <p:cNvSpPr>
            <a:spLocks noGrp="1"/>
          </p:cNvSpPr>
          <p:nvPr/>
        </p:nvSpPr>
        <p:spPr>
          <a:xfrm>
            <a:off x="2738120" y="2559685"/>
            <a:ext cx="295275" cy="247650"/>
          </a:xfrm>
          <a:prstGeom prst="rightArrow">
            <a:avLst/>
          </a:prstGeom>
          <a:solidFill>
            <a:srgbClr val="244B65"/>
          </a:solidFill>
          <a:ln w="4763">
            <a:solidFill>
              <a:srgbClr val="244B65"/>
            </a:solidFill>
            <a:prstDash val="solid"/>
          </a:ln>
        </p:spPr>
      </p:sp>
      <p:sp>
        <p:nvSpPr>
          <p:cNvPr id="41" name="results-divider"/>
          <p:cNvSpPr>
            <a:spLocks noGrp="1"/>
          </p:cNvSpPr>
          <p:nvPr/>
        </p:nvSpPr>
        <p:spPr>
          <a:xfrm flipV="1">
            <a:off x="-48260" y="3502660"/>
            <a:ext cx="12192635" cy="12700"/>
          </a:xfrm>
          <a:prstGeom prst="line">
            <a:avLst/>
          </a:prstGeom>
          <a:noFill/>
          <a:ln w="14288">
            <a:solidFill>
              <a:srgbClr val="CED8DE"/>
            </a:solidFill>
            <a:prstDash val="solid"/>
          </a:ln>
        </p:spPr>
      </p:sp>
      <p:sp>
        <p:nvSpPr>
          <p:cNvPr id="42" name="results-heading"/>
          <p:cNvSpPr>
            <a:spLocks noGrp="1"/>
          </p:cNvSpPr>
          <p:nvPr/>
        </p:nvSpPr>
        <p:spPr>
          <a:xfrm>
            <a:off x="57150" y="3602990"/>
            <a:ext cx="4476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15324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75" b="1">
                <a:solidFill>
                  <a:srgbClr val="15324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Adjusted associations with LREs</a:t>
            </a:r>
            <a:endParaRPr sz="1575" b="1">
              <a:solidFill>
                <a:srgbClr val="15324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3" name="results-note"/>
          <p:cNvSpPr>
            <a:spLocks noGrp="1"/>
          </p:cNvSpPr>
          <p:nvPr/>
        </p:nvSpPr>
        <p:spPr>
          <a:xfrm>
            <a:off x="7775575" y="3631565"/>
            <a:ext cx="424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 fontScale="90000" lnSpcReduction="10000"/>
          </a:bodyPr>
          <a:lstStyle/>
          <a:p>
            <a:pPr algn="r">
              <a:lnSpc>
                <a:spcPct val="100000"/>
              </a:lnSpc>
              <a:buNone/>
              <a:def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>
                <a:sym typeface="+mn-ea"/>
              </a:rPr>
              <a:t>CCI, Charlson Comorbidity Index, T3, highest tertile; T1, lowest tertile</a:t>
            </a:r>
            <a:endParaRPr lang="en-US" b="0">
              <a:solidFill>
                <a:srgbClr val="56677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>
              <a:lnSpc>
                <a:spcPct val="100000"/>
              </a:lnSpc>
              <a:buNone/>
              <a:def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aHRs represent average adjusted associations over follow-up</a:t>
            </a:r>
            <a:endParaRPr sz="1050" b="0">
              <a:solidFill>
                <a:srgbClr val="56677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4" name="burden-results-bg"/>
          <p:cNvSpPr>
            <a:spLocks noGrp="1"/>
          </p:cNvSpPr>
          <p:nvPr/>
        </p:nvSpPr>
        <p:spPr>
          <a:xfrm>
            <a:off x="76200" y="3964940"/>
            <a:ext cx="2714625" cy="1466850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11430">
            <a:solidFill>
              <a:srgbClr val="CED8DE"/>
            </a:solidFill>
            <a:prstDash val="solid"/>
          </a:ln>
        </p:spPr>
      </p:sp>
      <p:sp>
        <p:nvSpPr>
          <p:cNvPr id="45" name="burden-results-accent"/>
          <p:cNvSpPr>
            <a:spLocks noGrp="1"/>
          </p:cNvSpPr>
          <p:nvPr/>
        </p:nvSpPr>
        <p:spPr>
          <a:xfrm>
            <a:off x="76200" y="3964940"/>
            <a:ext cx="85725" cy="1466850"/>
          </a:xfrm>
          <a:prstGeom prst="rect">
            <a:avLst/>
          </a:prstGeom>
          <a:solidFill>
            <a:srgbClr val="3C78A8"/>
          </a:solidFill>
          <a:ln w="0">
            <a:solidFill>
              <a:srgbClr val="3C78A8"/>
            </a:solidFill>
            <a:prstDash val="solid"/>
          </a:ln>
        </p:spPr>
      </p:sp>
      <p:sp>
        <p:nvSpPr>
          <p:cNvPr id="46" name="burden-results-title"/>
          <p:cNvSpPr>
            <a:spLocks noGrp="1"/>
          </p:cNvSpPr>
          <p:nvPr/>
        </p:nvSpPr>
        <p:spPr>
          <a:xfrm>
            <a:off x="266700" y="4060190"/>
            <a:ext cx="24098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Burden</a:t>
            </a:r>
            <a:endParaRPr sz="1500" b="1">
              <a:solidFill>
                <a:srgbClr val="3C78A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7" name="burden-results-subtitle"/>
          <p:cNvSpPr>
            <a:spLocks noGrp="1"/>
          </p:cNvSpPr>
          <p:nvPr/>
        </p:nvSpPr>
        <p:spPr>
          <a:xfrm>
            <a:off x="266700" y="4336415"/>
            <a:ext cx="24098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Reference groups shown below</a:t>
            </a:r>
            <a:endParaRPr sz="1050" b="0">
              <a:solidFill>
                <a:srgbClr val="56677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8" name="burden-results-line-0-label"/>
          <p:cNvSpPr>
            <a:spLocks noGrp="1"/>
          </p:cNvSpPr>
          <p:nvPr/>
        </p:nvSpPr>
        <p:spPr>
          <a:xfrm>
            <a:off x="266700" y="4593590"/>
            <a:ext cx="1574482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1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Count: </a:t>
            </a:r>
            <a:r>
              <a:rPr sz="11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≥3 vs none</a:t>
            </a:r>
            <a:endParaRPr sz="11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9" name="burden-results-line-0-value"/>
          <p:cNvSpPr>
            <a:spLocks noGrp="1"/>
          </p:cNvSpPr>
          <p:nvPr/>
        </p:nvSpPr>
        <p:spPr>
          <a:xfrm>
            <a:off x="1734979" y="4593590"/>
            <a:ext cx="977265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1.54</a:t>
            </a:r>
            <a:endParaRPr sz="1350" b="1">
              <a:solidFill>
                <a:srgbClr val="3C78A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0" name="burden-results-line-1-label"/>
          <p:cNvSpPr>
            <a:spLocks noGrp="1"/>
          </p:cNvSpPr>
          <p:nvPr/>
        </p:nvSpPr>
        <p:spPr>
          <a:xfrm>
            <a:off x="266700" y="4965065"/>
            <a:ext cx="189738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1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CCI: T3 </a:t>
            </a:r>
            <a:r>
              <a:rPr sz="11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vs </a:t>
            </a:r>
            <a:r>
              <a:rPr lang="en-US" sz="11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T1</a:t>
            </a:r>
            <a:r>
              <a:rPr sz="11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endParaRPr sz="11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1" name="burden-results-line-1-value"/>
          <p:cNvSpPr>
            <a:spLocks noGrp="1"/>
          </p:cNvSpPr>
          <p:nvPr/>
        </p:nvSpPr>
        <p:spPr>
          <a:xfrm>
            <a:off x="1734979" y="4965065"/>
            <a:ext cx="977265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3C78A8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1.41</a:t>
            </a:r>
            <a:endParaRPr sz="1350" b="1">
              <a:solidFill>
                <a:srgbClr val="3C78A8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2" name="individual-results-bg"/>
          <p:cNvSpPr>
            <a:spLocks noGrp="1"/>
          </p:cNvSpPr>
          <p:nvPr/>
        </p:nvSpPr>
        <p:spPr>
          <a:xfrm>
            <a:off x="2924175" y="3964940"/>
            <a:ext cx="2714625" cy="1466850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11430">
            <a:solidFill>
              <a:srgbClr val="CED8DE"/>
            </a:solidFill>
            <a:prstDash val="solid"/>
          </a:ln>
        </p:spPr>
      </p:sp>
      <p:sp>
        <p:nvSpPr>
          <p:cNvPr id="53" name="individual-results-accent"/>
          <p:cNvSpPr>
            <a:spLocks noGrp="1"/>
          </p:cNvSpPr>
          <p:nvPr/>
        </p:nvSpPr>
        <p:spPr>
          <a:xfrm>
            <a:off x="2924175" y="3964940"/>
            <a:ext cx="85725" cy="1466850"/>
          </a:xfrm>
          <a:prstGeom prst="rect">
            <a:avLst/>
          </a:prstGeom>
          <a:solidFill>
            <a:srgbClr val="007C83"/>
          </a:solidFill>
          <a:ln w="0">
            <a:solidFill>
              <a:srgbClr val="007C83"/>
            </a:solidFill>
            <a:prstDash val="solid"/>
          </a:ln>
        </p:spPr>
      </p:sp>
      <p:sp>
        <p:nvSpPr>
          <p:cNvPr id="54" name="individual-results-title"/>
          <p:cNvSpPr>
            <a:spLocks noGrp="1"/>
          </p:cNvSpPr>
          <p:nvPr/>
        </p:nvSpPr>
        <p:spPr>
          <a:xfrm>
            <a:off x="3114675" y="4060190"/>
            <a:ext cx="24098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Individual conditions</a:t>
            </a:r>
            <a:endParaRPr sz="1500" b="1">
              <a:solidFill>
                <a:srgbClr val="007C8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5" name="individual-results-subtitle"/>
          <p:cNvSpPr>
            <a:spLocks noGrp="1"/>
          </p:cNvSpPr>
          <p:nvPr/>
        </p:nvSpPr>
        <p:spPr>
          <a:xfrm>
            <a:off x="3114675" y="4336415"/>
            <a:ext cx="24098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Examples of higher associations</a:t>
            </a:r>
            <a:endParaRPr sz="1050" b="0">
              <a:solidFill>
                <a:srgbClr val="56677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6" name="individual-results-line-0-label"/>
          <p:cNvSpPr>
            <a:spLocks noGrp="1"/>
          </p:cNvSpPr>
          <p:nvPr/>
        </p:nvSpPr>
        <p:spPr>
          <a:xfrm>
            <a:off x="3162300" y="4669790"/>
            <a:ext cx="1574482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1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Solid organ cancers</a:t>
            </a:r>
            <a:endParaRPr sz="11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7" name="individual-results-line-0-value"/>
          <p:cNvSpPr>
            <a:spLocks noGrp="1"/>
          </p:cNvSpPr>
          <p:nvPr/>
        </p:nvSpPr>
        <p:spPr>
          <a:xfrm>
            <a:off x="4525804" y="4688840"/>
            <a:ext cx="97726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350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</a:t>
            </a:r>
            <a:r>
              <a:rPr sz="1350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1.48</a:t>
            </a:r>
            <a:endParaRPr sz="1350" b="1">
              <a:solidFill>
                <a:srgbClr val="007C8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8" name="individual-results-line-1-label"/>
          <p:cNvSpPr>
            <a:spLocks noGrp="1"/>
          </p:cNvSpPr>
          <p:nvPr/>
        </p:nvSpPr>
        <p:spPr>
          <a:xfrm>
            <a:off x="3162300" y="5003165"/>
            <a:ext cx="1574482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1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Diabetes</a:t>
            </a:r>
            <a:endParaRPr sz="11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59" name="individual-results-line-1-value"/>
          <p:cNvSpPr>
            <a:spLocks noGrp="1"/>
          </p:cNvSpPr>
          <p:nvPr/>
        </p:nvSpPr>
        <p:spPr>
          <a:xfrm>
            <a:off x="4525804" y="4984115"/>
            <a:ext cx="97726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350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</a:t>
            </a:r>
            <a:r>
              <a:rPr sz="1350" b="1">
                <a:solidFill>
                  <a:srgbClr val="007C8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1.39</a:t>
            </a:r>
            <a:endParaRPr sz="1350" b="1">
              <a:solidFill>
                <a:srgbClr val="007C8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2" name="pair-results-bg"/>
          <p:cNvSpPr>
            <a:spLocks noGrp="1"/>
          </p:cNvSpPr>
          <p:nvPr/>
        </p:nvSpPr>
        <p:spPr>
          <a:xfrm>
            <a:off x="5772150" y="3964940"/>
            <a:ext cx="3143250" cy="1466850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11430">
            <a:solidFill>
              <a:srgbClr val="CED8DE"/>
            </a:solidFill>
            <a:prstDash val="solid"/>
          </a:ln>
        </p:spPr>
      </p:sp>
      <p:sp>
        <p:nvSpPr>
          <p:cNvPr id="63" name="pair-results-accent"/>
          <p:cNvSpPr>
            <a:spLocks noGrp="1"/>
          </p:cNvSpPr>
          <p:nvPr/>
        </p:nvSpPr>
        <p:spPr>
          <a:xfrm>
            <a:off x="5772150" y="3964940"/>
            <a:ext cx="85725" cy="1466850"/>
          </a:xfrm>
          <a:prstGeom prst="rect">
            <a:avLst/>
          </a:prstGeom>
          <a:solidFill>
            <a:srgbClr val="C56B17"/>
          </a:solidFill>
          <a:ln w="0">
            <a:solidFill>
              <a:srgbClr val="C56B17"/>
            </a:solidFill>
            <a:prstDash val="solid"/>
          </a:ln>
        </p:spPr>
      </p:sp>
      <p:sp>
        <p:nvSpPr>
          <p:cNvPr id="64" name="pair-results-title"/>
          <p:cNvSpPr>
            <a:spLocks noGrp="1"/>
          </p:cNvSpPr>
          <p:nvPr/>
        </p:nvSpPr>
        <p:spPr>
          <a:xfrm>
            <a:off x="5962650" y="4060190"/>
            <a:ext cx="28384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Selected disease pairs</a:t>
            </a:r>
            <a:endParaRPr sz="1500" b="1">
              <a:solidFill>
                <a:srgbClr val="C56B17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5" name="pair-results-subtitle"/>
          <p:cNvSpPr>
            <a:spLocks noGrp="1"/>
          </p:cNvSpPr>
          <p:nvPr/>
        </p:nvSpPr>
        <p:spPr>
          <a:xfrm>
            <a:off x="5962650" y="4336415"/>
            <a:ext cx="28384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Among eligible pairwise analyses</a:t>
            </a:r>
            <a:endParaRPr sz="1050" b="0">
              <a:solidFill>
                <a:srgbClr val="56677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6" name="pair-results-line-0-label"/>
          <p:cNvSpPr>
            <a:spLocks noGrp="1"/>
          </p:cNvSpPr>
          <p:nvPr/>
        </p:nvSpPr>
        <p:spPr>
          <a:xfrm>
            <a:off x="6010275" y="4593590"/>
            <a:ext cx="182308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Hypertension + substance use</a:t>
            </a:r>
            <a:endParaRPr sz="10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7" name="pair-results-line-0-value"/>
          <p:cNvSpPr>
            <a:spLocks noGrp="1"/>
          </p:cNvSpPr>
          <p:nvPr/>
        </p:nvSpPr>
        <p:spPr>
          <a:xfrm>
            <a:off x="7674293" y="4593590"/>
            <a:ext cx="113157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35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</a:t>
            </a:r>
            <a:r>
              <a:rPr sz="135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1.51</a:t>
            </a:r>
            <a:endParaRPr sz="1350" b="1">
              <a:solidFill>
                <a:srgbClr val="C56B17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8" name="pair-results-line-1-label"/>
          <p:cNvSpPr>
            <a:spLocks noGrp="1"/>
          </p:cNvSpPr>
          <p:nvPr/>
        </p:nvSpPr>
        <p:spPr>
          <a:xfrm>
            <a:off x="6010275" y="4841240"/>
            <a:ext cx="182308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1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Asthma + depression</a:t>
            </a:r>
            <a:endParaRPr sz="11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9" name="pair-results-line-1-value"/>
          <p:cNvSpPr>
            <a:spLocks noGrp="1"/>
          </p:cNvSpPr>
          <p:nvPr/>
        </p:nvSpPr>
        <p:spPr>
          <a:xfrm>
            <a:off x="7674293" y="4841240"/>
            <a:ext cx="113157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35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</a:t>
            </a:r>
            <a:r>
              <a:rPr sz="135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1.48</a:t>
            </a:r>
            <a:endParaRPr sz="1350" b="1">
              <a:solidFill>
                <a:srgbClr val="C56B17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0" name="pair-results-line-2-label"/>
          <p:cNvSpPr>
            <a:spLocks noGrp="1"/>
          </p:cNvSpPr>
          <p:nvPr/>
        </p:nvSpPr>
        <p:spPr>
          <a:xfrm>
            <a:off x="6010275" y="5088890"/>
            <a:ext cx="212661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Hypertension + solid </a:t>
            </a:r>
            <a:r>
              <a:rPr lang="en-US" sz="10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organ </a:t>
            </a:r>
            <a:r>
              <a:rPr sz="10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cancers</a:t>
            </a:r>
            <a:endParaRPr sz="10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1" name="pair-results-line-2-value"/>
          <p:cNvSpPr>
            <a:spLocks noGrp="1"/>
          </p:cNvSpPr>
          <p:nvPr/>
        </p:nvSpPr>
        <p:spPr>
          <a:xfrm>
            <a:off x="7674293" y="5088890"/>
            <a:ext cx="113157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35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</a:t>
            </a:r>
            <a:r>
              <a:rPr sz="1350" b="1">
                <a:solidFill>
                  <a:srgbClr val="C56B17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1.44</a:t>
            </a:r>
            <a:endParaRPr sz="1350" b="1">
              <a:solidFill>
                <a:srgbClr val="C56B17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2" name="lca-results-bg"/>
          <p:cNvSpPr>
            <a:spLocks noGrp="1"/>
          </p:cNvSpPr>
          <p:nvPr/>
        </p:nvSpPr>
        <p:spPr>
          <a:xfrm>
            <a:off x="9048750" y="3964940"/>
            <a:ext cx="3038475" cy="1466850"/>
          </a:xfrm>
          <a:prstGeom prst="roundRect">
            <a:avLst>
              <a:gd name="adj" fmla="val 7792"/>
            </a:avLst>
          </a:prstGeom>
          <a:solidFill>
            <a:srgbClr val="FFFFFF"/>
          </a:solidFill>
          <a:ln w="11430">
            <a:solidFill>
              <a:srgbClr val="CED8DE"/>
            </a:solidFill>
            <a:prstDash val="solid"/>
          </a:ln>
        </p:spPr>
      </p:sp>
      <p:sp>
        <p:nvSpPr>
          <p:cNvPr id="73" name="lca-results-accent"/>
          <p:cNvSpPr>
            <a:spLocks noGrp="1"/>
          </p:cNvSpPr>
          <p:nvPr/>
        </p:nvSpPr>
        <p:spPr>
          <a:xfrm>
            <a:off x="9048750" y="3964940"/>
            <a:ext cx="76200" cy="1466850"/>
          </a:xfrm>
          <a:prstGeom prst="rect">
            <a:avLst/>
          </a:prstGeom>
          <a:solidFill>
            <a:srgbClr val="8B4A6B"/>
          </a:solidFill>
          <a:ln w="0">
            <a:solidFill>
              <a:srgbClr val="8B4A6B"/>
            </a:solidFill>
            <a:prstDash val="solid"/>
          </a:ln>
        </p:spPr>
      </p:sp>
      <p:sp>
        <p:nvSpPr>
          <p:cNvPr id="74" name="lca-results-title"/>
          <p:cNvSpPr>
            <a:spLocks noGrp="1"/>
          </p:cNvSpPr>
          <p:nvPr/>
        </p:nvSpPr>
        <p:spPr>
          <a:xfrm>
            <a:off x="9239250" y="4060190"/>
            <a:ext cx="283210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500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500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Latent comorbidity classes</a:t>
            </a:r>
            <a:endParaRPr sz="1500" b="1">
              <a:solidFill>
                <a:srgbClr val="8B4A6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5" name="lca-results-subtitle"/>
          <p:cNvSpPr>
            <a:spLocks noGrp="1"/>
          </p:cNvSpPr>
          <p:nvPr/>
        </p:nvSpPr>
        <p:spPr>
          <a:xfrm>
            <a:off x="9239250" y="4336415"/>
            <a:ext cx="2832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Versus minimal-comorbidity class</a:t>
            </a:r>
            <a:endParaRPr sz="1050" b="0">
              <a:solidFill>
                <a:srgbClr val="56677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6" name="lca-results-line-0-fill"/>
          <p:cNvSpPr>
            <a:spLocks noGrp="1"/>
          </p:cNvSpPr>
          <p:nvPr/>
        </p:nvSpPr>
        <p:spPr>
          <a:xfrm>
            <a:off x="9220200" y="4612640"/>
            <a:ext cx="1905635" cy="200025"/>
          </a:xfrm>
          <a:prstGeom prst="roundRect">
            <a:avLst>
              <a:gd name="adj" fmla="val 38095"/>
            </a:avLst>
          </a:prstGeom>
          <a:solidFill>
            <a:srgbClr val="F5EAF0"/>
          </a:solidFill>
          <a:ln w="0">
            <a:solidFill>
              <a:srgbClr val="F5EAF0"/>
            </a:solidFill>
            <a:prstDash val="solid"/>
          </a:ln>
        </p:spPr>
      </p:sp>
      <p:sp>
        <p:nvSpPr>
          <p:cNvPr id="77" name="lca-results-line-0-label"/>
          <p:cNvSpPr>
            <a:spLocks noGrp="1"/>
          </p:cNvSpPr>
          <p:nvPr/>
        </p:nvSpPr>
        <p:spPr>
          <a:xfrm>
            <a:off x="9286875" y="4593590"/>
            <a:ext cx="176276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125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0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Psychiatric–respiratory</a:t>
            </a:r>
            <a:endParaRPr sz="10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8" name="lca-results-line-0-value"/>
          <p:cNvSpPr>
            <a:spLocks noGrp="1"/>
          </p:cNvSpPr>
          <p:nvPr/>
        </p:nvSpPr>
        <p:spPr>
          <a:xfrm>
            <a:off x="11214735" y="4565015"/>
            <a:ext cx="7778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1.39</a:t>
            </a:r>
            <a:endParaRPr sz="1350" b="1">
              <a:solidFill>
                <a:srgbClr val="8B4A6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9" name="lca-results-line-1-fill"/>
          <p:cNvSpPr>
            <a:spLocks noGrp="1"/>
          </p:cNvSpPr>
          <p:nvPr/>
        </p:nvSpPr>
        <p:spPr>
          <a:xfrm>
            <a:off x="9220200" y="4860290"/>
            <a:ext cx="1905635" cy="200025"/>
          </a:xfrm>
          <a:prstGeom prst="roundRect">
            <a:avLst>
              <a:gd name="adj" fmla="val 38095"/>
            </a:avLst>
          </a:prstGeom>
          <a:solidFill>
            <a:srgbClr val="F2EEF7"/>
          </a:solidFill>
          <a:ln w="0">
            <a:solidFill>
              <a:srgbClr val="F2EEF7"/>
            </a:solidFill>
            <a:prstDash val="solid"/>
          </a:ln>
        </p:spPr>
      </p:sp>
      <p:sp>
        <p:nvSpPr>
          <p:cNvPr id="80" name="lca-results-line-1-label"/>
          <p:cNvSpPr>
            <a:spLocks noGrp="1"/>
          </p:cNvSpPr>
          <p:nvPr/>
        </p:nvSpPr>
        <p:spPr>
          <a:xfrm>
            <a:off x="9286875" y="4841240"/>
            <a:ext cx="176276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Hypertension-centered metabolic</a:t>
            </a:r>
            <a:endParaRPr sz="9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1" name="lca-results-line-1-value"/>
          <p:cNvSpPr>
            <a:spLocks noGrp="1"/>
          </p:cNvSpPr>
          <p:nvPr/>
        </p:nvSpPr>
        <p:spPr>
          <a:xfrm>
            <a:off x="11214735" y="4812665"/>
            <a:ext cx="7778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8B4A6B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1.40</a:t>
            </a:r>
            <a:endParaRPr sz="1350" b="1">
              <a:solidFill>
                <a:srgbClr val="8B4A6B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2" name="lca-results-line-2-fill"/>
          <p:cNvSpPr>
            <a:spLocks noGrp="1"/>
          </p:cNvSpPr>
          <p:nvPr/>
        </p:nvSpPr>
        <p:spPr>
          <a:xfrm>
            <a:off x="9220200" y="5107940"/>
            <a:ext cx="1905635" cy="200025"/>
          </a:xfrm>
          <a:prstGeom prst="roundRect">
            <a:avLst>
              <a:gd name="adj" fmla="val 38095"/>
            </a:avLst>
          </a:prstGeom>
          <a:solidFill>
            <a:srgbClr val="F8EAEB"/>
          </a:solidFill>
          <a:ln w="0">
            <a:solidFill>
              <a:srgbClr val="F8EAEB"/>
            </a:solidFill>
            <a:prstDash val="solid"/>
          </a:ln>
        </p:spPr>
      </p:sp>
      <p:sp>
        <p:nvSpPr>
          <p:cNvPr id="83" name="lca-results-line-2-label"/>
          <p:cNvSpPr>
            <a:spLocks noGrp="1"/>
          </p:cNvSpPr>
          <p:nvPr/>
        </p:nvSpPr>
        <p:spPr>
          <a:xfrm>
            <a:off x="9286875" y="5088890"/>
            <a:ext cx="176276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Autofit/>
          </a:bodyPr>
          <a:lstStyle/>
          <a:p>
            <a:pPr algn="l">
              <a:lnSpc>
                <a:spcPct val="100000"/>
              </a:lnSpc>
              <a:buNone/>
              <a:defRPr sz="105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900" b="0">
                <a:solidFill>
                  <a:srgbClr val="17232D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Cardiovascular–kidney–metabolic</a:t>
            </a:r>
            <a:endParaRPr sz="900" b="0">
              <a:solidFill>
                <a:srgbClr val="17232D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4" name="lca-results-line-2-value"/>
          <p:cNvSpPr>
            <a:spLocks noGrp="1"/>
          </p:cNvSpPr>
          <p:nvPr/>
        </p:nvSpPr>
        <p:spPr>
          <a:xfrm>
            <a:off x="11214735" y="5060315"/>
            <a:ext cx="7778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350" b="1">
                <a:solidFill>
                  <a:srgbClr val="A9424A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350" b="1">
                <a:solidFill>
                  <a:srgbClr val="A9424A"/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aHR 2.08</a:t>
            </a:r>
            <a:endParaRPr sz="1350" b="1">
              <a:solidFill>
                <a:srgbClr val="A9424A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5" name="take-home-text"/>
          <p:cNvSpPr>
            <a:spLocks noGrp="1"/>
          </p:cNvSpPr>
          <p:nvPr/>
        </p:nvSpPr>
        <p:spPr>
          <a:xfrm>
            <a:off x="53975" y="5816600"/>
            <a:ext cx="11944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/>
          <a:lstStyle/>
          <a:p>
            <a:pPr algn="l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sz="1600" b="1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TAKE-HOME: </a:t>
            </a:r>
            <a:endParaRPr lang="en-US" sz="1600" b="1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2950" lvl="1" indent="-285750" algn="l">
              <a:lnSpc>
                <a:spcPct val="100000"/>
              </a:lnSpc>
              <a:buFont typeface="Wingdings" panose="05000000000000000000" charset="0"/>
              <a:buChar char="l"/>
              <a:defRPr sz="157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LRE risk varied with both comorbidity burden</a:t>
            </a:r>
            <a:r>
              <a:rPr lang="en-US" sz="1600" b="1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</a:t>
            </a:r>
            <a:r>
              <a: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composition</a:t>
            </a:r>
            <a:r>
              <a:rPr lang="en-US" sz="1600" b="1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 and </a:t>
            </a:r>
            <a:r>
              <a:rPr lang="en-US" sz="1600">
                <a:solidFill>
                  <a:schemeClr val="tx2">
                    <a:lumMod val="90000"/>
                    <a:lumOff val="10000"/>
                  </a:schemeClr>
                </a:solidFill>
                <a:sym typeface="+mn-ea"/>
              </a:rPr>
              <a:t>patterns of</a:t>
            </a:r>
            <a:r>
              <a:rPr lang="en-US" sz="1600" b="1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co-occurrence</a:t>
            </a:r>
            <a:endParaRPr sz="1600" b="1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2950" lvl="1" indent="-285750" algn="l">
              <a:lnSpc>
                <a:spcPct val="100000"/>
              </a:lnSpc>
              <a:buFont typeface="Wingdings" panose="05000000000000000000" charset="0"/>
              <a:buChar char="l"/>
              <a:defRPr sz="1575" b="1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r>
              <a:rPr lang="en-US" altLang="zh-CN" sz="1600" b="1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Latent class analysis partitioned MASLD into distinct comorbidity phenotypes with different laboratory profiles and risk of long-term adverse outcomes </a:t>
            </a:r>
            <a:endParaRPr lang="en-US" altLang="zh-CN" sz="1600" b="1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86" name="results-note"/>
          <p:cNvSpPr>
            <a:spLocks noGrp="1"/>
          </p:cNvSpPr>
          <p:nvPr/>
        </p:nvSpPr>
        <p:spPr>
          <a:xfrm>
            <a:off x="7992110" y="3502660"/>
            <a:ext cx="4248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9525" rIns="19050" bIns="9525" anchor="ctr">
            <a:normAutofit/>
          </a:bodyPr>
          <a:lstStyle/>
          <a:p>
            <a:pPr algn="r">
              <a:lnSpc>
                <a:spcPct val="100000"/>
              </a:lnSpc>
              <a:buNone/>
              <a:defRPr sz="1050" b="0">
                <a:solidFill>
                  <a:srgbClr val="566773"/>
                </a:solidFill>
                <a:latin typeface="Arial" panose="020B0604020202020204"/>
                <a:ea typeface="Arial" panose="020B0604020202020204"/>
                <a:cs typeface="Arial" panose="020B0604020202020204"/>
              </a:defRPr>
            </a:pPr>
            <a:endParaRPr lang="en-US" sz="1050" b="0">
              <a:solidFill>
                <a:srgbClr val="566773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1359</Words>
  <Application>WPS 演示</Application>
  <PresentationFormat>宽屏</PresentationFormat>
  <Paragraphs>108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Arial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§桜満 集§</cp:lastModifiedBy>
  <cp:revision>159</cp:revision>
  <dcterms:created xsi:type="dcterms:W3CDTF">2019-06-19T02:08:00Z</dcterms:created>
  <dcterms:modified xsi:type="dcterms:W3CDTF">2026-08-14T05:26:12Z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E3C9363F1FA04958BAB69FBAD9CEAC2A_11</vt:lpwstr>
  </property>
</Properties>
</file>