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8" r:id="rId2"/>
    <p:sldId id="259" r:id="rId3"/>
    <p:sldId id="260" r:id="rId4"/>
    <p:sldId id="261" r:id="rId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6" d="100"/>
          <a:sy n="86" d="100"/>
        </p:scale>
        <p:origin x="322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A1C241-AE0F-80A0-9D53-DB231D7D2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1297120-EAA9-EAC7-ED01-58CE610FC85B}"/>
              </a:ext>
            </a:extLst>
          </p:cNvPr>
          <p:cNvGrpSpPr/>
          <p:nvPr/>
        </p:nvGrpSpPr>
        <p:grpSpPr>
          <a:xfrm>
            <a:off x="257678" y="1012054"/>
            <a:ext cx="7829881" cy="3630967"/>
            <a:chOff x="807203" y="675751"/>
            <a:chExt cx="10211488" cy="5092001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642130C2-F741-2375-C498-20949D98AF24}"/>
                </a:ext>
              </a:extLst>
            </p:cNvPr>
            <p:cNvGrpSpPr/>
            <p:nvPr/>
          </p:nvGrpSpPr>
          <p:grpSpPr>
            <a:xfrm>
              <a:off x="2230733" y="675751"/>
              <a:ext cx="8787958" cy="5092001"/>
              <a:chOff x="602900" y="896815"/>
              <a:chExt cx="8787958" cy="5092001"/>
            </a:xfrm>
          </p:grpSpPr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A1C2AA98-3294-658B-AE8E-ADDA323713B2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79" t="23357" r="30278" b="36856"/>
              <a:stretch>
                <a:fillRect/>
              </a:stretch>
            </p:blipFill>
            <p:spPr>
              <a:xfrm>
                <a:off x="602900" y="896815"/>
                <a:ext cx="5958673" cy="2532185"/>
              </a:xfrm>
              <a:prstGeom prst="rect">
                <a:avLst/>
              </a:prstGeom>
            </p:spPr>
          </p:pic>
          <p:pic>
            <p:nvPicPr>
              <p:cNvPr id="5" name="图片 4">
                <a:extLst>
                  <a:ext uri="{FF2B5EF4-FFF2-40B4-BE49-F238E27FC236}">
                    <a16:creationId xmlns:a16="http://schemas.microsoft.com/office/drawing/2014/main" id="{A8149757-9BE2-7FCD-CCBF-2AB3233A1530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66" t="31882" r="15409" b="28803"/>
              <a:stretch>
                <a:fillRect/>
              </a:stretch>
            </p:blipFill>
            <p:spPr>
              <a:xfrm>
                <a:off x="602900" y="3567163"/>
                <a:ext cx="5958673" cy="2421653"/>
              </a:xfrm>
              <a:prstGeom prst="rect">
                <a:avLst/>
              </a:prstGeom>
            </p:spPr>
          </p:pic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AE5C117A-848E-91CB-EF5F-9E258091E3A4}"/>
                  </a:ext>
                </a:extLst>
              </p:cNvPr>
              <p:cNvSpPr txBox="1"/>
              <p:nvPr/>
            </p:nvSpPr>
            <p:spPr>
              <a:xfrm>
                <a:off x="6641740" y="2386747"/>
                <a:ext cx="2602972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α-tubulin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55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869A4255-49EA-6A64-C929-21B05DCE3E42}"/>
                  </a:ext>
                </a:extLst>
              </p:cNvPr>
              <p:cNvSpPr txBox="1"/>
              <p:nvPr/>
            </p:nvSpPr>
            <p:spPr>
              <a:xfrm>
                <a:off x="6672105" y="5155950"/>
                <a:ext cx="2572606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α-tubulin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55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D21BB56-6AB9-58DB-316D-F533B75DD34D}"/>
                  </a:ext>
                </a:extLst>
              </p:cNvPr>
              <p:cNvSpPr txBox="1"/>
              <p:nvPr/>
            </p:nvSpPr>
            <p:spPr>
              <a:xfrm>
                <a:off x="6641740" y="1350858"/>
                <a:ext cx="2602973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PPP1R3A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126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C3FA5FE7-2096-C75E-AE7F-7CDEE875D82A}"/>
                  </a:ext>
                </a:extLst>
              </p:cNvPr>
              <p:cNvSpPr txBox="1"/>
              <p:nvPr/>
            </p:nvSpPr>
            <p:spPr>
              <a:xfrm>
                <a:off x="6672105" y="4053409"/>
                <a:ext cx="2718753" cy="5179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PPP1R3A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126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C0E64773-3969-2A5E-A490-C2AF9AA213C5}"/>
                </a:ext>
              </a:extLst>
            </p:cNvPr>
            <p:cNvGrpSpPr/>
            <p:nvPr/>
          </p:nvGrpSpPr>
          <p:grpSpPr>
            <a:xfrm>
              <a:off x="959615" y="3832344"/>
              <a:ext cx="1401745" cy="1748563"/>
              <a:chOff x="959615" y="3832344"/>
              <a:chExt cx="1401745" cy="1748563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E63B8509-E75E-8CFE-2CE4-BABCAC6A26E4}"/>
                  </a:ext>
                </a:extLst>
              </p:cNvPr>
              <p:cNvSpPr txBox="1"/>
              <p:nvPr/>
            </p:nvSpPr>
            <p:spPr>
              <a:xfrm>
                <a:off x="1090243" y="5062963"/>
                <a:ext cx="1271117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dirty="0"/>
                  <a:t>55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432D0195-66BD-28E5-DE48-A74745B1E152}"/>
                  </a:ext>
                </a:extLst>
              </p:cNvPr>
              <p:cNvSpPr txBox="1"/>
              <p:nvPr/>
            </p:nvSpPr>
            <p:spPr>
              <a:xfrm>
                <a:off x="1090244" y="4632320"/>
                <a:ext cx="1160587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70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27A67406-6CD3-FB46-7A4D-AAB5DED7E123}"/>
                  </a:ext>
                </a:extLst>
              </p:cNvPr>
              <p:cNvSpPr txBox="1"/>
              <p:nvPr/>
            </p:nvSpPr>
            <p:spPr>
              <a:xfrm>
                <a:off x="959615" y="4262987"/>
                <a:ext cx="1160586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100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EA0D4FF2-9758-2FB1-76AC-3AC439C1F0D2}"/>
                  </a:ext>
                </a:extLst>
              </p:cNvPr>
              <p:cNvSpPr txBox="1"/>
              <p:nvPr/>
            </p:nvSpPr>
            <p:spPr>
              <a:xfrm>
                <a:off x="959616" y="3832344"/>
                <a:ext cx="1160586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130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BAD55F02-C361-CA7A-D3A5-01111F0B9EC8}"/>
                </a:ext>
              </a:extLst>
            </p:cNvPr>
            <p:cNvGrpSpPr/>
            <p:nvPr/>
          </p:nvGrpSpPr>
          <p:grpSpPr>
            <a:xfrm>
              <a:off x="807203" y="1097563"/>
              <a:ext cx="1562734" cy="1868095"/>
              <a:chOff x="917738" y="3712812"/>
              <a:chExt cx="1562734" cy="1868095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81CD100A-CF02-D1A2-EE67-F44BA8B464FD}"/>
                  </a:ext>
                </a:extLst>
              </p:cNvPr>
              <p:cNvSpPr txBox="1"/>
              <p:nvPr/>
            </p:nvSpPr>
            <p:spPr>
              <a:xfrm>
                <a:off x="1090244" y="5062963"/>
                <a:ext cx="1140492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dirty="0"/>
                  <a:t>55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36C3A459-62B3-2C2D-3810-18064FDFF182}"/>
                  </a:ext>
                </a:extLst>
              </p:cNvPr>
              <p:cNvSpPr txBox="1"/>
              <p:nvPr/>
            </p:nvSpPr>
            <p:spPr>
              <a:xfrm>
                <a:off x="1090244" y="4632320"/>
                <a:ext cx="1251024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70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7082BD1E-0F7C-9DFF-7A87-4F03B26E9AA7}"/>
                  </a:ext>
                </a:extLst>
              </p:cNvPr>
              <p:cNvSpPr txBox="1"/>
              <p:nvPr/>
            </p:nvSpPr>
            <p:spPr>
              <a:xfrm>
                <a:off x="959615" y="4262987"/>
                <a:ext cx="1381654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100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AEDF28AA-FA2E-CD1A-C404-D349AB45C9DE}"/>
                  </a:ext>
                </a:extLst>
              </p:cNvPr>
              <p:cNvSpPr txBox="1"/>
              <p:nvPr/>
            </p:nvSpPr>
            <p:spPr>
              <a:xfrm>
                <a:off x="917738" y="3712812"/>
                <a:ext cx="1562734" cy="517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130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508CF4DE-E306-4AFC-B289-060F66EB695B}"/>
              </a:ext>
            </a:extLst>
          </p:cNvPr>
          <p:cNvSpPr txBox="1"/>
          <p:nvPr/>
        </p:nvSpPr>
        <p:spPr>
          <a:xfrm>
            <a:off x="117359" y="101309"/>
            <a:ext cx="2250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F.10.C.</a:t>
            </a:r>
          </a:p>
          <a:p>
            <a:r>
              <a:rPr lang="en-IE" dirty="0"/>
              <a:t>CAL-27</a:t>
            </a:r>
            <a:r>
              <a:rPr lang="zh-CN" altLang="en-US" dirty="0"/>
              <a:t>细胞</a:t>
            </a:r>
            <a:r>
              <a:rPr lang="en-IE" altLang="zh-CN" dirty="0"/>
              <a:t>-</a:t>
            </a:r>
            <a:r>
              <a:rPr lang="zh-CN" altLang="en-US" dirty="0"/>
              <a:t>过表达</a:t>
            </a:r>
            <a:endParaRPr lang="en-IE" dirty="0"/>
          </a:p>
        </p:txBody>
      </p:sp>
      <p:sp>
        <p:nvSpPr>
          <p:cNvPr id="37" name="箭头: 右 36">
            <a:extLst>
              <a:ext uri="{FF2B5EF4-FFF2-40B4-BE49-F238E27FC236}">
                <a16:creationId xmlns:a16="http://schemas.microsoft.com/office/drawing/2014/main" id="{58407075-918D-0AD2-EE33-F1B71A2EEE66}"/>
              </a:ext>
            </a:extLst>
          </p:cNvPr>
          <p:cNvSpPr/>
          <p:nvPr/>
        </p:nvSpPr>
        <p:spPr>
          <a:xfrm>
            <a:off x="7492749" y="2764212"/>
            <a:ext cx="328474" cy="3551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39" name="图片 38">
            <a:extLst>
              <a:ext uri="{FF2B5EF4-FFF2-40B4-BE49-F238E27FC236}">
                <a16:creationId xmlns:a16="http://schemas.microsoft.com/office/drawing/2014/main" id="{6F0BD28B-3B98-5038-92B7-860B2E151C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5976" y="1865028"/>
            <a:ext cx="4144502" cy="2007202"/>
          </a:xfrm>
          <a:prstGeom prst="rect">
            <a:avLst/>
          </a:prstGeom>
        </p:spPr>
      </p:pic>
      <p:grpSp>
        <p:nvGrpSpPr>
          <p:cNvPr id="46" name="组合 45">
            <a:extLst>
              <a:ext uri="{FF2B5EF4-FFF2-40B4-BE49-F238E27FC236}">
                <a16:creationId xmlns:a16="http://schemas.microsoft.com/office/drawing/2014/main" id="{E6513A04-B470-2BB8-A46C-3524D15B748B}"/>
              </a:ext>
            </a:extLst>
          </p:cNvPr>
          <p:cNvGrpSpPr/>
          <p:nvPr/>
        </p:nvGrpSpPr>
        <p:grpSpPr>
          <a:xfrm>
            <a:off x="1997477" y="4741539"/>
            <a:ext cx="3710864" cy="738666"/>
            <a:chOff x="1997477" y="4741539"/>
            <a:chExt cx="3710864" cy="738666"/>
          </a:xfrm>
        </p:grpSpPr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B8525416-C453-BB22-42DC-D1C0FBFBABE1}"/>
                </a:ext>
              </a:extLst>
            </p:cNvPr>
            <p:cNvSpPr txBox="1"/>
            <p:nvPr/>
          </p:nvSpPr>
          <p:spPr>
            <a:xfrm>
              <a:off x="1997477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9E01882-0ED3-BFC3-ECED-908DBBC3D34D}"/>
                </a:ext>
              </a:extLst>
            </p:cNvPr>
            <p:cNvSpPr txBox="1"/>
            <p:nvPr/>
          </p:nvSpPr>
          <p:spPr>
            <a:xfrm>
              <a:off x="2467993" y="4741541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OE-NC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75A8E580-AC46-2D50-FDC6-C04E04F4BA1E}"/>
                </a:ext>
              </a:extLst>
            </p:cNvPr>
            <p:cNvSpPr txBox="1"/>
            <p:nvPr/>
          </p:nvSpPr>
          <p:spPr>
            <a:xfrm>
              <a:off x="4068933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D18CF93D-D08A-7F98-2CC0-5DE2902B7851}"/>
                </a:ext>
              </a:extLst>
            </p:cNvPr>
            <p:cNvSpPr txBox="1"/>
            <p:nvPr/>
          </p:nvSpPr>
          <p:spPr>
            <a:xfrm>
              <a:off x="3062797" y="4741541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OE-PPP1R3A</a:t>
              </a:r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E6C926E-8D9C-37A3-368E-7E0C60509A11}"/>
                </a:ext>
              </a:extLst>
            </p:cNvPr>
            <p:cNvSpPr txBox="1"/>
            <p:nvPr/>
          </p:nvSpPr>
          <p:spPr>
            <a:xfrm>
              <a:off x="4520214" y="4741540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OE-NC</a:t>
              </a:r>
            </a:p>
          </p:txBody>
        </p:sp>
        <p:sp>
          <p:nvSpPr>
            <p:cNvPr id="45" name="文本框 44">
              <a:extLst>
                <a:ext uri="{FF2B5EF4-FFF2-40B4-BE49-F238E27FC236}">
                  <a16:creationId xmlns:a16="http://schemas.microsoft.com/office/drawing/2014/main" id="{D5FDFDEE-3196-D777-B328-8EBBAE47FAFC}"/>
                </a:ext>
              </a:extLst>
            </p:cNvPr>
            <p:cNvSpPr txBox="1"/>
            <p:nvPr/>
          </p:nvSpPr>
          <p:spPr>
            <a:xfrm>
              <a:off x="5113538" y="4741539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OE-PPP1R3A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2517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289AD7-D10E-1E57-00E7-9DAB7F85E3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749CF620-C4BA-47B9-4C2B-EAFE6BCD0505}"/>
              </a:ext>
            </a:extLst>
          </p:cNvPr>
          <p:cNvSpPr txBox="1"/>
          <p:nvPr/>
        </p:nvSpPr>
        <p:spPr>
          <a:xfrm>
            <a:off x="321546" y="190919"/>
            <a:ext cx="292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F.10.C </a:t>
            </a:r>
          </a:p>
          <a:p>
            <a:r>
              <a:rPr lang="en-IE" altLang="zh-CN" dirty="0"/>
              <a:t>SCC-25</a:t>
            </a:r>
            <a:r>
              <a:rPr lang="zh-CN" altLang="en-US" dirty="0"/>
              <a:t>细胞</a:t>
            </a:r>
            <a:r>
              <a:rPr lang="en-IE" altLang="zh-CN" dirty="0"/>
              <a:t>-</a:t>
            </a:r>
            <a:r>
              <a:rPr lang="zh-CN" altLang="en-US" dirty="0"/>
              <a:t>过表达</a:t>
            </a:r>
            <a:endParaRPr lang="en-IE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55E9976-6D98-6BD0-64F6-1E9B14419A9D}"/>
              </a:ext>
            </a:extLst>
          </p:cNvPr>
          <p:cNvGrpSpPr/>
          <p:nvPr/>
        </p:nvGrpSpPr>
        <p:grpSpPr>
          <a:xfrm>
            <a:off x="239696" y="988196"/>
            <a:ext cx="7235300" cy="3619315"/>
            <a:chOff x="568396" y="872786"/>
            <a:chExt cx="10569838" cy="4943976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3E603AF8-4776-664D-5440-D96A2503DB5D}"/>
                </a:ext>
              </a:extLst>
            </p:cNvPr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226" t="9710" r="28971" b="56311"/>
            <a:stretch>
              <a:fillRect/>
            </a:stretch>
          </p:blipFill>
          <p:spPr>
            <a:xfrm>
              <a:off x="2306090" y="872786"/>
              <a:ext cx="5732588" cy="2191945"/>
            </a:xfrm>
            <a:prstGeom prst="rect">
              <a:avLst/>
            </a:prstGeom>
          </p:spPr>
        </p:pic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4BD97B8F-DB62-BE6F-E9DF-F9AED4ABD132}"/>
                </a:ext>
              </a:extLst>
            </p:cNvPr>
            <p:cNvGrpSpPr/>
            <p:nvPr/>
          </p:nvGrpSpPr>
          <p:grpSpPr>
            <a:xfrm>
              <a:off x="568396" y="1004597"/>
              <a:ext cx="10569838" cy="4812165"/>
              <a:chOff x="568396" y="1004597"/>
              <a:chExt cx="10569838" cy="4812165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2C0DDE4D-0E61-C056-60F4-26BDB2C7532D}"/>
                  </a:ext>
                </a:extLst>
              </p:cNvPr>
              <p:cNvGrpSpPr/>
              <p:nvPr/>
            </p:nvGrpSpPr>
            <p:grpSpPr>
              <a:xfrm>
                <a:off x="8299936" y="1004597"/>
                <a:ext cx="2838298" cy="4491069"/>
                <a:chOff x="6672103" y="1225661"/>
                <a:chExt cx="2838298" cy="4491069"/>
              </a:xfrm>
            </p:grpSpPr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B464C97C-583C-01EF-8090-6A4534FDCDD5}"/>
                    </a:ext>
                  </a:extLst>
                </p:cNvPr>
                <p:cNvSpPr txBox="1"/>
                <p:nvPr/>
              </p:nvSpPr>
              <p:spPr>
                <a:xfrm>
                  <a:off x="6672105" y="2451798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α-tubulin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55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9497DB30-F2B3-645B-A661-63A4907FC208}"/>
                    </a:ext>
                  </a:extLst>
                </p:cNvPr>
                <p:cNvSpPr txBox="1"/>
                <p:nvPr/>
              </p:nvSpPr>
              <p:spPr>
                <a:xfrm>
                  <a:off x="6672105" y="5347398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α-tubulin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55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75EAA333-6257-D4C0-44A2-37449A5F142C}"/>
                    </a:ext>
                  </a:extLst>
                </p:cNvPr>
                <p:cNvSpPr txBox="1"/>
                <p:nvPr/>
              </p:nvSpPr>
              <p:spPr>
                <a:xfrm>
                  <a:off x="6672103" y="1225661"/>
                  <a:ext cx="2838298" cy="88288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PPP1R3A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126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28165ACD-140A-4586-329A-E6294B3B7923}"/>
                    </a:ext>
                  </a:extLst>
                </p:cNvPr>
                <p:cNvSpPr txBox="1"/>
                <p:nvPr/>
              </p:nvSpPr>
              <p:spPr>
                <a:xfrm>
                  <a:off x="6672103" y="4119379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PPP1R3A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126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79FE504B-7A4C-AC8D-3B20-9EC2ED0B3BEB}"/>
                  </a:ext>
                </a:extLst>
              </p:cNvPr>
              <p:cNvGrpSpPr/>
              <p:nvPr/>
            </p:nvGrpSpPr>
            <p:grpSpPr>
              <a:xfrm>
                <a:off x="653906" y="3626617"/>
                <a:ext cx="1706356" cy="2039224"/>
                <a:chOff x="653906" y="3626617"/>
                <a:chExt cx="1706356" cy="2039224"/>
              </a:xfrm>
            </p:grpSpPr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F36898F3-6734-4048-36DA-974CD8DED0E3}"/>
                    </a:ext>
                  </a:extLst>
                </p:cNvPr>
                <p:cNvSpPr txBox="1"/>
                <p:nvPr/>
              </p:nvSpPr>
              <p:spPr>
                <a:xfrm>
                  <a:off x="789673" y="5158026"/>
                  <a:ext cx="1385784" cy="507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dirty="0"/>
                    <a:t>55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221BD914-0549-8FE8-2209-D9DEA953DED8}"/>
                    </a:ext>
                  </a:extLst>
                </p:cNvPr>
                <p:cNvSpPr txBox="1"/>
                <p:nvPr/>
              </p:nvSpPr>
              <p:spPr>
                <a:xfrm>
                  <a:off x="774818" y="4691023"/>
                  <a:ext cx="1585444" cy="504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70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E7B29835-3110-48F6-C7EA-28E2099CADEE}"/>
                    </a:ext>
                  </a:extLst>
                </p:cNvPr>
                <p:cNvSpPr txBox="1"/>
                <p:nvPr/>
              </p:nvSpPr>
              <p:spPr>
                <a:xfrm>
                  <a:off x="659051" y="4275549"/>
                  <a:ext cx="1346472" cy="504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100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18A14CF7-6976-90F4-550C-329C28588CC0}"/>
                    </a:ext>
                  </a:extLst>
                </p:cNvPr>
                <p:cNvSpPr txBox="1"/>
                <p:nvPr/>
              </p:nvSpPr>
              <p:spPr>
                <a:xfrm>
                  <a:off x="653906" y="3626617"/>
                  <a:ext cx="1346472" cy="504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130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4F8D0F5A-00A5-AE85-8749-B09BF4959E84}"/>
                  </a:ext>
                </a:extLst>
              </p:cNvPr>
              <p:cNvGrpSpPr/>
              <p:nvPr/>
            </p:nvGrpSpPr>
            <p:grpSpPr>
              <a:xfrm>
                <a:off x="568396" y="1052206"/>
                <a:ext cx="1585443" cy="1951978"/>
                <a:chOff x="678931" y="3667455"/>
                <a:chExt cx="1585443" cy="1951978"/>
              </a:xfrm>
            </p:grpSpPr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0A7AE8F7-3564-5311-6B37-05E9198DB5E1}"/>
                    </a:ext>
                  </a:extLst>
                </p:cNvPr>
                <p:cNvSpPr txBox="1"/>
                <p:nvPr/>
              </p:nvSpPr>
              <p:spPr>
                <a:xfrm>
                  <a:off x="850614" y="5114926"/>
                  <a:ext cx="1174129" cy="504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dirty="0"/>
                    <a:t>55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66D513AA-4E89-A3FD-BBCE-C91A8CF7BB84}"/>
                    </a:ext>
                  </a:extLst>
                </p:cNvPr>
                <p:cNvSpPr txBox="1"/>
                <p:nvPr/>
              </p:nvSpPr>
              <p:spPr>
                <a:xfrm>
                  <a:off x="828987" y="4647352"/>
                  <a:ext cx="1326378" cy="5045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70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59EAC903-C45E-68B0-5F45-47E2E218F63D}"/>
                    </a:ext>
                  </a:extLst>
                </p:cNvPr>
                <p:cNvSpPr txBox="1"/>
                <p:nvPr/>
              </p:nvSpPr>
              <p:spPr>
                <a:xfrm>
                  <a:off x="698358" y="4168652"/>
                  <a:ext cx="1457008" cy="5045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100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C1AF33FB-DE56-BAA8-8CE0-B41C58BE53B2}"/>
                    </a:ext>
                  </a:extLst>
                </p:cNvPr>
                <p:cNvSpPr txBox="1"/>
                <p:nvPr/>
              </p:nvSpPr>
              <p:spPr>
                <a:xfrm>
                  <a:off x="678931" y="3667455"/>
                  <a:ext cx="1585443" cy="5045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130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</p:grpSp>
          <p:pic>
            <p:nvPicPr>
              <p:cNvPr id="16" name="图片 15">
                <a:extLst>
                  <a:ext uri="{FF2B5EF4-FFF2-40B4-BE49-F238E27FC236}">
                    <a16:creationId xmlns:a16="http://schemas.microsoft.com/office/drawing/2014/main" id="{D6E19E3F-96BE-06B5-2B4E-083074A7FCAB}"/>
                  </a:ext>
                </a:extLst>
              </p:cNvPr>
              <p:cNvPicPr>
                <a:picLocks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7202" t="3744" r="18889" b="53908"/>
              <a:stretch>
                <a:fillRect/>
              </a:stretch>
            </p:blipFill>
            <p:spPr>
              <a:xfrm>
                <a:off x="2306088" y="3447877"/>
                <a:ext cx="5732587" cy="2368885"/>
              </a:xfrm>
              <a:prstGeom prst="rect">
                <a:avLst/>
              </a:prstGeom>
            </p:spPr>
          </p:pic>
        </p:grp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5A083B0B-9AAD-99EE-FD11-12DD7FA4D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7498" y="1802825"/>
            <a:ext cx="4144502" cy="2007202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id="{E46734FD-8D47-9431-DC73-26DA106F359D}"/>
              </a:ext>
            </a:extLst>
          </p:cNvPr>
          <p:cNvGrpSpPr/>
          <p:nvPr/>
        </p:nvGrpSpPr>
        <p:grpSpPr>
          <a:xfrm>
            <a:off x="1783581" y="4714906"/>
            <a:ext cx="3710864" cy="738666"/>
            <a:chOff x="1997477" y="4741539"/>
            <a:chExt cx="3710864" cy="73866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6675A81C-A564-D46F-B972-17DFABFC2F51}"/>
                </a:ext>
              </a:extLst>
            </p:cNvPr>
            <p:cNvSpPr txBox="1"/>
            <p:nvPr/>
          </p:nvSpPr>
          <p:spPr>
            <a:xfrm>
              <a:off x="1997477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1A62E566-6783-032D-0EF8-B767C389BB29}"/>
                </a:ext>
              </a:extLst>
            </p:cNvPr>
            <p:cNvSpPr txBox="1"/>
            <p:nvPr/>
          </p:nvSpPr>
          <p:spPr>
            <a:xfrm>
              <a:off x="2467993" y="4741541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OE-NC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74649476-4F20-0B3B-1FD4-A6E73CC8619C}"/>
                </a:ext>
              </a:extLst>
            </p:cNvPr>
            <p:cNvSpPr txBox="1"/>
            <p:nvPr/>
          </p:nvSpPr>
          <p:spPr>
            <a:xfrm>
              <a:off x="4068933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D34AFF44-12D3-83E6-E497-751D9768A4D4}"/>
                </a:ext>
              </a:extLst>
            </p:cNvPr>
            <p:cNvSpPr txBox="1"/>
            <p:nvPr/>
          </p:nvSpPr>
          <p:spPr>
            <a:xfrm>
              <a:off x="3062797" y="4741541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OE-PPP1R3A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7D599371-4B63-151C-C2B7-49BEE84A17E4}"/>
                </a:ext>
              </a:extLst>
            </p:cNvPr>
            <p:cNvSpPr txBox="1"/>
            <p:nvPr/>
          </p:nvSpPr>
          <p:spPr>
            <a:xfrm>
              <a:off x="4520214" y="4741540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OE-NC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DC56699C-5248-4181-6473-6AE53DCF0C62}"/>
                </a:ext>
              </a:extLst>
            </p:cNvPr>
            <p:cNvSpPr txBox="1"/>
            <p:nvPr/>
          </p:nvSpPr>
          <p:spPr>
            <a:xfrm>
              <a:off x="5113538" y="4741539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OE-PPP1R3A</a:t>
              </a:r>
            </a:p>
          </p:txBody>
        </p:sp>
      </p:grpSp>
      <p:sp>
        <p:nvSpPr>
          <p:cNvPr id="38" name="箭头: 右 37">
            <a:extLst>
              <a:ext uri="{FF2B5EF4-FFF2-40B4-BE49-F238E27FC236}">
                <a16:creationId xmlns:a16="http://schemas.microsoft.com/office/drawing/2014/main" id="{994A2936-9AB0-52A5-505B-BC0F7ED98026}"/>
              </a:ext>
            </a:extLst>
          </p:cNvPr>
          <p:cNvSpPr/>
          <p:nvPr/>
        </p:nvSpPr>
        <p:spPr>
          <a:xfrm>
            <a:off x="7437213" y="2815994"/>
            <a:ext cx="328474" cy="3551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9676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B3EE5-FEAE-E17A-0A58-A201DED92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EBDF14CD-EEEC-79F3-01C0-B0E864BE830B}"/>
              </a:ext>
            </a:extLst>
          </p:cNvPr>
          <p:cNvSpPr txBox="1"/>
          <p:nvPr/>
        </p:nvSpPr>
        <p:spPr>
          <a:xfrm>
            <a:off x="321546" y="190919"/>
            <a:ext cx="2260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F.10.D</a:t>
            </a:r>
          </a:p>
          <a:p>
            <a:r>
              <a:rPr lang="en-IE" dirty="0"/>
              <a:t>CAL-27</a:t>
            </a:r>
            <a:r>
              <a:rPr lang="zh-CN" altLang="en-US" dirty="0"/>
              <a:t>细胞</a:t>
            </a:r>
            <a:r>
              <a:rPr lang="en-IE" altLang="zh-CN" dirty="0"/>
              <a:t>-</a:t>
            </a:r>
            <a:r>
              <a:rPr lang="zh-CN" altLang="en-US" dirty="0"/>
              <a:t>敲低</a:t>
            </a:r>
            <a:endParaRPr lang="en-IE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D8AE91D-01E7-7A7F-656D-C122F20A3F76}"/>
              </a:ext>
            </a:extLst>
          </p:cNvPr>
          <p:cNvGrpSpPr/>
          <p:nvPr/>
        </p:nvGrpSpPr>
        <p:grpSpPr>
          <a:xfrm>
            <a:off x="172430" y="1420920"/>
            <a:ext cx="7533388" cy="3381900"/>
            <a:chOff x="286458" y="994791"/>
            <a:chExt cx="10329624" cy="4751209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A3617B2D-6416-F1B1-659B-D11E09F14A56}"/>
                </a:ext>
              </a:extLst>
            </p:cNvPr>
            <p:cNvGrpSpPr/>
            <p:nvPr/>
          </p:nvGrpSpPr>
          <p:grpSpPr>
            <a:xfrm>
              <a:off x="8244669" y="1187382"/>
              <a:ext cx="2371413" cy="4308285"/>
              <a:chOff x="6672103" y="1408445"/>
              <a:chExt cx="2371413" cy="4308285"/>
            </a:xfrm>
          </p:grpSpPr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CAF3092-C376-FDCA-4D14-1D61FA8A2B59}"/>
                  </a:ext>
                </a:extLst>
              </p:cNvPr>
              <p:cNvSpPr txBox="1"/>
              <p:nvPr/>
            </p:nvSpPr>
            <p:spPr>
              <a:xfrm>
                <a:off x="6672105" y="2451798"/>
                <a:ext cx="2371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α-tubulin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55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06F1124-AE96-7B76-814B-49346E6FF2E3}"/>
                  </a:ext>
                </a:extLst>
              </p:cNvPr>
              <p:cNvSpPr txBox="1"/>
              <p:nvPr/>
            </p:nvSpPr>
            <p:spPr>
              <a:xfrm>
                <a:off x="6672105" y="5347398"/>
                <a:ext cx="2371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α-tubulin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55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9F17CC1-F302-975A-E905-4D862C0F92E3}"/>
                  </a:ext>
                </a:extLst>
              </p:cNvPr>
              <p:cNvSpPr txBox="1"/>
              <p:nvPr/>
            </p:nvSpPr>
            <p:spPr>
              <a:xfrm>
                <a:off x="6672104" y="1408445"/>
                <a:ext cx="2371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PPP1R3A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126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30E76DAD-BF1A-E7DE-341D-B542851AFF59}"/>
                  </a:ext>
                </a:extLst>
              </p:cNvPr>
              <p:cNvSpPr txBox="1"/>
              <p:nvPr/>
            </p:nvSpPr>
            <p:spPr>
              <a:xfrm>
                <a:off x="6672103" y="4119379"/>
                <a:ext cx="237141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PPP1R3A</a:t>
                </a:r>
                <a:r>
                  <a:rPr lang="zh-CN" altLang="en-US" dirty="0"/>
                  <a:t>（</a:t>
                </a:r>
                <a:r>
                  <a:rPr lang="en-IE" altLang="zh-CN" dirty="0"/>
                  <a:t>126</a:t>
                </a:r>
                <a:r>
                  <a:rPr lang="en-US" altLang="zh-CN" dirty="0"/>
                  <a:t>kDa</a:t>
                </a:r>
                <a:r>
                  <a:rPr lang="zh-CN" altLang="en-US" dirty="0"/>
                  <a:t>）</a:t>
                </a:r>
                <a:endParaRPr lang="en-IE" dirty="0"/>
              </a:p>
            </p:txBody>
          </p:sp>
        </p:grp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31757561-D8E5-5DDC-45C1-CCA394B70E7F}"/>
                </a:ext>
              </a:extLst>
            </p:cNvPr>
            <p:cNvGrpSpPr/>
            <p:nvPr/>
          </p:nvGrpSpPr>
          <p:grpSpPr>
            <a:xfrm>
              <a:off x="490922" y="3550896"/>
              <a:ext cx="1553916" cy="1944772"/>
              <a:chOff x="490922" y="3550896"/>
              <a:chExt cx="1553916" cy="1944772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B8E13485-7C92-6674-A199-6EE9CCB8D894}"/>
                  </a:ext>
                </a:extLst>
              </p:cNvPr>
              <p:cNvSpPr txBox="1"/>
              <p:nvPr/>
            </p:nvSpPr>
            <p:spPr>
              <a:xfrm>
                <a:off x="490922" y="4976796"/>
                <a:ext cx="1423287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dirty="0"/>
                  <a:t>55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51EB534E-A6B3-7A23-1295-621836943DE8}"/>
                  </a:ext>
                </a:extLst>
              </p:cNvPr>
              <p:cNvSpPr txBox="1"/>
              <p:nvPr/>
            </p:nvSpPr>
            <p:spPr>
              <a:xfrm>
                <a:off x="490922" y="4632320"/>
                <a:ext cx="1553916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70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97781655-AB30-646F-5463-91F8B3B4D841}"/>
                  </a:ext>
                </a:extLst>
              </p:cNvPr>
              <p:cNvSpPr txBox="1"/>
              <p:nvPr/>
            </p:nvSpPr>
            <p:spPr>
              <a:xfrm>
                <a:off x="490922" y="4131079"/>
                <a:ext cx="1423287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100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2B7105A9-CFBF-E70A-73CD-8ECDE934CB0C}"/>
                  </a:ext>
                </a:extLst>
              </p:cNvPr>
              <p:cNvSpPr txBox="1"/>
              <p:nvPr/>
            </p:nvSpPr>
            <p:spPr>
              <a:xfrm>
                <a:off x="490922" y="3550896"/>
                <a:ext cx="1423287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130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id="{0E2562CA-EF59-048B-5594-0A182339022E}"/>
                </a:ext>
              </a:extLst>
            </p:cNvPr>
            <p:cNvGrpSpPr/>
            <p:nvPr/>
          </p:nvGrpSpPr>
          <p:grpSpPr>
            <a:xfrm>
              <a:off x="286458" y="1067556"/>
              <a:ext cx="1758379" cy="1899029"/>
              <a:chOff x="396993" y="3682805"/>
              <a:chExt cx="1758379" cy="1899029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24AE3DDA-852E-AC9B-24D4-D0FA987C0900}"/>
                  </a:ext>
                </a:extLst>
              </p:cNvPr>
              <p:cNvSpPr txBox="1"/>
              <p:nvPr/>
            </p:nvSpPr>
            <p:spPr>
              <a:xfrm>
                <a:off x="437265" y="5062962"/>
                <a:ext cx="1607573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dirty="0"/>
                  <a:t>55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4A93C8D6-897A-863D-F329-550BB7863FBF}"/>
                  </a:ext>
                </a:extLst>
              </p:cNvPr>
              <p:cNvSpPr txBox="1"/>
              <p:nvPr/>
            </p:nvSpPr>
            <p:spPr>
              <a:xfrm>
                <a:off x="396993" y="4632320"/>
                <a:ext cx="1647844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70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2845C764-A5B8-9D40-DF0C-829F159C3F79}"/>
                  </a:ext>
                </a:extLst>
              </p:cNvPr>
              <p:cNvSpPr txBox="1"/>
              <p:nvPr/>
            </p:nvSpPr>
            <p:spPr>
              <a:xfrm>
                <a:off x="396993" y="4235986"/>
                <a:ext cx="1607573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100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39611093-3F18-991E-F96F-7CB35AF0B631}"/>
                  </a:ext>
                </a:extLst>
              </p:cNvPr>
              <p:cNvSpPr txBox="1"/>
              <p:nvPr/>
            </p:nvSpPr>
            <p:spPr>
              <a:xfrm>
                <a:off x="401722" y="3682805"/>
                <a:ext cx="1753650" cy="518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IE" altLang="zh-CN" dirty="0"/>
                  <a:t>130</a:t>
                </a:r>
                <a:r>
                  <a:rPr lang="en-US" altLang="zh-CN" dirty="0"/>
                  <a:t>kDa</a:t>
                </a:r>
                <a:endParaRPr lang="en-IE" dirty="0"/>
              </a:p>
            </p:txBody>
          </p:sp>
        </p:grpSp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D5425B54-960C-8B2C-5A10-A9890870C36C}"/>
                </a:ext>
              </a:extLst>
            </p:cNvPr>
            <p:cNvPicPr>
              <a:picLocks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416" t="21153" r="17307" b="39579"/>
            <a:stretch>
              <a:fillRect/>
            </a:stretch>
          </p:blipFill>
          <p:spPr>
            <a:xfrm>
              <a:off x="2233243" y="994791"/>
              <a:ext cx="5750167" cy="2351310"/>
            </a:xfrm>
            <a:prstGeom prst="rect">
              <a:avLst/>
            </a:prstGeom>
          </p:spPr>
        </p:pic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71F504CE-F28C-C214-6984-535F148F11E8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2" t="10925" r="27431" b="50000"/>
            <a:stretch>
              <a:fillRect/>
            </a:stretch>
          </p:blipFill>
          <p:spPr>
            <a:xfrm rot="326386">
              <a:off x="2397985" y="3632971"/>
              <a:ext cx="5497647" cy="2113029"/>
            </a:xfrm>
            <a:prstGeom prst="rect">
              <a:avLst/>
            </a:prstGeom>
          </p:spPr>
        </p:pic>
      </p:grpSp>
      <p:sp>
        <p:nvSpPr>
          <p:cNvPr id="3" name="箭头: 右 2">
            <a:extLst>
              <a:ext uri="{FF2B5EF4-FFF2-40B4-BE49-F238E27FC236}">
                <a16:creationId xmlns:a16="http://schemas.microsoft.com/office/drawing/2014/main" id="{1E30E6C9-4F3A-CC1B-7B47-E7840A086084}"/>
              </a:ext>
            </a:extLst>
          </p:cNvPr>
          <p:cNvSpPr/>
          <p:nvPr/>
        </p:nvSpPr>
        <p:spPr>
          <a:xfrm>
            <a:off x="7437213" y="2815994"/>
            <a:ext cx="328474" cy="3551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57782ED7-9E95-0F4C-B8AB-F923DC3E82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430" y="2051133"/>
            <a:ext cx="4136570" cy="1877367"/>
          </a:xfrm>
          <a:prstGeom prst="rect">
            <a:avLst/>
          </a:prstGeom>
        </p:spPr>
      </p:pic>
      <p:grpSp>
        <p:nvGrpSpPr>
          <p:cNvPr id="32" name="组合 31">
            <a:extLst>
              <a:ext uri="{FF2B5EF4-FFF2-40B4-BE49-F238E27FC236}">
                <a16:creationId xmlns:a16="http://schemas.microsoft.com/office/drawing/2014/main" id="{5F283A98-21B1-8287-934A-DDB9F7473292}"/>
              </a:ext>
            </a:extLst>
          </p:cNvPr>
          <p:cNvGrpSpPr/>
          <p:nvPr/>
        </p:nvGrpSpPr>
        <p:grpSpPr>
          <a:xfrm>
            <a:off x="1833583" y="5176545"/>
            <a:ext cx="3710864" cy="738666"/>
            <a:chOff x="1997477" y="4741539"/>
            <a:chExt cx="3710864" cy="73866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A8BB807-F917-7AE2-6B0F-C0C7AF204E86}"/>
                </a:ext>
              </a:extLst>
            </p:cNvPr>
            <p:cNvSpPr txBox="1"/>
            <p:nvPr/>
          </p:nvSpPr>
          <p:spPr>
            <a:xfrm>
              <a:off x="1997477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CBF7DE8-08BF-D556-9942-A745E8CA58E6}"/>
                </a:ext>
              </a:extLst>
            </p:cNvPr>
            <p:cNvSpPr txBox="1"/>
            <p:nvPr/>
          </p:nvSpPr>
          <p:spPr>
            <a:xfrm>
              <a:off x="2467993" y="4741541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-NC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CE8B03B8-FE48-9246-E98B-E94D8877C3A7}"/>
                </a:ext>
              </a:extLst>
            </p:cNvPr>
            <p:cNvSpPr txBox="1"/>
            <p:nvPr/>
          </p:nvSpPr>
          <p:spPr>
            <a:xfrm>
              <a:off x="4068933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8B0CE30C-9D78-BF08-FAE0-8DC514FD3221}"/>
                </a:ext>
              </a:extLst>
            </p:cNvPr>
            <p:cNvSpPr txBox="1"/>
            <p:nvPr/>
          </p:nvSpPr>
          <p:spPr>
            <a:xfrm>
              <a:off x="3062797" y="4741541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-PPP1R3A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17C37C2C-3633-F60B-E99E-1CBC7F66AB35}"/>
                </a:ext>
              </a:extLst>
            </p:cNvPr>
            <p:cNvSpPr txBox="1"/>
            <p:nvPr/>
          </p:nvSpPr>
          <p:spPr>
            <a:xfrm>
              <a:off x="4520214" y="4741540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-NC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id="{1152560F-07BF-2433-882C-BE214851D337}"/>
                </a:ext>
              </a:extLst>
            </p:cNvPr>
            <p:cNvSpPr txBox="1"/>
            <p:nvPr/>
          </p:nvSpPr>
          <p:spPr>
            <a:xfrm>
              <a:off x="5113538" y="4741539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-PPP1R3A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53100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121252-16AF-28BC-5522-966A92CBFD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30">
            <a:extLst>
              <a:ext uri="{FF2B5EF4-FFF2-40B4-BE49-F238E27FC236}">
                <a16:creationId xmlns:a16="http://schemas.microsoft.com/office/drawing/2014/main" id="{BFF0915D-7444-D184-C62C-D7AA37E2E824}"/>
              </a:ext>
            </a:extLst>
          </p:cNvPr>
          <p:cNvSpPr txBox="1"/>
          <p:nvPr/>
        </p:nvSpPr>
        <p:spPr>
          <a:xfrm>
            <a:off x="321546" y="190919"/>
            <a:ext cx="29240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dirty="0"/>
              <a:t>F.10.D</a:t>
            </a:r>
          </a:p>
          <a:p>
            <a:r>
              <a:rPr lang="en-IE" altLang="zh-CN" dirty="0"/>
              <a:t>SCC-25</a:t>
            </a:r>
            <a:r>
              <a:rPr lang="zh-CN" altLang="en-US" dirty="0"/>
              <a:t>细胞</a:t>
            </a:r>
            <a:r>
              <a:rPr lang="en-IE" altLang="zh-CN" dirty="0"/>
              <a:t>-</a:t>
            </a:r>
            <a:r>
              <a:rPr lang="zh-CN" altLang="en-US" dirty="0"/>
              <a:t>敲低</a:t>
            </a:r>
            <a:endParaRPr lang="en-IE" dirty="0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F3C74A19-9E4A-E393-7DBA-B0C3FB4F3AC6}"/>
              </a:ext>
            </a:extLst>
          </p:cNvPr>
          <p:cNvGrpSpPr/>
          <p:nvPr/>
        </p:nvGrpSpPr>
        <p:grpSpPr>
          <a:xfrm>
            <a:off x="321546" y="1532882"/>
            <a:ext cx="7055798" cy="3234428"/>
            <a:chOff x="498067" y="1026854"/>
            <a:chExt cx="10173282" cy="468177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id="{51846955-C7E3-7F18-5B38-DA6A38CC243F}"/>
                </a:ext>
              </a:extLst>
            </p:cNvPr>
            <p:cNvGrpSpPr/>
            <p:nvPr/>
          </p:nvGrpSpPr>
          <p:grpSpPr>
            <a:xfrm>
              <a:off x="498067" y="1026854"/>
              <a:ext cx="10173282" cy="4468812"/>
              <a:chOff x="498067" y="1026854"/>
              <a:chExt cx="10173282" cy="4468812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3917529C-EB62-F84B-2DA2-0AFB266C9EC4}"/>
                  </a:ext>
                </a:extLst>
              </p:cNvPr>
              <p:cNvGrpSpPr/>
              <p:nvPr/>
            </p:nvGrpSpPr>
            <p:grpSpPr>
              <a:xfrm>
                <a:off x="8299936" y="1187381"/>
                <a:ext cx="2371413" cy="4308285"/>
                <a:chOff x="6672103" y="1408445"/>
                <a:chExt cx="2371413" cy="4308285"/>
              </a:xfrm>
            </p:grpSpPr>
            <p:sp>
              <p:nvSpPr>
                <p:cNvPr id="6" name="文本框 5">
                  <a:extLst>
                    <a:ext uri="{FF2B5EF4-FFF2-40B4-BE49-F238E27FC236}">
                      <a16:creationId xmlns:a16="http://schemas.microsoft.com/office/drawing/2014/main" id="{521F73F4-D86C-A631-2A40-76D357152449}"/>
                    </a:ext>
                  </a:extLst>
                </p:cNvPr>
                <p:cNvSpPr txBox="1"/>
                <p:nvPr/>
              </p:nvSpPr>
              <p:spPr>
                <a:xfrm>
                  <a:off x="6672105" y="2451798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α-tubulin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55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7" name="文本框 6">
                  <a:extLst>
                    <a:ext uri="{FF2B5EF4-FFF2-40B4-BE49-F238E27FC236}">
                      <a16:creationId xmlns:a16="http://schemas.microsoft.com/office/drawing/2014/main" id="{18CE87AC-9032-2252-F4D9-871D580F51C7}"/>
                    </a:ext>
                  </a:extLst>
                </p:cNvPr>
                <p:cNvSpPr txBox="1"/>
                <p:nvPr/>
              </p:nvSpPr>
              <p:spPr>
                <a:xfrm>
                  <a:off x="6672105" y="5347398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α-tubulin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55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8E09478A-7054-F9E7-D127-A7AD3E078280}"/>
                    </a:ext>
                  </a:extLst>
                </p:cNvPr>
                <p:cNvSpPr txBox="1"/>
                <p:nvPr/>
              </p:nvSpPr>
              <p:spPr>
                <a:xfrm>
                  <a:off x="6672104" y="1408445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PPP1R3A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126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517794CA-C263-A817-216B-2F3A2270F1D5}"/>
                    </a:ext>
                  </a:extLst>
                </p:cNvPr>
                <p:cNvSpPr txBox="1"/>
                <p:nvPr/>
              </p:nvSpPr>
              <p:spPr>
                <a:xfrm>
                  <a:off x="6672103" y="4119379"/>
                  <a:ext cx="237141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zh-CN" dirty="0"/>
                    <a:t>PPP1R3A</a:t>
                  </a:r>
                  <a:r>
                    <a:rPr lang="zh-CN" altLang="en-US" dirty="0"/>
                    <a:t>（</a:t>
                  </a:r>
                  <a:r>
                    <a:rPr lang="en-IE" altLang="zh-CN" dirty="0"/>
                    <a:t>126</a:t>
                  </a:r>
                  <a:r>
                    <a:rPr lang="en-US" altLang="zh-CN" dirty="0"/>
                    <a:t>kDa</a:t>
                  </a:r>
                  <a:r>
                    <a:rPr lang="zh-CN" altLang="en-US" dirty="0"/>
                    <a:t>）</a:t>
                  </a:r>
                  <a:endParaRPr lang="en-IE" dirty="0"/>
                </a:p>
              </p:txBody>
            </p:sp>
          </p:grpSp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8208320-D552-EEA7-0A5C-6B8D70CBC491}"/>
                  </a:ext>
                </a:extLst>
              </p:cNvPr>
              <p:cNvGrpSpPr/>
              <p:nvPr/>
            </p:nvGrpSpPr>
            <p:grpSpPr>
              <a:xfrm>
                <a:off x="498067" y="3667076"/>
                <a:ext cx="1546772" cy="1823859"/>
                <a:chOff x="498067" y="3667076"/>
                <a:chExt cx="1546772" cy="1823859"/>
              </a:xfrm>
            </p:grpSpPr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A748E5D4-5943-B5F3-623F-019A478AF4E9}"/>
                    </a:ext>
                  </a:extLst>
                </p:cNvPr>
                <p:cNvSpPr txBox="1"/>
                <p:nvPr/>
              </p:nvSpPr>
              <p:spPr>
                <a:xfrm>
                  <a:off x="628697" y="4956334"/>
                  <a:ext cx="1416141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dirty="0"/>
                    <a:t>55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3" name="文本框 12">
                  <a:extLst>
                    <a:ext uri="{FF2B5EF4-FFF2-40B4-BE49-F238E27FC236}">
                      <a16:creationId xmlns:a16="http://schemas.microsoft.com/office/drawing/2014/main" id="{750C030C-F950-1AF7-6293-8A6E80BF3C59}"/>
                    </a:ext>
                  </a:extLst>
                </p:cNvPr>
                <p:cNvSpPr txBox="1"/>
                <p:nvPr/>
              </p:nvSpPr>
              <p:spPr>
                <a:xfrm>
                  <a:off x="628697" y="4594804"/>
                  <a:ext cx="1416142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70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4" name="文本框 13">
                  <a:extLst>
                    <a:ext uri="{FF2B5EF4-FFF2-40B4-BE49-F238E27FC236}">
                      <a16:creationId xmlns:a16="http://schemas.microsoft.com/office/drawing/2014/main" id="{456420FB-0259-2A2C-8CB1-FA112C1A8460}"/>
                    </a:ext>
                  </a:extLst>
                </p:cNvPr>
                <p:cNvSpPr txBox="1"/>
                <p:nvPr/>
              </p:nvSpPr>
              <p:spPr>
                <a:xfrm>
                  <a:off x="498067" y="4164160"/>
                  <a:ext cx="1416141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100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9DD0656-FE80-95A7-BF88-2851EA1154BE}"/>
                    </a:ext>
                  </a:extLst>
                </p:cNvPr>
                <p:cNvSpPr txBox="1"/>
                <p:nvPr/>
              </p:nvSpPr>
              <p:spPr>
                <a:xfrm>
                  <a:off x="498068" y="3667076"/>
                  <a:ext cx="1416142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130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62CBFAEA-22D9-B721-45ED-625C09EA2522}"/>
                  </a:ext>
                </a:extLst>
              </p:cNvPr>
              <p:cNvGrpSpPr/>
              <p:nvPr/>
            </p:nvGrpSpPr>
            <p:grpSpPr>
              <a:xfrm>
                <a:off x="498067" y="1187381"/>
                <a:ext cx="1513690" cy="1794935"/>
                <a:chOff x="608602" y="3802630"/>
                <a:chExt cx="1513690" cy="1794935"/>
              </a:xfrm>
            </p:grpSpPr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CE196F10-8644-1E6E-C5D8-AEBC2AC435D3}"/>
                    </a:ext>
                  </a:extLst>
                </p:cNvPr>
                <p:cNvSpPr txBox="1"/>
                <p:nvPr/>
              </p:nvSpPr>
              <p:spPr>
                <a:xfrm>
                  <a:off x="739234" y="5062964"/>
                  <a:ext cx="1305605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dirty="0"/>
                    <a:t>55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4" name="文本框 23">
                  <a:extLst>
                    <a:ext uri="{FF2B5EF4-FFF2-40B4-BE49-F238E27FC236}">
                      <a16:creationId xmlns:a16="http://schemas.microsoft.com/office/drawing/2014/main" id="{1D2DC5DA-21A9-B1FD-E425-D37307D15D8D}"/>
                    </a:ext>
                  </a:extLst>
                </p:cNvPr>
                <p:cNvSpPr txBox="1"/>
                <p:nvPr/>
              </p:nvSpPr>
              <p:spPr>
                <a:xfrm>
                  <a:off x="739234" y="4632320"/>
                  <a:ext cx="1305606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70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id="{845D1651-D88F-5CFB-7884-DD4DDFE258E0}"/>
                    </a:ext>
                  </a:extLst>
                </p:cNvPr>
                <p:cNvSpPr txBox="1"/>
                <p:nvPr/>
              </p:nvSpPr>
              <p:spPr>
                <a:xfrm>
                  <a:off x="608602" y="4270790"/>
                  <a:ext cx="1513690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100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id="{FE821F29-B9F1-2631-73D3-697F82056395}"/>
                    </a:ext>
                  </a:extLst>
                </p:cNvPr>
                <p:cNvSpPr txBox="1"/>
                <p:nvPr/>
              </p:nvSpPr>
              <p:spPr>
                <a:xfrm>
                  <a:off x="608602" y="3802630"/>
                  <a:ext cx="1305607" cy="53460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IE" altLang="zh-CN" dirty="0"/>
                    <a:t>130</a:t>
                  </a:r>
                  <a:r>
                    <a:rPr lang="en-US" altLang="zh-CN" dirty="0"/>
                    <a:t>kDa</a:t>
                  </a:r>
                  <a:endParaRPr lang="en-IE" dirty="0"/>
                </a:p>
              </p:txBody>
            </p:sp>
          </p:grpSp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99D06888-AA4B-66FD-C8E2-C52BB94E6A15}"/>
                  </a:ext>
                </a:extLst>
              </p:cNvPr>
              <p:cNvPicPr>
                <a:picLocks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025" t="28299" r="28380" b="29700"/>
              <a:stretch>
                <a:fillRect/>
              </a:stretch>
            </p:blipFill>
            <p:spPr>
              <a:xfrm>
                <a:off x="2142386" y="1026854"/>
                <a:ext cx="5818837" cy="2185076"/>
              </a:xfrm>
              <a:prstGeom prst="rect">
                <a:avLst/>
              </a:prstGeom>
            </p:spPr>
          </p:pic>
        </p:grp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84B1EF1-CFEE-8101-C4CF-8AB0DFFABC20}"/>
                </a:ext>
              </a:extLst>
            </p:cNvPr>
            <p:cNvPicPr>
              <a:picLocks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14" t="16725" r="32177" b="44908"/>
            <a:stretch>
              <a:fillRect/>
            </a:stretch>
          </p:blipFill>
          <p:spPr>
            <a:xfrm>
              <a:off x="2388575" y="3556015"/>
              <a:ext cx="5650102" cy="2152610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C81B10F1-57D7-5B5C-E366-97BCDAB5F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7877" y="2273949"/>
            <a:ext cx="4136570" cy="1877367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8CDC0232-CA28-2C4D-707E-DC15FF2B0F53}"/>
              </a:ext>
            </a:extLst>
          </p:cNvPr>
          <p:cNvGrpSpPr/>
          <p:nvPr/>
        </p:nvGrpSpPr>
        <p:grpSpPr>
          <a:xfrm>
            <a:off x="1840560" y="4955785"/>
            <a:ext cx="3710864" cy="738666"/>
            <a:chOff x="1997477" y="4741539"/>
            <a:chExt cx="3710864" cy="738666"/>
          </a:xfrm>
        </p:grpSpPr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0ADDAF8F-EDAD-93BA-D4BC-46EE166724A1}"/>
                </a:ext>
              </a:extLst>
            </p:cNvPr>
            <p:cNvSpPr txBox="1"/>
            <p:nvPr/>
          </p:nvSpPr>
          <p:spPr>
            <a:xfrm>
              <a:off x="1997477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62F8F403-9875-6741-6F1E-5FFD58240BCC}"/>
                </a:ext>
              </a:extLst>
            </p:cNvPr>
            <p:cNvSpPr txBox="1"/>
            <p:nvPr/>
          </p:nvSpPr>
          <p:spPr>
            <a:xfrm>
              <a:off x="2467993" y="4741541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-NC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5F46406-8527-0C3B-2721-31C3D71BBF6B}"/>
                </a:ext>
              </a:extLst>
            </p:cNvPr>
            <p:cNvSpPr txBox="1"/>
            <p:nvPr/>
          </p:nvSpPr>
          <p:spPr>
            <a:xfrm>
              <a:off x="4068933" y="4741541"/>
              <a:ext cx="59480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E" sz="1400" dirty="0"/>
                <a:t>CON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AEFDF79C-43E3-91F9-9117-D7A89FF34EB4}"/>
                </a:ext>
              </a:extLst>
            </p:cNvPr>
            <p:cNvSpPr txBox="1"/>
            <p:nvPr/>
          </p:nvSpPr>
          <p:spPr>
            <a:xfrm>
              <a:off x="3062797" y="4741541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-PPP1R3A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C6499279-6F9D-3691-8756-FC9E78BB4AF0}"/>
                </a:ext>
              </a:extLst>
            </p:cNvPr>
            <p:cNvSpPr txBox="1"/>
            <p:nvPr/>
          </p:nvSpPr>
          <p:spPr>
            <a:xfrm>
              <a:off x="4520214" y="4741540"/>
              <a:ext cx="73684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-NC</a:t>
              </a:r>
            </a:p>
          </p:txBody>
        </p: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884895EB-417E-3849-A768-F4150993417B}"/>
                </a:ext>
              </a:extLst>
            </p:cNvPr>
            <p:cNvSpPr txBox="1"/>
            <p:nvPr/>
          </p:nvSpPr>
          <p:spPr>
            <a:xfrm>
              <a:off x="5113538" y="4741539"/>
              <a:ext cx="59480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 err="1"/>
                <a:t>sh</a:t>
              </a:r>
              <a:r>
                <a:rPr lang="en-IE" sz="1400" dirty="0"/>
                <a:t>-PPP1R3A</a:t>
              </a:r>
            </a:p>
          </p:txBody>
        </p:sp>
      </p:grpSp>
      <p:sp>
        <p:nvSpPr>
          <p:cNvPr id="38" name="箭头: 右 37">
            <a:extLst>
              <a:ext uri="{FF2B5EF4-FFF2-40B4-BE49-F238E27FC236}">
                <a16:creationId xmlns:a16="http://schemas.microsoft.com/office/drawing/2014/main" id="{14800138-9A16-5EE1-7739-A244FCD86F89}"/>
              </a:ext>
            </a:extLst>
          </p:cNvPr>
          <p:cNvSpPr/>
          <p:nvPr/>
        </p:nvSpPr>
        <p:spPr>
          <a:xfrm>
            <a:off x="7299136" y="3163800"/>
            <a:ext cx="328474" cy="35510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77885491"/>
      </p:ext>
    </p:extLst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217</Words>
  <Application>Microsoft Office PowerPoint</Application>
  <PresentationFormat>宽屏</PresentationFormat>
  <Paragraphs>80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7" baseType="lpstr">
      <vt:lpstr>Arial</vt:lpstr>
      <vt:lpstr>Calibri</vt:lpstr>
      <vt:lpstr>WPS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jiangpeng pu</dc:creator>
  <cp:lastModifiedBy>jiangpeng pu</cp:lastModifiedBy>
  <cp:revision>16</cp:revision>
  <dcterms:created xsi:type="dcterms:W3CDTF">2023-08-09T12:44:00Z</dcterms:created>
  <dcterms:modified xsi:type="dcterms:W3CDTF">2026-08-24T11:35:34Z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