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92" r:id="rId2"/>
    <p:sldId id="285" r:id="rId3"/>
    <p:sldId id="284" r:id="rId4"/>
    <p:sldId id="29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1"/>
    <p:restoredTop sz="89527"/>
  </p:normalViewPr>
  <p:slideViewPr>
    <p:cSldViewPr snapToGrid="0">
      <p:cViewPr varScale="1">
        <p:scale>
          <a:sx n="108" d="100"/>
          <a:sy n="108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0F530-B7AD-C648-AF18-C6DDAD80472F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F0818-FE08-ED42-B2E5-92E2875A2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48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69BC3-377E-D7B0-9B8A-7B9B45540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380909-FFE0-C641-9AB5-3C15AC3CB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B1674-5EF9-B5F6-F140-B811BB30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55722-729A-902F-79C9-48AC839C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1016C-6A33-BE01-449C-788676B96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8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2462E-BB92-CCE5-2AAC-DF004A37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16301-BD28-2598-A77A-E758A8260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D6741-7457-B7E4-374F-AF6086A49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1C1C6-0972-CECF-165D-7ADD5EAD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F8165-74A7-54B9-7011-F26E3E14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37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52533E-42CE-F360-A9E3-9FC5BDF5C3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7578F-6405-5236-41EA-DBF07814B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FA356-AA30-4CB7-744D-63D6A72B4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3E083-AA40-BE67-9044-89ED6B363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694E1-D6BE-804A-4C82-85924073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3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D2C06-C4B6-CF14-0781-B2BC5916D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77EE7-1581-97D4-8BCF-6D5AA1D25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C6848-99CF-9B9B-5724-D168EAD6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51508-0644-7A94-A8EB-CA569F4EB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56F84-AA1E-3613-3B17-D9C113F8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0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526EA-E045-B447-EE61-C34199115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F5849-C8E2-94D9-E9C8-57FC88771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F7117-5B34-75AF-C4A0-73E49CB6C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42F19-F6E5-7EE3-A2BE-6D6CA894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956E2-B546-88BF-4782-ADBBF0D0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9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35BD9-CC37-1A22-EBCD-3337645D2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6208E-AEFC-5BFE-0107-CDFEB75DD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D08AC-317C-0D6F-E5C6-6BA916C74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423105-0F06-8B24-12F2-DAA0691FC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DAD03-F4B4-8ADE-08EC-95FD5D07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2C6DE-C365-81C3-E785-7C4EE8A2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69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74213-4ED8-F1D9-9729-C42E9A5AC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A20FA-BBB6-E195-EDE8-5439B2505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028A3-2188-3791-E542-701BD006E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89EB9-B97A-5011-50FC-F6E838ED1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71E5CC-3860-D0E7-29B1-9C2D7C84BB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AAC8D4-7904-2FBB-EF00-4489A523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4DB238-E663-6929-1B7A-E01778171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491183-5CAF-E02B-1981-8E5CBBE0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73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AF930-D0B8-F226-71DC-110822331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EE5C16-F5B9-4824-6309-FB47A585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828BC-F1E9-C085-8392-60DB6FCF8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D81D-5D35-A6F5-CFB6-660C4448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8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E2BD10-C273-9975-4DB6-56F87D16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11975F-8748-83C1-9691-9514783F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8A864-B8BB-FBAA-85A7-343FF291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5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55655-1AD2-4FB0-E03A-015551C6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C108C-A6DF-A986-0771-D3A0E98DC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0E9EB-A890-239D-5416-96F1FE208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12BBED-04D1-0704-8029-BC6822FB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EB8A83-9BDD-0976-0C95-B75590597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22764-C75E-7403-7531-FC7CA8656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5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8A7BD-8E1D-3895-82C4-5DCFFD1A8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BAA0C8-C4D5-B7AA-C0EC-704EC5F2A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F9707-1D50-F063-555D-CD4186E7E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09053-A946-457A-89F4-9179586C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572C1-44C5-D5CB-A671-7AD50D0C0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3C267-E23A-E2F2-DA66-1BAA8B72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1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B20FB0-E986-2DAB-DDA6-8F9E50F52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04E53-C1BC-211E-FF8C-568CE79A2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6EF07-EB56-E5AA-BCA0-8F6AB9FBC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2D8938-0F48-F34B-B344-1F3CD3112F5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72FE9-7FEE-EDA9-674A-23FE48B97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ABF0B-47AA-60A4-7492-4B0995982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102870-2F37-1C4F-92F1-382E64BB7F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4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>
            <a:extLst>
              <a:ext uri="{FF2B5EF4-FFF2-40B4-BE49-F238E27FC236}">
                <a16:creationId xmlns:a16="http://schemas.microsoft.com/office/drawing/2014/main" id="{E67CA8A0-66D1-5204-99A0-86F594640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5" y="619284"/>
            <a:ext cx="9108831" cy="29878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B35D19-4E06-A952-5C22-810025D89D1C}"/>
              </a:ext>
            </a:extLst>
          </p:cNvPr>
          <p:cNvSpPr txBox="1"/>
          <p:nvPr/>
        </p:nvSpPr>
        <p:spPr>
          <a:xfrm>
            <a:off x="705129" y="3701280"/>
            <a:ext cx="8843317" cy="2551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S1. UBE2E3 co-expresses with a </a:t>
            </a:r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Trithorax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/COMPASS program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Trithorax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signature, KMT2C and KDM4C in UBE2E3-high (top quartile) versus UBE2E3-low (bottom quartile)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metacells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(n = 250 each). Boxes show median and interquartile range with individual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metacells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overlaid; whiskers extend to 1.5× IQR and outliers are omitted. UBE2E3-high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metacells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carry a higher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Trithorax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signature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Δmedian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= +0.95 z, Mann–Whitney P = 3.0 × 10⁻⁵⁸) and higher KMT2C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Δmedian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= +1.77 log₂, P = 1.2 × 10⁻⁴²) and KDM4C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Δmedian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= +1.52 log₂, P = 1.2 × 10⁻³⁹) expression.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CA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0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2E767A-8B9E-7A67-4BB6-0817BDBF0241}"/>
              </a:ext>
            </a:extLst>
          </p:cNvPr>
          <p:cNvSpPr txBox="1"/>
          <p:nvPr/>
        </p:nvSpPr>
        <p:spPr>
          <a:xfrm>
            <a:off x="269391" y="3775573"/>
            <a:ext cx="9800884" cy="1304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S2. GSEA plots of global proteomic analysis.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Quantitative proteomic data following UBE2E3 depletion in OCI-AML2. Proteins were ranked according to log2 fold-change. Differentially expressed proteins were plot against the BCORKD-UP, MGAKD-UP gene set and hallmark sets.</a:t>
            </a:r>
          </a:p>
          <a:p>
            <a:pPr algn="just">
              <a:lnSpc>
                <a:spcPct val="150000"/>
              </a:lnSpc>
            </a:pPr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2FC39-CBAF-9672-F719-CEE03E60CDD2}"/>
              </a:ext>
            </a:extLst>
          </p:cNvPr>
          <p:cNvSpPr txBox="1"/>
          <p:nvPr/>
        </p:nvSpPr>
        <p:spPr>
          <a:xfrm>
            <a:off x="601633" y="315260"/>
            <a:ext cx="489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GSEA Enrichment plots of UBE2E3KD proteome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AA3255-29D7-7711-32AA-0F48E94B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1" y="755295"/>
            <a:ext cx="2880000" cy="28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E2FE2E-91A3-97BE-B0E3-F5FDFCFBA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712" y="755295"/>
            <a:ext cx="2880000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74B685-0AFA-A30E-E11D-0F3FB3987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000" y="755295"/>
            <a:ext cx="2880000" cy="2880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C39DA1-88FF-B9EC-DFF3-E971C789E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2000" y="8259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1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a number of cells&#10;&#10;AI-generated content may be incorrect.">
            <a:extLst>
              <a:ext uri="{FF2B5EF4-FFF2-40B4-BE49-F238E27FC236}">
                <a16:creationId xmlns:a16="http://schemas.microsoft.com/office/drawing/2014/main" id="{2BBE5771-5C05-9D70-6F2B-08F71E8B8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0"/>
          <a:stretch>
            <a:fillRect/>
          </a:stretch>
        </p:blipFill>
        <p:spPr>
          <a:xfrm>
            <a:off x="127746" y="97840"/>
            <a:ext cx="6839930" cy="2775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56866F-CACD-3A9C-9F70-EF31DDFAD7AD}"/>
              </a:ext>
            </a:extLst>
          </p:cNvPr>
          <p:cNvSpPr txBox="1"/>
          <p:nvPr/>
        </p:nvSpPr>
        <p:spPr>
          <a:xfrm>
            <a:off x="341547" y="2873424"/>
            <a:ext cx="10251243" cy="2314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S3. Growth and viability assay following rescue with </a:t>
            </a:r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and E2 dead UBE2E3</a:t>
            </a: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OCI-AML2 cells were stably transduced with either an empty vector, wild-type UBE2E3 (UBE2E3-WT), or catalytically inactive UBE2E3 (UBE2E3-C145S). Cells were then transduced with an shRNA targeting the untranslated region (UTR) of UBE2E3, allowing specific depletion of endogenous UBE2E3 without affecting exogenous expression or with a non-targeting control (NT </a:t>
            </a:r>
            <a:r>
              <a:rPr lang="en-CA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). Graph presents cell proliferation, measured across three independent experiments (mean ± SD of a representative experiment shown)</a:t>
            </a:r>
          </a:p>
          <a:p>
            <a:pPr algn="just">
              <a:lnSpc>
                <a:spcPct val="150000"/>
              </a:lnSpc>
            </a:pP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85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63875A-664E-FD0F-27EB-E0BC101EC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75" y="152357"/>
            <a:ext cx="2097796" cy="2097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5F93C7-2DB9-613F-BF1D-C3D82E02B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24" y="163372"/>
            <a:ext cx="2169405" cy="2169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E6D9FE-BB0A-F1BB-F32C-D8087C2F6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946" y="2562242"/>
            <a:ext cx="2167200" cy="216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82066C-6ECE-B2CC-993C-7A18F57EA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159" y="2554536"/>
            <a:ext cx="2167200" cy="21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C1BAA-79C7-1D0E-7B00-ED7C51B2A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365" y="163372"/>
            <a:ext cx="2161143" cy="21611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240591-E339-DE40-21E8-AFA458C19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8843" y="152357"/>
            <a:ext cx="2225407" cy="2225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1CB8A9-DC21-F123-B1F3-AA5101090F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6586" y="163372"/>
            <a:ext cx="2214392" cy="2214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AEF9D3-CFD5-9168-BD4D-25FD48BE95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371" y="2554536"/>
            <a:ext cx="2167200" cy="21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B3FA98-C997-C222-4A14-26AC8C9B25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5365" y="2468283"/>
            <a:ext cx="2340000" cy="234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539585-DC97-E49C-995F-4933791B0E9E}"/>
              </a:ext>
            </a:extLst>
          </p:cNvPr>
          <p:cNvSpPr txBox="1"/>
          <p:nvPr/>
        </p:nvSpPr>
        <p:spPr>
          <a:xfrm>
            <a:off x="237371" y="4721736"/>
            <a:ext cx="10975534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S4. GSEA enrichment plots supporting Figure 5E. 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Individual GSEA (</a:t>
            </a:r>
            <a:r>
              <a:rPr lang="en-CA" sz="1400" dirty="0" err="1">
                <a:latin typeface="Arial" panose="020B0604020202020204" pitchFamily="34" charset="0"/>
                <a:cs typeface="Arial" panose="020B0604020202020204" pitchFamily="34" charset="0"/>
              </a:rPr>
              <a:t>clusterProfiler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) running-enrichment-score plots for each gene set summarised in Figure 5E, from OCI-AML2 RNA-seq following UBE2E3 knockdown versus non-targeting control. Enriched (positive NES) in UBE2E3-KD: monocyte-like (top 250), LSC⁻ (non-stem; “</a:t>
            </a:r>
            <a:r>
              <a:rPr lang="en-CA" sz="1400" dirty="0" err="1">
                <a:latin typeface="Arial" panose="020B0604020202020204" pitchFamily="34" charset="0"/>
                <a:cs typeface="Arial" panose="020B0604020202020204" pitchFamily="34" charset="0"/>
              </a:rPr>
              <a:t>LSCm</a:t>
            </a:r>
            <a:r>
              <a:rPr lang="en-CA" sz="1400" dirty="0">
                <a:latin typeface="Arial" panose="020B0604020202020204" pitchFamily="34" charset="0"/>
                <a:cs typeface="Arial" panose="020B0604020202020204" pitchFamily="34" charset="0"/>
              </a:rPr>
              <a:t>”), Hallmark interferon-α response, genes down-regulated in leukemia stem cells (LSC104) and Hallmark glycolysis. Depleted (negative NES): GMP-like (top 100), a proliferative-gene signature, Hallmark MYC targets and Hallmark E2F targets. Normalized enrichment score (NES) and FDR-adjusted q value are indicated on each panel.</a:t>
            </a:r>
          </a:p>
          <a:p>
            <a:pPr algn="just">
              <a:lnSpc>
                <a:spcPct val="150000"/>
              </a:lnSpc>
            </a:pP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46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24103</TotalTime>
  <Words>381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Avital Nahmias</dc:creator>
  <cp:lastModifiedBy>Avital Nahmias</cp:lastModifiedBy>
  <cp:revision>116</cp:revision>
  <dcterms:created xsi:type="dcterms:W3CDTF">2026-04-24T10:26:35Z</dcterms:created>
  <dcterms:modified xsi:type="dcterms:W3CDTF">2026-08-07T13:44:38Z</dcterms:modified>
</cp:coreProperties>
</file>