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3"/>
  </p:notesMasterIdLst>
  <p:sldIdLst>
    <p:sldId id="257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1C1C1"/>
    <a:srgbClr val="AAAAAA"/>
    <a:srgbClr val="929292"/>
    <a:srgbClr val="797979"/>
    <a:srgbClr val="5E5E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18"/>
    <p:restoredTop sz="95884"/>
  </p:normalViewPr>
  <p:slideViewPr>
    <p:cSldViewPr snapToGrid="0" snapToObjects="1">
      <p:cViewPr varScale="1">
        <p:scale>
          <a:sx n="73" d="100"/>
          <a:sy n="73" d="100"/>
        </p:scale>
        <p:origin x="37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ron Sneddon" userId="07929830-df48-4677-a32c-87a4ad5801af" providerId="ADAL" clId="{69856A87-8C80-934B-AF17-BF142C547C3A}"/>
    <pc:docChg chg="modSld">
      <pc:chgData name="Sharon Sneddon" userId="07929830-df48-4677-a32c-87a4ad5801af" providerId="ADAL" clId="{69856A87-8C80-934B-AF17-BF142C547C3A}" dt="2020-10-14T15:29:51.140" v="24" actId="20577"/>
      <pc:docMkLst>
        <pc:docMk/>
      </pc:docMkLst>
      <pc:sldChg chg="modSp mod">
        <pc:chgData name="Sharon Sneddon" userId="07929830-df48-4677-a32c-87a4ad5801af" providerId="ADAL" clId="{69856A87-8C80-934B-AF17-BF142C547C3A}" dt="2020-10-14T15:29:51.140" v="24" actId="20577"/>
        <pc:sldMkLst>
          <pc:docMk/>
          <pc:sldMk cId="3564668563" sldId="257"/>
        </pc:sldMkLst>
        <pc:spChg chg="mod">
          <ac:chgData name="Sharon Sneddon" userId="07929830-df48-4677-a32c-87a4ad5801af" providerId="ADAL" clId="{69856A87-8C80-934B-AF17-BF142C547C3A}" dt="2020-10-14T15:29:51.140" v="24" actId="20577"/>
          <ac:spMkLst>
            <pc:docMk/>
            <pc:sldMk cId="3564668563" sldId="257"/>
            <ac:spMk id="3" creationId="{4C4B7EF5-1469-F946-B36D-B4AFDDAF61F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B2EC5-6D58-6D43-A07D-CCC8360DD53F}" type="datetimeFigureOut">
              <a:rPr lang="en-US" smtClean="0"/>
              <a:t>10/14/20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B563BD-6C94-FD44-AA05-FE5D3CDB5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764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07669" rtl="0" eaLnBrk="1" latinLnBrk="0" hangingPunct="1">
      <a:defRPr sz="1322" kern="1200">
        <a:solidFill>
          <a:schemeClr val="tx1"/>
        </a:solidFill>
        <a:latin typeface="+mn-lt"/>
        <a:ea typeface="+mn-ea"/>
        <a:cs typeface="+mn-cs"/>
      </a:defRPr>
    </a:lvl1pPr>
    <a:lvl2pPr marL="503834" algn="l" defTabSz="1007669" rtl="0" eaLnBrk="1" latinLnBrk="0" hangingPunct="1">
      <a:defRPr sz="1322" kern="1200">
        <a:solidFill>
          <a:schemeClr val="tx1"/>
        </a:solidFill>
        <a:latin typeface="+mn-lt"/>
        <a:ea typeface="+mn-ea"/>
        <a:cs typeface="+mn-cs"/>
      </a:defRPr>
    </a:lvl2pPr>
    <a:lvl3pPr marL="1007669" algn="l" defTabSz="1007669" rtl="0" eaLnBrk="1" latinLnBrk="0" hangingPunct="1">
      <a:defRPr sz="1322" kern="1200">
        <a:solidFill>
          <a:schemeClr val="tx1"/>
        </a:solidFill>
        <a:latin typeface="+mn-lt"/>
        <a:ea typeface="+mn-ea"/>
        <a:cs typeface="+mn-cs"/>
      </a:defRPr>
    </a:lvl3pPr>
    <a:lvl4pPr marL="1511503" algn="l" defTabSz="1007669" rtl="0" eaLnBrk="1" latinLnBrk="0" hangingPunct="1">
      <a:defRPr sz="1322" kern="1200">
        <a:solidFill>
          <a:schemeClr val="tx1"/>
        </a:solidFill>
        <a:latin typeface="+mn-lt"/>
        <a:ea typeface="+mn-ea"/>
        <a:cs typeface="+mn-cs"/>
      </a:defRPr>
    </a:lvl4pPr>
    <a:lvl5pPr marL="2015338" algn="l" defTabSz="1007669" rtl="0" eaLnBrk="1" latinLnBrk="0" hangingPunct="1">
      <a:defRPr sz="1322" kern="1200">
        <a:solidFill>
          <a:schemeClr val="tx1"/>
        </a:solidFill>
        <a:latin typeface="+mn-lt"/>
        <a:ea typeface="+mn-ea"/>
        <a:cs typeface="+mn-cs"/>
      </a:defRPr>
    </a:lvl5pPr>
    <a:lvl6pPr marL="2519172" algn="l" defTabSz="1007669" rtl="0" eaLnBrk="1" latinLnBrk="0" hangingPunct="1">
      <a:defRPr sz="1322" kern="1200">
        <a:solidFill>
          <a:schemeClr val="tx1"/>
        </a:solidFill>
        <a:latin typeface="+mn-lt"/>
        <a:ea typeface="+mn-ea"/>
        <a:cs typeface="+mn-cs"/>
      </a:defRPr>
    </a:lvl6pPr>
    <a:lvl7pPr marL="3023006" algn="l" defTabSz="1007669" rtl="0" eaLnBrk="1" latinLnBrk="0" hangingPunct="1">
      <a:defRPr sz="1322" kern="1200">
        <a:solidFill>
          <a:schemeClr val="tx1"/>
        </a:solidFill>
        <a:latin typeface="+mn-lt"/>
        <a:ea typeface="+mn-ea"/>
        <a:cs typeface="+mn-cs"/>
      </a:defRPr>
    </a:lvl7pPr>
    <a:lvl8pPr marL="3526841" algn="l" defTabSz="1007669" rtl="0" eaLnBrk="1" latinLnBrk="0" hangingPunct="1">
      <a:defRPr sz="1322" kern="1200">
        <a:solidFill>
          <a:schemeClr val="tx1"/>
        </a:solidFill>
        <a:latin typeface="+mn-lt"/>
        <a:ea typeface="+mn-ea"/>
        <a:cs typeface="+mn-cs"/>
      </a:defRPr>
    </a:lvl8pPr>
    <a:lvl9pPr marL="4030675" algn="l" defTabSz="1007669" rtl="0" eaLnBrk="1" latinLnBrk="0" hangingPunct="1">
      <a:defRPr sz="132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563BD-6C94-FD44-AA05-FE5D3CDB5C3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60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B6DCE-ABF9-9E43-BEC1-1E1D97E144AA}" type="datetimeFigureOut">
              <a:rPr lang="en-US" smtClean="0"/>
              <a:t>10/14/20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DE69-D5F3-5445-A37C-4CF95E6AA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26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B6DCE-ABF9-9E43-BEC1-1E1D97E144AA}" type="datetimeFigureOut">
              <a:rPr lang="en-US" smtClean="0"/>
              <a:t>10/14/20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DE69-D5F3-5445-A37C-4CF95E6AA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628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B6DCE-ABF9-9E43-BEC1-1E1D97E144AA}" type="datetimeFigureOut">
              <a:rPr lang="en-US" smtClean="0"/>
              <a:t>10/14/20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DE69-D5F3-5445-A37C-4CF95E6AA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168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B6DCE-ABF9-9E43-BEC1-1E1D97E144AA}" type="datetimeFigureOut">
              <a:rPr lang="en-US" smtClean="0"/>
              <a:t>10/14/20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DE69-D5F3-5445-A37C-4CF95E6AA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874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B6DCE-ABF9-9E43-BEC1-1E1D97E144AA}" type="datetimeFigureOut">
              <a:rPr lang="en-US" smtClean="0"/>
              <a:t>10/14/20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DE69-D5F3-5445-A37C-4CF95E6AA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39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B6DCE-ABF9-9E43-BEC1-1E1D97E144AA}" type="datetimeFigureOut">
              <a:rPr lang="en-US" smtClean="0"/>
              <a:t>10/14/20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DE69-D5F3-5445-A37C-4CF95E6AA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876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B6DCE-ABF9-9E43-BEC1-1E1D97E144AA}" type="datetimeFigureOut">
              <a:rPr lang="en-US" smtClean="0"/>
              <a:t>10/14/20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DE69-D5F3-5445-A37C-4CF95E6AA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362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B6DCE-ABF9-9E43-BEC1-1E1D97E144AA}" type="datetimeFigureOut">
              <a:rPr lang="en-US" smtClean="0"/>
              <a:t>10/14/20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DE69-D5F3-5445-A37C-4CF95E6AA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174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B6DCE-ABF9-9E43-BEC1-1E1D97E144AA}" type="datetimeFigureOut">
              <a:rPr lang="en-US" smtClean="0"/>
              <a:t>10/14/20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DE69-D5F3-5445-A37C-4CF95E6AA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376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B6DCE-ABF9-9E43-BEC1-1E1D97E144AA}" type="datetimeFigureOut">
              <a:rPr lang="en-US" smtClean="0"/>
              <a:t>10/14/20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DE69-D5F3-5445-A37C-4CF95E6AA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546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B6DCE-ABF9-9E43-BEC1-1E1D97E144AA}" type="datetimeFigureOut">
              <a:rPr lang="en-US" smtClean="0"/>
              <a:t>10/14/20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DE69-D5F3-5445-A37C-4CF95E6AA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390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B6DCE-ABF9-9E43-BEC1-1E1D97E144AA}" type="datetimeFigureOut">
              <a:rPr lang="en-US" smtClean="0"/>
              <a:t>10/14/20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12DE69-D5F3-5445-A37C-4CF95E6AA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820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E7E6A23-55D5-2241-ACF3-01A3637EE57B}"/>
              </a:ext>
            </a:extLst>
          </p:cNvPr>
          <p:cNvGrpSpPr/>
          <p:nvPr/>
        </p:nvGrpSpPr>
        <p:grpSpPr>
          <a:xfrm>
            <a:off x="56436" y="543245"/>
            <a:ext cx="1073196" cy="1558663"/>
            <a:chOff x="79024" y="800"/>
            <a:chExt cx="1687710" cy="2411015"/>
          </a:xfrm>
          <a:solidFill>
            <a:schemeClr val="bg1"/>
          </a:solidFill>
        </p:grpSpPr>
        <p:sp>
          <p:nvSpPr>
            <p:cNvPr id="5" name="Chevron 4">
              <a:extLst>
                <a:ext uri="{FF2B5EF4-FFF2-40B4-BE49-F238E27FC236}">
                  <a16:creationId xmlns:a16="http://schemas.microsoft.com/office/drawing/2014/main" id="{E9B5B2BA-2D94-6941-85DC-C92E5ED0A2C6}"/>
                </a:ext>
              </a:extLst>
            </p:cNvPr>
            <p:cNvSpPr/>
            <p:nvPr/>
          </p:nvSpPr>
          <p:spPr>
            <a:xfrm rot="5400000">
              <a:off x="-282629" y="362453"/>
              <a:ext cx="2411015" cy="1687710"/>
            </a:xfrm>
            <a:prstGeom prst="chevron">
              <a:avLst/>
            </a:prstGeom>
            <a:grpFill/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Chevron 4">
              <a:extLst>
                <a:ext uri="{FF2B5EF4-FFF2-40B4-BE49-F238E27FC236}">
                  <a16:creationId xmlns:a16="http://schemas.microsoft.com/office/drawing/2014/main" id="{E74E94F3-0D47-A14D-B3A4-FEF355CB2CFB}"/>
                </a:ext>
              </a:extLst>
            </p:cNvPr>
            <p:cNvSpPr txBox="1"/>
            <p:nvPr/>
          </p:nvSpPr>
          <p:spPr>
            <a:xfrm>
              <a:off x="124179" y="889811"/>
              <a:ext cx="1608688" cy="72330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200" kern="1200" dirty="0"/>
                <a:t>Pre-planning basics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179A330-4313-BE49-94FE-EA27A87832A1}"/>
              </a:ext>
            </a:extLst>
          </p:cNvPr>
          <p:cNvGrpSpPr/>
          <p:nvPr/>
        </p:nvGrpSpPr>
        <p:grpSpPr>
          <a:xfrm>
            <a:off x="35552" y="3000371"/>
            <a:ext cx="1081547" cy="1558663"/>
            <a:chOff x="1" y="2223491"/>
            <a:chExt cx="1687710" cy="2411015"/>
          </a:xfrm>
          <a:solidFill>
            <a:schemeClr val="bg1">
              <a:lumMod val="85000"/>
            </a:schemeClr>
          </a:solidFill>
        </p:grpSpPr>
        <p:sp>
          <p:nvSpPr>
            <p:cNvPr id="8" name="Chevron 7">
              <a:extLst>
                <a:ext uri="{FF2B5EF4-FFF2-40B4-BE49-F238E27FC236}">
                  <a16:creationId xmlns:a16="http://schemas.microsoft.com/office/drawing/2014/main" id="{E4E9ACC1-F9C1-AF41-9158-0A75F303DB25}"/>
                </a:ext>
              </a:extLst>
            </p:cNvPr>
            <p:cNvSpPr/>
            <p:nvPr/>
          </p:nvSpPr>
          <p:spPr>
            <a:xfrm rot="5400000">
              <a:off x="-361652" y="2585144"/>
              <a:ext cx="2411015" cy="1687710"/>
            </a:xfrm>
            <a:prstGeom prst="chevron">
              <a:avLst/>
            </a:prstGeom>
            <a:grpFill/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Chevron 4">
              <a:extLst>
                <a:ext uri="{FF2B5EF4-FFF2-40B4-BE49-F238E27FC236}">
                  <a16:creationId xmlns:a16="http://schemas.microsoft.com/office/drawing/2014/main" id="{187A57A6-72EB-474C-A655-CC82AC8FBBF5}"/>
                </a:ext>
              </a:extLst>
            </p:cNvPr>
            <p:cNvSpPr txBox="1"/>
            <p:nvPr/>
          </p:nvSpPr>
          <p:spPr>
            <a:xfrm>
              <a:off x="67731" y="3146369"/>
              <a:ext cx="1563541" cy="72330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200" kern="1200" dirty="0"/>
                <a:t>Curriculum to be evaluated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2B45D9A-BD2F-8143-A0EB-FC070B87F90C}"/>
              </a:ext>
            </a:extLst>
          </p:cNvPr>
          <p:cNvGrpSpPr/>
          <p:nvPr/>
        </p:nvGrpSpPr>
        <p:grpSpPr>
          <a:xfrm>
            <a:off x="56445" y="1796301"/>
            <a:ext cx="1060655" cy="1558663"/>
            <a:chOff x="1" y="4446182"/>
            <a:chExt cx="1687710" cy="2411015"/>
          </a:xfrm>
          <a:solidFill>
            <a:schemeClr val="bg1">
              <a:lumMod val="95000"/>
            </a:schemeClr>
          </a:solidFill>
        </p:grpSpPr>
        <p:sp>
          <p:nvSpPr>
            <p:cNvPr id="11" name="Chevron 10">
              <a:extLst>
                <a:ext uri="{FF2B5EF4-FFF2-40B4-BE49-F238E27FC236}">
                  <a16:creationId xmlns:a16="http://schemas.microsoft.com/office/drawing/2014/main" id="{6EEB1B38-B178-0344-98C8-321769DF618E}"/>
                </a:ext>
              </a:extLst>
            </p:cNvPr>
            <p:cNvSpPr/>
            <p:nvPr/>
          </p:nvSpPr>
          <p:spPr>
            <a:xfrm rot="5400000">
              <a:off x="-361652" y="4807835"/>
              <a:ext cx="2411015" cy="1687710"/>
            </a:xfrm>
            <a:prstGeom prst="chevron">
              <a:avLst/>
            </a:prstGeom>
            <a:grpFill/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Chevron 4">
              <a:extLst>
                <a:ext uri="{FF2B5EF4-FFF2-40B4-BE49-F238E27FC236}">
                  <a16:creationId xmlns:a16="http://schemas.microsoft.com/office/drawing/2014/main" id="{20AEA024-9A6C-8E4A-B957-5F2C47947782}"/>
                </a:ext>
              </a:extLst>
            </p:cNvPr>
            <p:cNvSpPr txBox="1"/>
            <p:nvPr/>
          </p:nvSpPr>
          <p:spPr>
            <a:xfrm>
              <a:off x="35820" y="5318326"/>
              <a:ext cx="1651891" cy="72330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200" kern="1200" dirty="0"/>
                <a:t>Curriculum for comparison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0B23543-369A-EB4C-9481-A64E0EF333A9}"/>
              </a:ext>
            </a:extLst>
          </p:cNvPr>
          <p:cNvGrpSpPr/>
          <p:nvPr/>
        </p:nvGrpSpPr>
        <p:grpSpPr>
          <a:xfrm>
            <a:off x="35552" y="4207843"/>
            <a:ext cx="1081547" cy="1558665"/>
            <a:chOff x="79024" y="800"/>
            <a:chExt cx="1687710" cy="2411015"/>
          </a:xfrm>
          <a:solidFill>
            <a:srgbClr val="C1C1C1"/>
          </a:solidFill>
        </p:grpSpPr>
        <p:sp>
          <p:nvSpPr>
            <p:cNvPr id="14" name="Chevron 13">
              <a:extLst>
                <a:ext uri="{FF2B5EF4-FFF2-40B4-BE49-F238E27FC236}">
                  <a16:creationId xmlns:a16="http://schemas.microsoft.com/office/drawing/2014/main" id="{C9D28F1D-B2FA-A846-9C37-E8F494E67FE4}"/>
                </a:ext>
              </a:extLst>
            </p:cNvPr>
            <p:cNvSpPr/>
            <p:nvPr/>
          </p:nvSpPr>
          <p:spPr>
            <a:xfrm rot="5400000">
              <a:off x="-282629" y="362453"/>
              <a:ext cx="2411015" cy="1687710"/>
            </a:xfrm>
            <a:prstGeom prst="chevron">
              <a:avLst/>
            </a:prstGeom>
            <a:grpFill/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Chevron 4">
              <a:extLst>
                <a:ext uri="{FF2B5EF4-FFF2-40B4-BE49-F238E27FC236}">
                  <a16:creationId xmlns:a16="http://schemas.microsoft.com/office/drawing/2014/main" id="{553E3CF9-C2BF-AC4A-ADCD-558C2EEE3C03}"/>
                </a:ext>
              </a:extLst>
            </p:cNvPr>
            <p:cNvSpPr txBox="1"/>
            <p:nvPr/>
          </p:nvSpPr>
          <p:spPr>
            <a:xfrm>
              <a:off x="124179" y="895173"/>
              <a:ext cx="1608688" cy="72330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200" kern="1200" dirty="0"/>
                <a:t>Spreadsheet set-up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42A4FD0-EF24-3D4F-B48B-664977A17477}"/>
              </a:ext>
            </a:extLst>
          </p:cNvPr>
          <p:cNvGrpSpPr/>
          <p:nvPr/>
        </p:nvGrpSpPr>
        <p:grpSpPr>
          <a:xfrm>
            <a:off x="84285" y="6579533"/>
            <a:ext cx="1045353" cy="1558664"/>
            <a:chOff x="1" y="2223491"/>
            <a:chExt cx="1687710" cy="2411015"/>
          </a:xfrm>
          <a:solidFill>
            <a:srgbClr val="929292"/>
          </a:solidFill>
        </p:grpSpPr>
        <p:sp>
          <p:nvSpPr>
            <p:cNvPr id="17" name="Chevron 16">
              <a:extLst>
                <a:ext uri="{FF2B5EF4-FFF2-40B4-BE49-F238E27FC236}">
                  <a16:creationId xmlns:a16="http://schemas.microsoft.com/office/drawing/2014/main" id="{C24F1AE1-66B5-364D-945F-FEDCEAD3853D}"/>
                </a:ext>
              </a:extLst>
            </p:cNvPr>
            <p:cNvSpPr/>
            <p:nvPr/>
          </p:nvSpPr>
          <p:spPr>
            <a:xfrm rot="5400000">
              <a:off x="-361652" y="2585144"/>
              <a:ext cx="2411015" cy="1687710"/>
            </a:xfrm>
            <a:prstGeom prst="chevron">
              <a:avLst/>
            </a:prstGeom>
            <a:grpFill/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Chevron 4">
              <a:extLst>
                <a:ext uri="{FF2B5EF4-FFF2-40B4-BE49-F238E27FC236}">
                  <a16:creationId xmlns:a16="http://schemas.microsoft.com/office/drawing/2014/main" id="{78BBDD11-835A-C647-B202-52744817910F}"/>
                </a:ext>
              </a:extLst>
            </p:cNvPr>
            <p:cNvSpPr txBox="1"/>
            <p:nvPr/>
          </p:nvSpPr>
          <p:spPr>
            <a:xfrm>
              <a:off x="33865" y="3109254"/>
              <a:ext cx="1619070" cy="72330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200" kern="1200" dirty="0"/>
                <a:t>Data amalgamation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9DC4650-19AE-FE49-BC3C-FAF041057143}"/>
              </a:ext>
            </a:extLst>
          </p:cNvPr>
          <p:cNvGrpSpPr/>
          <p:nvPr/>
        </p:nvGrpSpPr>
        <p:grpSpPr>
          <a:xfrm>
            <a:off x="56437" y="5388372"/>
            <a:ext cx="1074708" cy="1558664"/>
            <a:chOff x="1" y="4446182"/>
            <a:chExt cx="1687710" cy="2411015"/>
          </a:xfrm>
          <a:solidFill>
            <a:srgbClr val="AAAAAA"/>
          </a:solidFill>
        </p:grpSpPr>
        <p:sp>
          <p:nvSpPr>
            <p:cNvPr id="20" name="Chevron 19">
              <a:extLst>
                <a:ext uri="{FF2B5EF4-FFF2-40B4-BE49-F238E27FC236}">
                  <a16:creationId xmlns:a16="http://schemas.microsoft.com/office/drawing/2014/main" id="{653F0FB2-5A61-9642-8E3F-507F73CB36EB}"/>
                </a:ext>
              </a:extLst>
            </p:cNvPr>
            <p:cNvSpPr/>
            <p:nvPr/>
          </p:nvSpPr>
          <p:spPr>
            <a:xfrm rot="5400000">
              <a:off x="-361652" y="4807835"/>
              <a:ext cx="2411015" cy="1687710"/>
            </a:xfrm>
            <a:prstGeom prst="chevron">
              <a:avLst/>
            </a:prstGeom>
            <a:grpFill/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Chevron 4">
              <a:extLst>
                <a:ext uri="{FF2B5EF4-FFF2-40B4-BE49-F238E27FC236}">
                  <a16:creationId xmlns:a16="http://schemas.microsoft.com/office/drawing/2014/main" id="{D0269A49-7B8E-8E49-AD6F-805B81B2C2D0}"/>
                </a:ext>
              </a:extLst>
            </p:cNvPr>
            <p:cNvSpPr txBox="1"/>
            <p:nvPr/>
          </p:nvSpPr>
          <p:spPr>
            <a:xfrm>
              <a:off x="46100" y="5290037"/>
              <a:ext cx="1586133" cy="72330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200" kern="1200" dirty="0"/>
                <a:t>Spreadsheet data entry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42B3CDB-E713-EF4B-8D80-8D700830C10E}"/>
              </a:ext>
            </a:extLst>
          </p:cNvPr>
          <p:cNvGrpSpPr/>
          <p:nvPr/>
        </p:nvGrpSpPr>
        <p:grpSpPr>
          <a:xfrm>
            <a:off x="63959" y="7759547"/>
            <a:ext cx="1074709" cy="1558664"/>
            <a:chOff x="79024" y="800"/>
            <a:chExt cx="1687710" cy="2411015"/>
          </a:xfrm>
          <a:solidFill>
            <a:srgbClr val="797979"/>
          </a:solidFill>
        </p:grpSpPr>
        <p:sp>
          <p:nvSpPr>
            <p:cNvPr id="23" name="Chevron 22">
              <a:extLst>
                <a:ext uri="{FF2B5EF4-FFF2-40B4-BE49-F238E27FC236}">
                  <a16:creationId xmlns:a16="http://schemas.microsoft.com/office/drawing/2014/main" id="{725CAB5C-CC0C-6D4A-A49D-BE08DDD36DE5}"/>
                </a:ext>
              </a:extLst>
            </p:cNvPr>
            <p:cNvSpPr/>
            <p:nvPr/>
          </p:nvSpPr>
          <p:spPr>
            <a:xfrm rot="5400000">
              <a:off x="-282629" y="362453"/>
              <a:ext cx="2411015" cy="1687710"/>
            </a:xfrm>
            <a:prstGeom prst="chevron">
              <a:avLst/>
            </a:prstGeom>
            <a:grpFill/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Chevron 4">
              <a:extLst>
                <a:ext uri="{FF2B5EF4-FFF2-40B4-BE49-F238E27FC236}">
                  <a16:creationId xmlns:a16="http://schemas.microsoft.com/office/drawing/2014/main" id="{52D153FB-E809-BE47-9B4C-9B256BA5EC40}"/>
                </a:ext>
              </a:extLst>
            </p:cNvPr>
            <p:cNvSpPr txBox="1"/>
            <p:nvPr/>
          </p:nvSpPr>
          <p:spPr>
            <a:xfrm>
              <a:off x="124179" y="867233"/>
              <a:ext cx="1608688" cy="72330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200" kern="1200" dirty="0"/>
                <a:t>Data presentation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E09DDC3-E1A0-A34C-8674-351842C2B6AA}"/>
              </a:ext>
            </a:extLst>
          </p:cNvPr>
          <p:cNvGrpSpPr/>
          <p:nvPr/>
        </p:nvGrpSpPr>
        <p:grpSpPr>
          <a:xfrm>
            <a:off x="80090" y="8954998"/>
            <a:ext cx="1074710" cy="1722608"/>
            <a:chOff x="1" y="4446182"/>
            <a:chExt cx="1687710" cy="2411015"/>
          </a:xfrm>
          <a:solidFill>
            <a:srgbClr val="5E5E5E"/>
          </a:solidFill>
        </p:grpSpPr>
        <p:sp>
          <p:nvSpPr>
            <p:cNvPr id="26" name="Chevron 25">
              <a:extLst>
                <a:ext uri="{FF2B5EF4-FFF2-40B4-BE49-F238E27FC236}">
                  <a16:creationId xmlns:a16="http://schemas.microsoft.com/office/drawing/2014/main" id="{F39827A9-3ED5-D242-A158-99A27EED57EF}"/>
                </a:ext>
              </a:extLst>
            </p:cNvPr>
            <p:cNvSpPr/>
            <p:nvPr/>
          </p:nvSpPr>
          <p:spPr>
            <a:xfrm rot="5400000">
              <a:off x="-361652" y="4807835"/>
              <a:ext cx="2411015" cy="1687710"/>
            </a:xfrm>
            <a:prstGeom prst="chevron">
              <a:avLst/>
            </a:prstGeom>
            <a:grpFill/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Chevron 4">
              <a:extLst>
                <a:ext uri="{FF2B5EF4-FFF2-40B4-BE49-F238E27FC236}">
                  <a16:creationId xmlns:a16="http://schemas.microsoft.com/office/drawing/2014/main" id="{58EC5DC0-1195-C544-B259-4EBD4ACCB749}"/>
                </a:ext>
              </a:extLst>
            </p:cNvPr>
            <p:cNvSpPr txBox="1"/>
            <p:nvPr/>
          </p:nvSpPr>
          <p:spPr>
            <a:xfrm>
              <a:off x="39524" y="5290038"/>
              <a:ext cx="1588981" cy="72330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200" kern="1200" dirty="0"/>
                <a:t>Data validation</a:t>
              </a: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6AF86871-9BE0-3A49-8E83-524785F86D07}"/>
              </a:ext>
            </a:extLst>
          </p:cNvPr>
          <p:cNvSpPr/>
          <p:nvPr/>
        </p:nvSpPr>
        <p:spPr>
          <a:xfrm>
            <a:off x="1154799" y="543245"/>
            <a:ext cx="6320062" cy="104232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AA1142E-B56F-0047-80BE-16067701BD1E}"/>
              </a:ext>
            </a:extLst>
          </p:cNvPr>
          <p:cNvSpPr txBox="1"/>
          <p:nvPr/>
        </p:nvSpPr>
        <p:spPr>
          <a:xfrm>
            <a:off x="1129632" y="612178"/>
            <a:ext cx="6320063" cy="104644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Identify who will undertake the heat mapping exercise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Identify aims of the mapping project e.g. to create a heat map of the pathology curriculum for a particular MBChB degree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Identify timescales and outputs expected from the mapping exercise</a:t>
            </a:r>
          </a:p>
          <a:p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79D10DE-88AD-1D4A-B425-F98BFF06A3CA}"/>
              </a:ext>
            </a:extLst>
          </p:cNvPr>
          <p:cNvSpPr/>
          <p:nvPr/>
        </p:nvSpPr>
        <p:spPr>
          <a:xfrm>
            <a:off x="1137994" y="1782650"/>
            <a:ext cx="6320062" cy="10423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A6F9469-EA4F-0040-8AEF-D8973A40609A}"/>
              </a:ext>
            </a:extLst>
          </p:cNvPr>
          <p:cNvSpPr txBox="1"/>
          <p:nvPr/>
        </p:nvSpPr>
        <p:spPr>
          <a:xfrm>
            <a:off x="1117101" y="1800732"/>
            <a:ext cx="6208168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Choose the curriculum you will be examining from your institution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Identify exclusion criteria for sessions to be examined e.g. administrative or pastoral lectures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Decide the method to map the session content e.g. using intended learning outcomes as a proxy for the session content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For each session to be evaluated, decide on the intent of the lectures using the method </a:t>
            </a:r>
          </a:p>
          <a:p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91DF97C-F2C9-1A43-A303-CE7276AD9559}"/>
              </a:ext>
            </a:extLst>
          </p:cNvPr>
          <p:cNvSpPr/>
          <p:nvPr/>
        </p:nvSpPr>
        <p:spPr>
          <a:xfrm>
            <a:off x="1145470" y="3000371"/>
            <a:ext cx="6320062" cy="102005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A3D19D9-B455-6244-98EA-444F88841521}"/>
              </a:ext>
            </a:extLst>
          </p:cNvPr>
          <p:cNvSpPr txBox="1"/>
          <p:nvPr/>
        </p:nvSpPr>
        <p:spPr>
          <a:xfrm>
            <a:off x="1108097" y="3013221"/>
            <a:ext cx="6217172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Choose a curriculum/ standard to compare your curriculum to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Decide at what depth to compare the two curricula e.g. comparing intended learning outcomes to the fields level of the comparator curriculum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Understand the content of the level chosen e.g. for the fields column in this exercise, ILOs attached to each field were used as the guide of what the field meant</a:t>
            </a:r>
          </a:p>
          <a:p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6B1662D-0266-E644-9A9E-1AB84298DC35}"/>
              </a:ext>
            </a:extLst>
          </p:cNvPr>
          <p:cNvSpPr/>
          <p:nvPr/>
        </p:nvSpPr>
        <p:spPr>
          <a:xfrm>
            <a:off x="1166515" y="5387936"/>
            <a:ext cx="6299017" cy="1020057"/>
          </a:xfrm>
          <a:prstGeom prst="rect">
            <a:avLst/>
          </a:prstGeom>
          <a:solidFill>
            <a:srgbClr val="AAAA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3C4BE23-4E08-EC46-A016-69A18C1338BA}"/>
              </a:ext>
            </a:extLst>
          </p:cNvPr>
          <p:cNvSpPr/>
          <p:nvPr/>
        </p:nvSpPr>
        <p:spPr>
          <a:xfrm>
            <a:off x="1152029" y="6583388"/>
            <a:ext cx="6305817" cy="1036370"/>
          </a:xfrm>
          <a:prstGeom prst="rect">
            <a:avLst/>
          </a:prstGeom>
          <a:solidFill>
            <a:srgbClr val="9292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44D94A0-BE44-0447-9CCA-6C893505668F}"/>
              </a:ext>
            </a:extLst>
          </p:cNvPr>
          <p:cNvSpPr/>
          <p:nvPr/>
        </p:nvSpPr>
        <p:spPr>
          <a:xfrm>
            <a:off x="1152237" y="4195396"/>
            <a:ext cx="6305819" cy="104644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4A63C3F-D208-864C-AF1F-6F3D26DF7F6D}"/>
              </a:ext>
            </a:extLst>
          </p:cNvPr>
          <p:cNvSpPr txBox="1"/>
          <p:nvPr/>
        </p:nvSpPr>
        <p:spPr>
          <a:xfrm>
            <a:off x="1117099" y="4177583"/>
            <a:ext cx="6305818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Open a new Excel spreadsheet and create new tabs for each component of the course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Create a new tab for your final comparison e.g. a ‘weeks’ tab (see data amalgamation)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For each tab, enter the curriculum comparison areas along the columns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Enter the session name for each session of your curriculum for evaluation into a separate row providing a grid where each session can be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This should provide a grid where each session can be compared to each column</a:t>
            </a:r>
            <a:endParaRPr lang="en-US" sz="11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4B65F3A-7C67-4049-9447-815878EF37AD}"/>
              </a:ext>
            </a:extLst>
          </p:cNvPr>
          <p:cNvSpPr txBox="1"/>
          <p:nvPr/>
        </p:nvSpPr>
        <p:spPr>
          <a:xfrm>
            <a:off x="1132395" y="6613219"/>
            <a:ext cx="6290522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Decide which level of the course you wish to use for your comparison (e.g. comparing  weeks, years)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Create a new line of the spreadsheet at each level (e.g. a new line after each week one)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Using the SUM function, add up each column’s values for the level of interest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Transfer lines which use the SUM function to the final comparison tab e.g. a ‘weeks’ spreadsheet and label each row appropriately depending on what it represents e.g. week 1, week 2 </a:t>
            </a:r>
          </a:p>
          <a:p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7D05431-C0AB-484F-B130-9C20D8113B43}"/>
              </a:ext>
            </a:extLst>
          </p:cNvPr>
          <p:cNvSpPr txBox="1"/>
          <p:nvPr/>
        </p:nvSpPr>
        <p:spPr>
          <a:xfrm>
            <a:off x="1131046" y="5478346"/>
            <a:ext cx="630581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Take each session’s intent (identified in pre-planning) in turn and compare it to every column’s meaning (also identified in pre-planning)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If the intent matches the column’s meaning, place a 1 in this box. If not, leave it blank to represent a 0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Repeat this process for every session in the spreadsheet</a:t>
            </a:r>
          </a:p>
          <a:p>
            <a:endParaRPr lang="en-US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0A04067-EB56-804D-A121-8AB0804B21C1}"/>
              </a:ext>
            </a:extLst>
          </p:cNvPr>
          <p:cNvSpPr/>
          <p:nvPr/>
        </p:nvSpPr>
        <p:spPr>
          <a:xfrm>
            <a:off x="1179967" y="8954998"/>
            <a:ext cx="6274450" cy="1216665"/>
          </a:xfrm>
          <a:prstGeom prst="rect">
            <a:avLst/>
          </a:prstGeom>
          <a:solidFill>
            <a:srgbClr val="5E5E5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651868C-C591-9546-BEDE-F1A52F481F59}"/>
              </a:ext>
            </a:extLst>
          </p:cNvPr>
          <p:cNvSpPr/>
          <p:nvPr/>
        </p:nvSpPr>
        <p:spPr>
          <a:xfrm>
            <a:off x="1166514" y="7749355"/>
            <a:ext cx="6290521" cy="1036370"/>
          </a:xfrm>
          <a:prstGeom prst="rect">
            <a:avLst/>
          </a:prstGeom>
          <a:solidFill>
            <a:srgbClr val="7979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507EB1C-6B4C-BE47-BA3C-69D6908E1C52}"/>
              </a:ext>
            </a:extLst>
          </p:cNvPr>
          <p:cNvSpPr txBox="1"/>
          <p:nvPr/>
        </p:nvSpPr>
        <p:spPr>
          <a:xfrm>
            <a:off x="1145470" y="7882707"/>
            <a:ext cx="617979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Using the final comparison tab, highlight all the cells and use the conditional formatting tool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Follow the instructions to create a scale of colour (a scale of blue was chosen here to avoid issues of colour-blindness)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This  gives  a completed summary heat map at the level of your choice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5C08884-1715-D34A-BF34-746FA4658846}"/>
              </a:ext>
            </a:extLst>
          </p:cNvPr>
          <p:cNvSpPr txBox="1"/>
          <p:nvPr/>
        </p:nvSpPr>
        <p:spPr>
          <a:xfrm>
            <a:off x="1152030" y="9255280"/>
            <a:ext cx="6173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/>
              <a:t>Compare your findings to other documents about your curriculum coverage e.g. previous internal curriculum maps and blueprinting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4B7EF5-1469-F946-B36D-B4AFDDAF61FF}"/>
              </a:ext>
            </a:extLst>
          </p:cNvPr>
          <p:cNvSpPr txBox="1"/>
          <p:nvPr/>
        </p:nvSpPr>
        <p:spPr>
          <a:xfrm>
            <a:off x="78956" y="62753"/>
            <a:ext cx="73865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/>
              <a:t>Additional File 1</a:t>
            </a:r>
            <a:endParaRPr lang="en-GB" sz="1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668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</TotalTime>
  <Words>518</Words>
  <Application>Microsoft Macintosh PowerPoint</Application>
  <PresentationFormat>Custom</PresentationFormat>
  <Paragraphs>36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Sharon Sneddon</dc:creator>
  <cp:lastModifiedBy>Sharon Sneddon</cp:lastModifiedBy>
  <cp:revision>7</cp:revision>
  <dcterms:created xsi:type="dcterms:W3CDTF">2020-07-16T13:34:09Z</dcterms:created>
  <dcterms:modified xsi:type="dcterms:W3CDTF">2020-10-14T15:29:52Z</dcterms:modified>
</cp:coreProperties>
</file>