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0" r:id="rId2"/>
    <p:sldId id="260" r:id="rId3"/>
    <p:sldId id="269" r:id="rId4"/>
    <p:sldId id="272" r:id="rId5"/>
    <p:sldId id="262" r:id="rId6"/>
    <p:sldId id="275" r:id="rId7"/>
    <p:sldId id="263" r:id="rId8"/>
    <p:sldId id="264" r:id="rId9"/>
    <p:sldId id="265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7D"/>
    <a:srgbClr val="4472C4"/>
    <a:srgbClr val="FF0000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1" autoAdjust="0"/>
    <p:restoredTop sz="83156" autoAdjust="0"/>
  </p:normalViewPr>
  <p:slideViewPr>
    <p:cSldViewPr snapToGrid="0">
      <p:cViewPr varScale="1">
        <p:scale>
          <a:sx n="132" d="100"/>
          <a:sy n="132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0014D-6EAE-411F-8082-049D0F38056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4B6DE-EC29-48E2-AC76-79C6D5FBA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Supplementary Figure 1. </a:t>
            </a:r>
            <a:r>
              <a:rPr lang="en-US" b="0" dirty="0"/>
              <a:t>Flowchart of m</a:t>
            </a:r>
            <a:r>
              <a:rPr lang="en-US" dirty="0"/>
              <a:t>etabolites excluded from analysis. Metabolites in (A) primary, (B) complex lipid, and (C) lipid mediator metabolites were restricted to known metabolites with 0 missing observations. All metabolite levels were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individually </a:t>
            </a:r>
            <a:r>
              <a:rPr lang="en-US" sz="1200" b="0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natural log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transformed and pareto scaled prior to all analysis.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30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10. </a:t>
            </a:r>
            <a:r>
              <a:rPr lang="en-US" dirty="0"/>
              <a:t>Changes in the augmentation of Primary, complex lipid, and lipid mediator metabolite levels du to treadmill tests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standardized measure of individual improvement in peak walking time that were of significant interest.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3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Supplementary Figure 2.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Lipid mediator</a:t>
            </a:r>
            <a:r>
              <a:rPr lang="en-US" dirty="0"/>
              <a:t> metabolites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 in response to treadmill test that achieved experiment wide significance </a:t>
            </a:r>
            <a:r>
              <a:rPr lang="en-US" dirty="0"/>
              <a:t>in a repeated measure general linear model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Multiple testing correction threshold was set at a false discovery rate of 0.05.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</a:t>
            </a:r>
            <a:endParaRPr lang="en-US" dirty="0"/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032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3. </a:t>
            </a:r>
            <a:r>
              <a:rPr lang="en-US" dirty="0"/>
              <a:t>Primary, complex lipid, and lipid mediator metabolites of significant interest measured on the first draw of the first visit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treadmill test performance.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43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4. </a:t>
            </a:r>
            <a:r>
              <a:rPr lang="en-US" dirty="0"/>
              <a:t>Primary, complex lipid, and lipid mediator metabolites of significance measured on the first draw of the second visit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treadmill test performance.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83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5. </a:t>
            </a:r>
            <a:r>
              <a:rPr lang="en-US" b="0" u="none" dirty="0"/>
              <a:t>Changes </a:t>
            </a:r>
            <a:r>
              <a:rPr lang="en-US" dirty="0"/>
              <a:t>in Primary, complex lipid, and lipid mediator metabolite levels </a:t>
            </a:r>
            <a:r>
              <a:rPr lang="en-US" b="0" u="none" dirty="0"/>
              <a:t>during</a:t>
            </a:r>
            <a:r>
              <a:rPr lang="en-US" dirty="0"/>
              <a:t> the first treadmill test associated 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first treadmill test performance that were of significant interest.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88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6. </a:t>
            </a:r>
            <a:r>
              <a:rPr lang="en-US" dirty="0"/>
              <a:t>Changes in Primary, complex lipid, and lipid mediator metabolite levels during the second treadmill test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performance on the second treadmill test that were of significant interest.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32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7.</a:t>
            </a:r>
            <a:r>
              <a:rPr lang="en-US" dirty="0"/>
              <a:t> Primary, complex lipid, and lipid mediator metabolites of significant interest measured on the first draw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standardized measure of individual improvement in peak walking time.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83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8. </a:t>
            </a:r>
            <a:r>
              <a:rPr lang="en-US" dirty="0"/>
              <a:t>Changes in Primary, complex lipid, and lipid mediator metabolite levels during the first treadmill test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standardized measure of individual improvement in peak walking time that were of significant interest.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45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 9. </a:t>
            </a:r>
            <a:r>
              <a:rPr lang="en-US" dirty="0"/>
              <a:t>Changes in Primary, complex lipid, and lipid mediator metabolite levels before treadmill tests associated with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standardized measure of individual improvement in peak walking time that were of significant interest. Only direction of association was displayed given that 5 models were used in combination to define metabolites of significant interest. 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nominal significance after hypergeometric analysis. ** indicates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RefMet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classification was enriched at experiment wide significance after hypergeometric analysis.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4B6DE-EC29-48E2-AC76-79C6D5FBA0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3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EFC31-ABBC-4883-BE18-751BAA568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F1030-919F-414F-A7B9-B623BE36C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9BAAF-1F6D-43FF-AC57-D91D3A9EF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E5E90-7B17-4EB7-965F-43277A269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77C98-1190-4DB8-A463-AE600E580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8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F255-9CEC-4504-A466-21A1A3FF6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9548F-4EA5-422C-82AF-4BA016AF16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61F69-21EF-4815-B7D9-7A32B9329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BB2CE-6687-417A-AF9C-8472F46B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E9E9B-AA90-4508-A5B8-014F0D6F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C8BB6C-B4C9-47F3-BE29-2A7C81D241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382AA2-B3D0-4745-AAC5-B1CEA8BB5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E35AA-C491-4B27-A86D-D41BBAAAB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87FF6-658E-4A96-81D7-48B19CD4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F803B-B30B-4035-BC39-92E74BDD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1A1AF-0EB5-4E41-9D6F-1680B48EC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550C0-3CA4-4B8C-A896-70C29C12C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11ED-7B5D-4FC2-82A6-D7DB4E4EA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D1B21-F7BF-4551-9F80-7C8C44545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376A7-DB9C-4010-8534-28DE4D32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50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6A949-A86F-4636-850E-5F6D15421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97C13-FFCC-49A3-BD66-DD853D442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63AAC-605A-4C35-BD2D-B0508786F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D9E31-2E74-4133-A3DA-DE166BFA6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D3BF9-395C-4020-83B6-DCA7ED012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1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3BBF4-85E9-4C96-AB64-18EC98E8C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2D125-3036-4155-A536-47022E5E9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EC7283-3FD1-4F35-B8EA-E93A6F1C6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11757-DA5E-463D-BE9C-19FB57989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22101-B75F-4496-8482-0025D8752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6A8A5-FEA9-4EF5-95EA-9B9FD942A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6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B0747-BD07-4691-BA04-5B76D89D1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3C795-4F07-431A-9AA9-61281C40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E203B-49A5-485D-9449-E1190E818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0A1C69-9AE3-42B1-8CB4-A77A4ACE65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62E41E-34DD-4232-9BAE-86BFE8591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179A4A-E46D-4381-9240-94C9D7ED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642822-6B59-4CD5-BB43-0C4E40165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C7DB7D-903E-432B-A9E0-6CE86A6A4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0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502EA-965E-49F5-B307-D92E1EA0D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3C6182-68E9-4543-AD34-50417D1D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49970-372D-4C56-8E13-A6F45539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C3119C-52B6-4B4D-A104-D4832FFDE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48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08B91D-D6CA-4A7B-8642-28B709CBE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E0EBD8-80BA-4357-8EAD-920BBEEA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20F25-2EA1-4A1C-84C5-26FE9FD5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8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2F86-4BA1-44C0-B157-53846EE2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1A6CE-438D-4B27-AC32-336B4F997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D4E527-03E0-42CA-9CC8-320ADBED0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6483D-1C50-441D-A682-E5CF158ED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BF985-236D-4B58-93F6-85C5A431E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05CA4-941E-4F46-ADF8-0FE3EDB0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95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F8283-37BA-48B9-986E-3C4DB5F2B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B99B1B-FF5A-45E9-9894-0A4E27DEE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98D2A-E580-4852-AF9C-E09E26B49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94C680-20FA-41D7-95C2-98C2026D6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742C7-807D-4511-ACBC-AA4F6FA94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E10D4D-FCB8-41DA-85C9-F691C17B9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7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6EF233-96BC-47DC-A830-0464CA05E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BA9B6-9E7A-4162-BDF9-2054F145E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A2EDE-20A0-49D2-A1B1-3872FBF096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47739-AE34-41C2-B04C-B7EC5C14078C}" type="datetimeFigureOut">
              <a:rPr lang="en-US" smtClean="0"/>
              <a:t>11/18/21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74A30-BD0D-4BE6-86E2-F535DD1BB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E5D07-8318-4CBB-9BC7-D7D6C34A2C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94B7E-7920-46A1-A875-F67A67BD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0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8548B24-ABFE-4261-ADAD-7BE5AE2274A4}"/>
              </a:ext>
            </a:extLst>
          </p:cNvPr>
          <p:cNvGrpSpPr/>
          <p:nvPr/>
        </p:nvGrpSpPr>
        <p:grpSpPr>
          <a:xfrm>
            <a:off x="155388" y="1561260"/>
            <a:ext cx="3693459" cy="2829951"/>
            <a:chOff x="155388" y="1561260"/>
            <a:chExt cx="3693459" cy="2829951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0D01705-5E83-4BAC-99DD-B7EFED4AB287}"/>
                </a:ext>
              </a:extLst>
            </p:cNvPr>
            <p:cNvCxnSpPr>
              <a:cxnSpLocks/>
              <a:stCxn id="5" idx="2"/>
              <a:endCxn id="6" idx="0"/>
            </p:cNvCxnSpPr>
            <p:nvPr/>
          </p:nvCxnSpPr>
          <p:spPr>
            <a:xfrm flipH="1">
              <a:off x="1018382" y="2172213"/>
              <a:ext cx="1" cy="50526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35AEBA6-8699-4DC4-979D-EF3FADE0DE61}"/>
                </a:ext>
              </a:extLst>
            </p:cNvPr>
            <p:cNvSpPr/>
            <p:nvPr/>
          </p:nvSpPr>
          <p:spPr>
            <a:xfrm>
              <a:off x="155390" y="1561260"/>
              <a:ext cx="1725984" cy="610953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Total Metabolites in Primary Panel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364)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E3F34C0-E280-4AED-9B95-4FCDBED69F10}"/>
                </a:ext>
              </a:extLst>
            </p:cNvPr>
            <p:cNvSpPr/>
            <p:nvPr/>
          </p:nvSpPr>
          <p:spPr>
            <a:xfrm>
              <a:off x="155389" y="2677480"/>
              <a:ext cx="1725984" cy="610953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Known Metabolites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122) 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FA785D4-B96E-41C4-A037-91531865DA99}"/>
                </a:ext>
              </a:extLst>
            </p:cNvPr>
            <p:cNvSpPr/>
            <p:nvPr/>
          </p:nvSpPr>
          <p:spPr>
            <a:xfrm>
              <a:off x="155388" y="3780258"/>
              <a:ext cx="1725984" cy="610953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Number of Included Metabolites 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122) 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DD5EFE91-304C-47EA-B0BD-6A2DDC955ABC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 flipH="1">
              <a:off x="1018381" y="3288433"/>
              <a:ext cx="1" cy="491825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801DE13-1722-4CE2-9435-4FBE20E3C2D9}"/>
                </a:ext>
              </a:extLst>
            </p:cNvPr>
            <p:cNvCxnSpPr>
              <a:cxnSpLocks/>
              <a:endCxn id="19" idx="1"/>
            </p:cNvCxnSpPr>
            <p:nvPr/>
          </p:nvCxnSpPr>
          <p:spPr>
            <a:xfrm flipV="1">
              <a:off x="1029174" y="2424847"/>
              <a:ext cx="1093688" cy="4076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585F102-35D2-4AE5-BA1C-CDA9890E52D1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1018381" y="3530842"/>
              <a:ext cx="1104482" cy="3504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77FD6C0-8B5F-4317-8A2B-9608339CE6AA}"/>
                </a:ext>
              </a:extLst>
            </p:cNvPr>
            <p:cNvSpPr/>
            <p:nvPr/>
          </p:nvSpPr>
          <p:spPr>
            <a:xfrm>
              <a:off x="2122863" y="2119370"/>
              <a:ext cx="1725984" cy="610953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Unknown Metabolites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242) 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073154A-307A-4BC4-AF86-8BF9BCBB7D57}"/>
                </a:ext>
              </a:extLst>
            </p:cNvPr>
            <p:cNvSpPr/>
            <p:nvPr/>
          </p:nvSpPr>
          <p:spPr>
            <a:xfrm>
              <a:off x="2122863" y="3228869"/>
              <a:ext cx="1725984" cy="610953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Metabolites with missing values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0) 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5E331C3-8652-4D48-A685-18B324D00A53}"/>
              </a:ext>
            </a:extLst>
          </p:cNvPr>
          <p:cNvGrpSpPr/>
          <p:nvPr/>
        </p:nvGrpSpPr>
        <p:grpSpPr>
          <a:xfrm>
            <a:off x="4249269" y="1574614"/>
            <a:ext cx="3693459" cy="2829951"/>
            <a:chOff x="2946213" y="1431272"/>
            <a:chExt cx="5093181" cy="3995456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D6DC43B-2A3D-47D8-A9CD-0B9856DABC7A}"/>
                </a:ext>
              </a:extLst>
            </p:cNvPr>
            <p:cNvCxnSpPr>
              <a:cxnSpLocks/>
              <a:stCxn id="72" idx="2"/>
              <a:endCxn id="73" idx="0"/>
            </p:cNvCxnSpPr>
            <p:nvPr/>
          </p:nvCxnSpPr>
          <p:spPr>
            <a:xfrm flipH="1">
              <a:off x="4136258" y="2293844"/>
              <a:ext cx="2" cy="71336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D01D2072-2E04-4BC8-B504-9263CE2D7AA6}"/>
                </a:ext>
              </a:extLst>
            </p:cNvPr>
            <p:cNvSpPr/>
            <p:nvPr/>
          </p:nvSpPr>
          <p:spPr>
            <a:xfrm>
              <a:off x="2946216" y="1431272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Total Metabolites in Complex Lipids Panel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2,569) </a:t>
              </a: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1854D9A4-6350-4924-A8CD-C12717E580BE}"/>
                </a:ext>
              </a:extLst>
            </p:cNvPr>
            <p:cNvSpPr/>
            <p:nvPr/>
          </p:nvSpPr>
          <p:spPr>
            <a:xfrm>
              <a:off x="2946215" y="3007203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Known Metabolites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327) 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C90FBA9A-65ED-4A58-A2F8-9B493935870D}"/>
                </a:ext>
              </a:extLst>
            </p:cNvPr>
            <p:cNvSpPr/>
            <p:nvPr/>
          </p:nvSpPr>
          <p:spPr>
            <a:xfrm>
              <a:off x="2946213" y="4564156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Number of Included Metabolites 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306) </a:t>
              </a: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C9C5EF93-0414-4CF8-A229-F59BE31246F0}"/>
                </a:ext>
              </a:extLst>
            </p:cNvPr>
            <p:cNvCxnSpPr>
              <a:cxnSpLocks/>
              <a:stCxn id="73" idx="2"/>
              <a:endCxn id="74" idx="0"/>
            </p:cNvCxnSpPr>
            <p:nvPr/>
          </p:nvCxnSpPr>
          <p:spPr>
            <a:xfrm flipH="1">
              <a:off x="4136257" y="3869775"/>
              <a:ext cx="2" cy="69438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55F3C7C-BE2A-41B5-84CE-4508E2D1F36F}"/>
                </a:ext>
              </a:extLst>
            </p:cNvPr>
            <p:cNvCxnSpPr>
              <a:cxnSpLocks/>
              <a:endCxn id="78" idx="1"/>
            </p:cNvCxnSpPr>
            <p:nvPr/>
          </p:nvCxnSpPr>
          <p:spPr>
            <a:xfrm flipV="1">
              <a:off x="4151141" y="2650524"/>
              <a:ext cx="1508167" cy="5755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DAA4B84B-A960-4BF3-87EA-B643365B05D7}"/>
                </a:ext>
              </a:extLst>
            </p:cNvPr>
            <p:cNvCxnSpPr>
              <a:cxnSpLocks/>
              <a:endCxn id="79" idx="1"/>
            </p:cNvCxnSpPr>
            <p:nvPr/>
          </p:nvCxnSpPr>
          <p:spPr>
            <a:xfrm>
              <a:off x="4136257" y="4212019"/>
              <a:ext cx="1523051" cy="494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77A516E3-1BE5-45C2-BCA2-1886D0BA84E5}"/>
                </a:ext>
              </a:extLst>
            </p:cNvPr>
            <p:cNvSpPr/>
            <p:nvPr/>
          </p:nvSpPr>
          <p:spPr>
            <a:xfrm>
              <a:off x="5659308" y="2219238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Unknown Metabolites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2,242) </a:t>
              </a:r>
            </a:p>
          </p:txBody>
        </p: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98DED20F-82F1-49FC-99AF-A2AFB046E2F9}"/>
                </a:ext>
              </a:extLst>
            </p:cNvPr>
            <p:cNvSpPr/>
            <p:nvPr/>
          </p:nvSpPr>
          <p:spPr>
            <a:xfrm>
              <a:off x="5659308" y="3785680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Metabolites with missing values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21) 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93D980D-E6B3-43E8-A51D-8AE7985CBCCA}"/>
              </a:ext>
            </a:extLst>
          </p:cNvPr>
          <p:cNvGrpSpPr/>
          <p:nvPr/>
        </p:nvGrpSpPr>
        <p:grpSpPr>
          <a:xfrm>
            <a:off x="8343151" y="1600007"/>
            <a:ext cx="3693459" cy="2829951"/>
            <a:chOff x="2946213" y="1431272"/>
            <a:chExt cx="5093181" cy="3995456"/>
          </a:xfrm>
        </p:grpSpPr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0587A52A-7792-4BE7-AFC7-ED6C5EEB96C7}"/>
                </a:ext>
              </a:extLst>
            </p:cNvPr>
            <p:cNvCxnSpPr>
              <a:cxnSpLocks/>
              <a:stCxn id="82" idx="2"/>
              <a:endCxn id="83" idx="0"/>
            </p:cNvCxnSpPr>
            <p:nvPr/>
          </p:nvCxnSpPr>
          <p:spPr>
            <a:xfrm flipH="1">
              <a:off x="4136258" y="2293844"/>
              <a:ext cx="2" cy="71336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6A54596F-4CC7-429C-BCDF-621F507DF71F}"/>
                </a:ext>
              </a:extLst>
            </p:cNvPr>
            <p:cNvSpPr/>
            <p:nvPr/>
          </p:nvSpPr>
          <p:spPr>
            <a:xfrm>
              <a:off x="2946216" y="1431272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Total Metabolites in Lipid Mediators Panel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66) </a:t>
              </a: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93E2B63D-7FF8-4802-8EFF-3C1C035A2BDA}"/>
                </a:ext>
              </a:extLst>
            </p:cNvPr>
            <p:cNvSpPr/>
            <p:nvPr/>
          </p:nvSpPr>
          <p:spPr>
            <a:xfrm>
              <a:off x="2946215" y="3007203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Known Metabolites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66) </a:t>
              </a:r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FEFF93FA-E410-48A9-A2B2-62183B3C4349}"/>
                </a:ext>
              </a:extLst>
            </p:cNvPr>
            <p:cNvSpPr/>
            <p:nvPr/>
          </p:nvSpPr>
          <p:spPr>
            <a:xfrm>
              <a:off x="2946213" y="4564156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Number of Included Metabolites 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64) </a:t>
              </a:r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BE9C7A04-007F-4B74-8775-D8510AADAD4D}"/>
                </a:ext>
              </a:extLst>
            </p:cNvPr>
            <p:cNvCxnSpPr>
              <a:cxnSpLocks/>
              <a:stCxn id="83" idx="2"/>
              <a:endCxn id="84" idx="0"/>
            </p:cNvCxnSpPr>
            <p:nvPr/>
          </p:nvCxnSpPr>
          <p:spPr>
            <a:xfrm flipH="1">
              <a:off x="4136257" y="3869775"/>
              <a:ext cx="2" cy="69438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5C5B6D19-8684-4C80-8AD0-9C2BB77524C9}"/>
                </a:ext>
              </a:extLst>
            </p:cNvPr>
            <p:cNvCxnSpPr>
              <a:cxnSpLocks/>
              <a:endCxn id="88" idx="1"/>
            </p:cNvCxnSpPr>
            <p:nvPr/>
          </p:nvCxnSpPr>
          <p:spPr>
            <a:xfrm flipV="1">
              <a:off x="4151141" y="2650524"/>
              <a:ext cx="1508167" cy="5755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C32B4E37-8C2D-45E7-8E5D-C2807496FDC7}"/>
                </a:ext>
              </a:extLst>
            </p:cNvPr>
            <p:cNvCxnSpPr>
              <a:cxnSpLocks/>
              <a:endCxn id="89" idx="1"/>
            </p:cNvCxnSpPr>
            <p:nvPr/>
          </p:nvCxnSpPr>
          <p:spPr>
            <a:xfrm>
              <a:off x="4136257" y="4212019"/>
              <a:ext cx="1523051" cy="494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: Rounded Corners 87">
              <a:extLst>
                <a:ext uri="{FF2B5EF4-FFF2-40B4-BE49-F238E27FC236}">
                  <a16:creationId xmlns:a16="http://schemas.microsoft.com/office/drawing/2014/main" id="{0F030DC8-8B9E-4045-9872-0310067450C4}"/>
                </a:ext>
              </a:extLst>
            </p:cNvPr>
            <p:cNvSpPr/>
            <p:nvPr/>
          </p:nvSpPr>
          <p:spPr>
            <a:xfrm>
              <a:off x="5659308" y="2219238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Unknown Metabolites 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0) </a:t>
              </a:r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EFDCF39B-12CB-437D-9A97-70D385C0534E}"/>
                </a:ext>
              </a:extLst>
            </p:cNvPr>
            <p:cNvSpPr/>
            <p:nvPr/>
          </p:nvSpPr>
          <p:spPr>
            <a:xfrm>
              <a:off x="5659308" y="3785680"/>
              <a:ext cx="2380086" cy="862572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Metabolites with missing values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(n = 2) </a:t>
              </a:r>
            </a:p>
          </p:txBody>
        </p: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92A875E6-574D-4B99-B98F-1A272B6D0750}"/>
              </a:ext>
            </a:extLst>
          </p:cNvPr>
          <p:cNvSpPr/>
          <p:nvPr/>
        </p:nvSpPr>
        <p:spPr>
          <a:xfrm>
            <a:off x="90880" y="1161150"/>
            <a:ext cx="340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34626E-3324-4FD9-A617-068514C5D360}"/>
              </a:ext>
            </a:extLst>
          </p:cNvPr>
          <p:cNvSpPr/>
          <p:nvPr/>
        </p:nvSpPr>
        <p:spPr>
          <a:xfrm>
            <a:off x="4197169" y="1161150"/>
            <a:ext cx="328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C0C88B8-6BD2-4865-82C4-E657A6FB7EED}"/>
              </a:ext>
            </a:extLst>
          </p:cNvPr>
          <p:cNvSpPr/>
          <p:nvPr/>
        </p:nvSpPr>
        <p:spPr>
          <a:xfrm>
            <a:off x="8292236" y="1161150"/>
            <a:ext cx="3209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5451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low confidence">
            <a:extLst>
              <a:ext uri="{FF2B5EF4-FFF2-40B4-BE49-F238E27FC236}">
                <a16:creationId xmlns:a16="http://schemas.microsoft.com/office/drawing/2014/main" id="{67DDFF11-5F5A-4B49-A5A1-F723FCDE3D5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7870"/>
            <a:ext cx="11873119" cy="63323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3FB7C9-BB51-4267-91D1-746F122F7A02}"/>
              </a:ext>
            </a:extLst>
          </p:cNvPr>
          <p:cNvSpPr txBox="1"/>
          <p:nvPr/>
        </p:nvSpPr>
        <p:spPr>
          <a:xfrm>
            <a:off x="11116729" y="278378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97DEFB-88BE-4CE8-826C-7F93E66DF785}"/>
              </a:ext>
            </a:extLst>
          </p:cNvPr>
          <p:cNvSpPr txBox="1"/>
          <p:nvPr/>
        </p:nvSpPr>
        <p:spPr>
          <a:xfrm>
            <a:off x="11312417" y="3675842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73F895-71F0-4001-AA3D-7AC54ADC09BD}"/>
              </a:ext>
            </a:extLst>
          </p:cNvPr>
          <p:cNvSpPr txBox="1"/>
          <p:nvPr/>
        </p:nvSpPr>
        <p:spPr>
          <a:xfrm>
            <a:off x="11182634" y="3318357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6A8612-55FC-4A83-8B8C-7CBFE6E0C174}"/>
              </a:ext>
            </a:extLst>
          </p:cNvPr>
          <p:cNvSpPr txBox="1"/>
          <p:nvPr/>
        </p:nvSpPr>
        <p:spPr>
          <a:xfrm>
            <a:off x="11184709" y="3960543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520C91-8DBC-427E-A809-9729A8FCAEB4}"/>
              </a:ext>
            </a:extLst>
          </p:cNvPr>
          <p:cNvSpPr txBox="1"/>
          <p:nvPr/>
        </p:nvSpPr>
        <p:spPr>
          <a:xfrm>
            <a:off x="11144209" y="291824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156990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8926D6DD-BA5B-E840-A9AB-5589EA03C4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4692" y="328642"/>
            <a:ext cx="8525983" cy="62007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5C0972-11F5-472E-8BFA-F8BF86E5E71B}"/>
              </a:ext>
            </a:extLst>
          </p:cNvPr>
          <p:cNvSpPr txBox="1"/>
          <p:nvPr/>
        </p:nvSpPr>
        <p:spPr>
          <a:xfrm>
            <a:off x="9102332" y="325972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**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E72B46-8DC7-41B9-9A4D-7FF3B00C22B9}"/>
              </a:ext>
            </a:extLst>
          </p:cNvPr>
          <p:cNvSpPr txBox="1"/>
          <p:nvPr/>
        </p:nvSpPr>
        <p:spPr>
          <a:xfrm>
            <a:off x="10192550" y="3637448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51424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F6CB5B1B-B5B4-FD4D-A50A-FD4303B852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7800"/>
            <a:ext cx="12192000" cy="6502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718F22-716D-4B06-B1FC-8D19656CAA3A}"/>
              </a:ext>
            </a:extLst>
          </p:cNvPr>
          <p:cNvSpPr txBox="1"/>
          <p:nvPr/>
        </p:nvSpPr>
        <p:spPr>
          <a:xfrm>
            <a:off x="11893605" y="368733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A2F925-E92A-42F5-9AEB-FB8882702515}"/>
              </a:ext>
            </a:extLst>
          </p:cNvPr>
          <p:cNvSpPr txBox="1"/>
          <p:nvPr/>
        </p:nvSpPr>
        <p:spPr>
          <a:xfrm>
            <a:off x="11058872" y="397224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74F05F-2378-4817-8008-6A714D7638D2}"/>
              </a:ext>
            </a:extLst>
          </p:cNvPr>
          <p:cNvSpPr txBox="1"/>
          <p:nvPr/>
        </p:nvSpPr>
        <p:spPr>
          <a:xfrm>
            <a:off x="11912880" y="3287908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6A788C-54CD-425F-8B1F-D493390AF549}"/>
              </a:ext>
            </a:extLst>
          </p:cNvPr>
          <p:cNvSpPr txBox="1"/>
          <p:nvPr/>
        </p:nvSpPr>
        <p:spPr>
          <a:xfrm>
            <a:off x="11086235" y="3391289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1570369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09F1B47C-EEAF-0B4D-8EE6-9DDD358DC9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8234"/>
            <a:ext cx="11984934" cy="639196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A29A5F0-307B-4904-98B6-56B5A4D84E95}"/>
              </a:ext>
            </a:extLst>
          </p:cNvPr>
          <p:cNvSpPr txBox="1"/>
          <p:nvPr/>
        </p:nvSpPr>
        <p:spPr>
          <a:xfrm>
            <a:off x="10632778" y="2743614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2F78E6-A347-4862-BFC3-E1D977D09E83}"/>
              </a:ext>
            </a:extLst>
          </p:cNvPr>
          <p:cNvSpPr txBox="1"/>
          <p:nvPr/>
        </p:nvSpPr>
        <p:spPr>
          <a:xfrm>
            <a:off x="11895717" y="2854952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8819F0-BBDE-4217-8D95-BF36D3C6B49A}"/>
              </a:ext>
            </a:extLst>
          </p:cNvPr>
          <p:cNvSpPr txBox="1"/>
          <p:nvPr/>
        </p:nvSpPr>
        <p:spPr>
          <a:xfrm>
            <a:off x="11484566" y="3641003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DAAB90-D144-48E7-8814-C1D36C5BAD73}"/>
              </a:ext>
            </a:extLst>
          </p:cNvPr>
          <p:cNvSpPr txBox="1"/>
          <p:nvPr/>
        </p:nvSpPr>
        <p:spPr>
          <a:xfrm>
            <a:off x="10592052" y="3955503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516479-3B52-40DE-93D9-E5FE7655ADFE}"/>
              </a:ext>
            </a:extLst>
          </p:cNvPr>
          <p:cNvSpPr txBox="1"/>
          <p:nvPr/>
        </p:nvSpPr>
        <p:spPr>
          <a:xfrm>
            <a:off x="11208978" y="3552984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732438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81060CBA-B475-CD43-9209-951F005A59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7800"/>
            <a:ext cx="12192000" cy="6502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BDDA06-1895-4205-9BA1-9EB42EA0FFEF}"/>
              </a:ext>
            </a:extLst>
          </p:cNvPr>
          <p:cNvSpPr txBox="1"/>
          <p:nvPr/>
        </p:nvSpPr>
        <p:spPr>
          <a:xfrm>
            <a:off x="11579794" y="3416030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7718F5-C0D1-4628-9FE3-CF53E2430770}"/>
              </a:ext>
            </a:extLst>
          </p:cNvPr>
          <p:cNvSpPr txBox="1"/>
          <p:nvPr/>
        </p:nvSpPr>
        <p:spPr>
          <a:xfrm>
            <a:off x="11245423" y="3756161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C84891-0966-4013-9980-E55E5D5D5383}"/>
              </a:ext>
            </a:extLst>
          </p:cNvPr>
          <p:cNvSpPr txBox="1"/>
          <p:nvPr/>
        </p:nvSpPr>
        <p:spPr>
          <a:xfrm>
            <a:off x="11436781" y="2825291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47253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A20D54D6-A4F8-904E-AD50-9E5AE680AE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7800"/>
            <a:ext cx="12192000" cy="6502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BC82E1D-68CD-43E7-B010-4B59F5B06ABF}"/>
              </a:ext>
            </a:extLst>
          </p:cNvPr>
          <p:cNvSpPr txBox="1"/>
          <p:nvPr/>
        </p:nvSpPr>
        <p:spPr>
          <a:xfrm>
            <a:off x="11404945" y="2874258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6F45DA-51E9-49B0-9266-B96AB6508396}"/>
              </a:ext>
            </a:extLst>
          </p:cNvPr>
          <p:cNvSpPr txBox="1"/>
          <p:nvPr/>
        </p:nvSpPr>
        <p:spPr>
          <a:xfrm>
            <a:off x="11907679" y="3163833"/>
            <a:ext cx="3385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BEBAAE-A478-43C6-A71E-2D4B83074FCB}"/>
              </a:ext>
            </a:extLst>
          </p:cNvPr>
          <p:cNvSpPr txBox="1"/>
          <p:nvPr/>
        </p:nvSpPr>
        <p:spPr>
          <a:xfrm>
            <a:off x="11559943" y="3527980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D2C23F-E93B-46DB-BDF8-ECA820C0AEE7}"/>
              </a:ext>
            </a:extLst>
          </p:cNvPr>
          <p:cNvSpPr txBox="1"/>
          <p:nvPr/>
        </p:nvSpPr>
        <p:spPr>
          <a:xfrm>
            <a:off x="11631342" y="3047777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31926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waterfall chart&#10;&#10;Description automatically generated">
            <a:extLst>
              <a:ext uri="{FF2B5EF4-FFF2-40B4-BE49-F238E27FC236}">
                <a16:creationId xmlns:a16="http://schemas.microsoft.com/office/drawing/2014/main" id="{13C5B011-C4D3-934A-BE57-F0D97A03BE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8174"/>
            <a:ext cx="11966299" cy="63820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B93062D-4C51-4D99-A70D-7D531ADDEFBC}"/>
              </a:ext>
            </a:extLst>
          </p:cNvPr>
          <p:cNvSpPr txBox="1"/>
          <p:nvPr/>
        </p:nvSpPr>
        <p:spPr>
          <a:xfrm>
            <a:off x="11879916" y="3014903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9AE92-F324-40EE-8325-C45BE0553581}"/>
              </a:ext>
            </a:extLst>
          </p:cNvPr>
          <p:cNvSpPr txBox="1"/>
          <p:nvPr/>
        </p:nvSpPr>
        <p:spPr>
          <a:xfrm>
            <a:off x="10351253" y="3938465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E32228-44F1-4BFF-9D4D-E35F7E4A9A05}"/>
              </a:ext>
            </a:extLst>
          </p:cNvPr>
          <p:cNvSpPr txBox="1"/>
          <p:nvPr/>
        </p:nvSpPr>
        <p:spPr>
          <a:xfrm>
            <a:off x="11022703" y="3404844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705BC6-4632-4C1D-9829-87BD02EA7EF3}"/>
              </a:ext>
            </a:extLst>
          </p:cNvPr>
          <p:cNvSpPr txBox="1"/>
          <p:nvPr/>
        </p:nvSpPr>
        <p:spPr>
          <a:xfrm>
            <a:off x="10338147" y="2907440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968913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8754BD4E-C46D-514A-8DB3-43A2F7840E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8235"/>
            <a:ext cx="11891756" cy="63422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09ADFA5-B644-48D0-9FE1-F59D8FC7E6ED}"/>
              </a:ext>
            </a:extLst>
          </p:cNvPr>
          <p:cNvSpPr txBox="1"/>
          <p:nvPr/>
        </p:nvSpPr>
        <p:spPr>
          <a:xfrm>
            <a:off x="10409065" y="3318836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995A9-CB9C-4B71-8F56-FE90F5BBD0C1}"/>
              </a:ext>
            </a:extLst>
          </p:cNvPr>
          <p:cNvSpPr txBox="1"/>
          <p:nvPr/>
        </p:nvSpPr>
        <p:spPr>
          <a:xfrm>
            <a:off x="11828987" y="2938218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EB26C5-56CF-4D13-A77B-C06545AD3318}"/>
              </a:ext>
            </a:extLst>
          </p:cNvPr>
          <p:cNvSpPr txBox="1"/>
          <p:nvPr/>
        </p:nvSpPr>
        <p:spPr>
          <a:xfrm>
            <a:off x="10992600" y="3179951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5E7D89-6070-42EE-B28A-0E8C327C3A20}"/>
              </a:ext>
            </a:extLst>
          </p:cNvPr>
          <p:cNvSpPr txBox="1"/>
          <p:nvPr/>
        </p:nvSpPr>
        <p:spPr>
          <a:xfrm>
            <a:off x="10272414" y="2805770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1552682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D4F0A6B3-AAE0-CC44-B828-85EF918259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3855"/>
            <a:ext cx="11936896" cy="63663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5557F8D-9406-44B3-A379-FCF4CAEA1BAD}"/>
              </a:ext>
            </a:extLst>
          </p:cNvPr>
          <p:cNvSpPr txBox="1"/>
          <p:nvPr/>
        </p:nvSpPr>
        <p:spPr>
          <a:xfrm>
            <a:off x="11181197" y="4019898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45CA4A-F945-4A92-9275-4191FAA1326D}"/>
              </a:ext>
            </a:extLst>
          </p:cNvPr>
          <p:cNvSpPr txBox="1"/>
          <p:nvPr/>
        </p:nvSpPr>
        <p:spPr>
          <a:xfrm>
            <a:off x="11884385" y="2985178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6A7175-4D9C-4880-85EB-DD71158F49E1}"/>
              </a:ext>
            </a:extLst>
          </p:cNvPr>
          <p:cNvSpPr txBox="1"/>
          <p:nvPr/>
        </p:nvSpPr>
        <p:spPr>
          <a:xfrm>
            <a:off x="10682785" y="3742899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431460-CEBA-4C90-8E6D-8215483A8AD1}"/>
              </a:ext>
            </a:extLst>
          </p:cNvPr>
          <p:cNvSpPr txBox="1"/>
          <p:nvPr/>
        </p:nvSpPr>
        <p:spPr>
          <a:xfrm>
            <a:off x="10773069" y="3556663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69F630-6E4A-4CD4-8DCB-9611C9B4C931}"/>
              </a:ext>
            </a:extLst>
          </p:cNvPr>
          <p:cNvSpPr txBox="1"/>
          <p:nvPr/>
        </p:nvSpPr>
        <p:spPr>
          <a:xfrm>
            <a:off x="11455602" y="3274584"/>
            <a:ext cx="338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3537427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9474</TotalTime>
  <Words>975</Words>
  <Application>Microsoft Macintosh PowerPoint</Application>
  <PresentationFormat>Widescreen</PresentationFormat>
  <Paragraphs>89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Bellomo, Tiffany</dc:creator>
  <cp:lastModifiedBy>Noah Tsao</cp:lastModifiedBy>
  <cp:revision>170</cp:revision>
  <dcterms:created xsi:type="dcterms:W3CDTF">2020-10-16T02:07:18Z</dcterms:created>
  <dcterms:modified xsi:type="dcterms:W3CDTF">2021-11-18T16:45:48Z</dcterms:modified>
</cp:coreProperties>
</file>