
<file path=[Content_Types].xml><?xml version="1.0" encoding="utf-8"?>
<Types xmlns="http://schemas.openxmlformats.org/package/2006/content-types">
  <Default Extension="xml" ContentType="application/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
  </p:notesMasterIdLst>
  <p:sldIdLst>
    <p:sldId id="257" r:id="rId2"/>
    <p:sldId id="258" r:id="rId3"/>
    <p:sldId id="261" r:id="rId4"/>
    <p:sldId id="262" r:id="rId5"/>
    <p:sldId id="260" r:id="rId6"/>
    <p:sldId id="259" r:id="rId7"/>
  </p:sldIdLst>
  <p:sldSz cx="9144000" cy="6858000" type="screen4x3"/>
  <p:notesSz cx="6797675" cy="9928225"/>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780"/>
    <p:restoredTop sz="95478" autoAdjust="0"/>
  </p:normalViewPr>
  <p:slideViewPr>
    <p:cSldViewPr snapToGrid="0" snapToObjects="1">
      <p:cViewPr varScale="1">
        <p:scale>
          <a:sx n="126" d="100"/>
          <a:sy n="126" d="100"/>
        </p:scale>
        <p:origin x="1632" y="200"/>
      </p:cViewPr>
      <p:guideLst/>
    </p:cSldViewPr>
  </p:slideViewPr>
  <p:outlineViewPr>
    <p:cViewPr>
      <p:scale>
        <a:sx n="33" d="100"/>
        <a:sy n="33" d="100"/>
      </p:scale>
      <p:origin x="0" y="0"/>
    </p:cViewPr>
  </p:outlineViewPr>
  <p:notesTextViewPr>
    <p:cViewPr>
      <p:scale>
        <a:sx n="50" d="100"/>
        <a:sy n="5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5659" cy="49813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4" y="0"/>
            <a:ext cx="2945659" cy="498136"/>
          </a:xfrm>
          <a:prstGeom prst="rect">
            <a:avLst/>
          </a:prstGeom>
        </p:spPr>
        <p:txBody>
          <a:bodyPr vert="horz" lIns="91440" tIns="45720" rIns="91440" bIns="45720" rtlCol="0"/>
          <a:lstStyle>
            <a:lvl1pPr algn="r">
              <a:defRPr sz="1200"/>
            </a:lvl1pPr>
          </a:lstStyle>
          <a:p>
            <a:fld id="{CAC167FD-1EF0-D64F-A5B5-42A258C05D19}" type="datetimeFigureOut">
              <a:rPr kumimoji="1" lang="ja-JP" altLang="en-US" smtClean="0"/>
              <a:t>2021/11/9</a:t>
            </a:fld>
            <a:endParaRPr kumimoji="1" lang="ja-JP" altLang="en-US"/>
          </a:p>
        </p:txBody>
      </p:sp>
      <p:sp>
        <p:nvSpPr>
          <p:cNvPr id="4" name="スライド イメージ プレースホルダー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30092"/>
            <a:ext cx="2945659" cy="49813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4" y="9430092"/>
            <a:ext cx="2945659" cy="498135"/>
          </a:xfrm>
          <a:prstGeom prst="rect">
            <a:avLst/>
          </a:prstGeom>
        </p:spPr>
        <p:txBody>
          <a:bodyPr vert="horz" lIns="91440" tIns="45720" rIns="91440" bIns="45720" rtlCol="0" anchor="b"/>
          <a:lstStyle>
            <a:lvl1pPr algn="r">
              <a:defRPr sz="1200"/>
            </a:lvl1pPr>
          </a:lstStyle>
          <a:p>
            <a:fld id="{D8BC14CB-4C99-5B45-AC8E-9AA79DE9CB73}" type="slidenum">
              <a:rPr kumimoji="1" lang="ja-JP" altLang="en-US" smtClean="0"/>
              <a:t>‹#›</a:t>
            </a:fld>
            <a:endParaRPr kumimoji="1" lang="ja-JP" altLang="en-US"/>
          </a:p>
        </p:txBody>
      </p:sp>
    </p:spTree>
    <p:extLst>
      <p:ext uri="{BB962C8B-B14F-4D97-AF65-F5344CB8AC3E}">
        <p14:creationId xmlns:p14="http://schemas.microsoft.com/office/powerpoint/2010/main" val="67386196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rtl="0" eaLnBrk="1" fontAlgn="ctr" latinLnBrk="0" hangingPunct="1"/>
            <a:endParaRPr kumimoji="1" lang="en-US" altLang="ja-JP" sz="1200" b="0" i="0" u="none" strike="noStrike"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D8BC14CB-4C99-5B45-AC8E-9AA79DE9CB73}" type="slidenum">
              <a:rPr kumimoji="1" lang="ja-JP" altLang="en-US" smtClean="0"/>
              <a:t>1</a:t>
            </a:fld>
            <a:endParaRPr kumimoji="1" lang="ja-JP" altLang="en-US"/>
          </a:p>
        </p:txBody>
      </p:sp>
    </p:spTree>
    <p:extLst>
      <p:ext uri="{BB962C8B-B14F-4D97-AF65-F5344CB8AC3E}">
        <p14:creationId xmlns:p14="http://schemas.microsoft.com/office/powerpoint/2010/main" val="1787901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BC14CB-4C99-5B45-AC8E-9AA79DE9CB73}" type="slidenum">
              <a:rPr kumimoji="1" lang="ja-JP" altLang="en-US" smtClean="0"/>
              <a:t>2</a:t>
            </a:fld>
            <a:endParaRPr kumimoji="1" lang="ja-JP" altLang="en-US"/>
          </a:p>
        </p:txBody>
      </p:sp>
    </p:spTree>
    <p:extLst>
      <p:ext uri="{BB962C8B-B14F-4D97-AF65-F5344CB8AC3E}">
        <p14:creationId xmlns:p14="http://schemas.microsoft.com/office/powerpoint/2010/main" val="448255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BC14CB-4C99-5B45-AC8E-9AA79DE9CB73}" type="slidenum">
              <a:rPr kumimoji="1" lang="ja-JP" altLang="en-US" smtClean="0"/>
              <a:t>3</a:t>
            </a:fld>
            <a:endParaRPr kumimoji="1" lang="ja-JP" altLang="en-US"/>
          </a:p>
        </p:txBody>
      </p:sp>
    </p:spTree>
    <p:extLst>
      <p:ext uri="{BB962C8B-B14F-4D97-AF65-F5344CB8AC3E}">
        <p14:creationId xmlns:p14="http://schemas.microsoft.com/office/powerpoint/2010/main" val="1406378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BC14CB-4C99-5B45-AC8E-9AA79DE9CB73}" type="slidenum">
              <a:rPr kumimoji="1" lang="ja-JP" altLang="en-US" smtClean="0"/>
              <a:t>4</a:t>
            </a:fld>
            <a:endParaRPr kumimoji="1" lang="ja-JP" altLang="en-US"/>
          </a:p>
        </p:txBody>
      </p:sp>
    </p:spTree>
    <p:extLst>
      <p:ext uri="{BB962C8B-B14F-4D97-AF65-F5344CB8AC3E}">
        <p14:creationId xmlns:p14="http://schemas.microsoft.com/office/powerpoint/2010/main" val="1718760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BC14CB-4C99-5B45-AC8E-9AA79DE9CB73}" type="slidenum">
              <a:rPr kumimoji="1" lang="ja-JP" altLang="en-US" smtClean="0"/>
              <a:t>5</a:t>
            </a:fld>
            <a:endParaRPr kumimoji="1" lang="ja-JP" altLang="en-US"/>
          </a:p>
        </p:txBody>
      </p:sp>
    </p:spTree>
    <p:extLst>
      <p:ext uri="{BB962C8B-B14F-4D97-AF65-F5344CB8AC3E}">
        <p14:creationId xmlns:p14="http://schemas.microsoft.com/office/powerpoint/2010/main" val="1861466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fontAlgn="ctr"/>
            <a:endParaRPr lang="en-US" altLang="ja-JP" sz="1200" b="0" i="0" u="none" strike="noStrike" dirty="0">
              <a:solidFill>
                <a:srgbClr val="000000"/>
              </a:solidFill>
              <a:effectLst/>
              <a:latin typeface="Times New Roman" charset="0"/>
              <a:ea typeface="Times New Roman" charset="0"/>
              <a:cs typeface="Times New Roman" charset="0"/>
            </a:endParaRPr>
          </a:p>
        </p:txBody>
      </p:sp>
      <p:sp>
        <p:nvSpPr>
          <p:cNvPr id="4" name="スライド番号プレースホルダー 3"/>
          <p:cNvSpPr>
            <a:spLocks noGrp="1"/>
          </p:cNvSpPr>
          <p:nvPr>
            <p:ph type="sldNum" sz="quarter" idx="10"/>
          </p:nvPr>
        </p:nvSpPr>
        <p:spPr/>
        <p:txBody>
          <a:bodyPr/>
          <a:lstStyle/>
          <a:p>
            <a:fld id="{D8BC14CB-4C99-5B45-AC8E-9AA79DE9CB73}" type="slidenum">
              <a:rPr kumimoji="1" lang="ja-JP" altLang="en-US" smtClean="0"/>
              <a:t>6</a:t>
            </a:fld>
            <a:endParaRPr kumimoji="1" lang="ja-JP" altLang="en-US"/>
          </a:p>
        </p:txBody>
      </p:sp>
    </p:spTree>
    <p:extLst>
      <p:ext uri="{BB962C8B-B14F-4D97-AF65-F5344CB8AC3E}">
        <p14:creationId xmlns:p14="http://schemas.microsoft.com/office/powerpoint/2010/main" val="1478537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169151D-5347-5C45-80C0-AABCE030E603}" type="datetimeFigureOut">
              <a:rPr kumimoji="1" lang="ja-JP" altLang="en-US" smtClean="0"/>
              <a:t>2021/11/9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0AE4A84-89BC-1840-96BC-AF58B1E61424}"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169151D-5347-5C45-80C0-AABCE030E603}" type="datetimeFigureOut">
              <a:rPr kumimoji="1" lang="ja-JP" altLang="en-US" smtClean="0"/>
              <a:t>2021/11/9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0AE4A84-89BC-1840-96BC-AF58B1E61424}"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169151D-5347-5C45-80C0-AABCE030E603}" type="datetimeFigureOut">
              <a:rPr kumimoji="1" lang="ja-JP" altLang="en-US" smtClean="0"/>
              <a:t>2021/11/9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0AE4A84-89BC-1840-96BC-AF58B1E61424}"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169151D-5347-5C45-80C0-AABCE030E603}" type="datetimeFigureOut">
              <a:rPr kumimoji="1" lang="ja-JP" altLang="en-US" smtClean="0"/>
              <a:t>2021/11/9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0AE4A84-89BC-1840-96BC-AF58B1E61424}"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169151D-5347-5C45-80C0-AABCE030E603}" type="datetimeFigureOut">
              <a:rPr kumimoji="1" lang="ja-JP" altLang="en-US" smtClean="0"/>
              <a:t>2021/11/9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0AE4A84-89BC-1840-96BC-AF58B1E61424}"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169151D-5347-5C45-80C0-AABCE030E603}" type="datetimeFigureOut">
              <a:rPr kumimoji="1" lang="ja-JP" altLang="en-US" smtClean="0"/>
              <a:t>2021/11/9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0AE4A84-89BC-1840-96BC-AF58B1E61424}"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9151D-5347-5C45-80C0-AABCE030E603}" type="datetimeFigureOut">
              <a:rPr kumimoji="1" lang="ja-JP" altLang="en-US" smtClean="0"/>
              <a:t>2021/11/9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0AE4A84-89BC-1840-96BC-AF58B1E61424}"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169151D-5347-5C45-80C0-AABCE030E603}" type="datetimeFigureOut">
              <a:rPr kumimoji="1" lang="ja-JP" altLang="en-US" smtClean="0"/>
              <a:t>2021/11/9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0AE4A84-89BC-1840-96BC-AF58B1E61424}"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プレースホルダーまでドラッグするかアイコンをクリックして図を追加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169151D-5347-5C45-80C0-AABCE030E603}" type="datetimeFigureOut">
              <a:rPr kumimoji="1" lang="ja-JP" altLang="en-US" smtClean="0"/>
              <a:t>2021/11/9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0AE4A84-89BC-1840-96BC-AF58B1E61424}"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169151D-5347-5C45-80C0-AABCE030E603}" type="datetimeFigureOut">
              <a:rPr kumimoji="1" lang="ja-JP" altLang="en-US" smtClean="0"/>
              <a:t>2021/11/9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0AE4A84-89BC-1840-96BC-AF58B1E61424}"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169151D-5347-5C45-80C0-AABCE030E603}" type="datetimeFigureOut">
              <a:rPr kumimoji="1" lang="ja-JP" altLang="en-US" smtClean="0"/>
              <a:t>2021/11/9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0AE4A84-89BC-1840-96BC-AF58B1E61424}"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69151D-5347-5C45-80C0-AABCE030E603}" type="datetimeFigureOut">
              <a:rPr kumimoji="1" lang="ja-JP" altLang="en-US" smtClean="0"/>
              <a:t>2021/11/9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AE4A84-89BC-1840-96BC-AF58B1E61424}" type="slidenum">
              <a:rPr kumimoji="1" lang="ja-JP" altLang="en-US" smtClean="0"/>
              <a:t>‹#›</a:t>
            </a:fld>
            <a:endParaRPr kumimoji="1" lang="ja-JP" altLang="en-US"/>
          </a:p>
        </p:txBody>
      </p:sp>
    </p:spTree>
    <p:extLst>
      <p:ext uri="{BB962C8B-B14F-4D97-AF65-F5344CB8AC3E}">
        <p14:creationId xmlns:p14="http://schemas.microsoft.com/office/powerpoint/2010/main" val="13069101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p:cNvGraphicFramePr>
            <a:graphicFrameLocks noGrp="1"/>
          </p:cNvGraphicFramePr>
          <p:nvPr>
            <p:extLst>
              <p:ext uri="{D42A27DB-BD31-4B8C-83A1-F6EECF244321}">
                <p14:modId xmlns:p14="http://schemas.microsoft.com/office/powerpoint/2010/main" val="117938191"/>
              </p:ext>
            </p:extLst>
          </p:nvPr>
        </p:nvGraphicFramePr>
        <p:xfrm>
          <a:off x="1560618" y="388478"/>
          <a:ext cx="6070496" cy="5827256"/>
        </p:xfrm>
        <a:graphic>
          <a:graphicData uri="http://schemas.openxmlformats.org/drawingml/2006/table">
            <a:tbl>
              <a:tblPr/>
              <a:tblGrid>
                <a:gridCol w="1280635">
                  <a:extLst>
                    <a:ext uri="{9D8B030D-6E8A-4147-A177-3AD203B41FA5}">
                      <a16:colId xmlns:a16="http://schemas.microsoft.com/office/drawing/2014/main" xmlns="" val="20000"/>
                    </a:ext>
                  </a:extLst>
                </a:gridCol>
                <a:gridCol w="1266196">
                  <a:extLst>
                    <a:ext uri="{9D8B030D-6E8A-4147-A177-3AD203B41FA5}">
                      <a16:colId xmlns:a16="http://schemas.microsoft.com/office/drawing/2014/main" xmlns="" val="20001"/>
                    </a:ext>
                  </a:extLst>
                </a:gridCol>
                <a:gridCol w="1071716">
                  <a:extLst>
                    <a:ext uri="{9D8B030D-6E8A-4147-A177-3AD203B41FA5}">
                      <a16:colId xmlns:a16="http://schemas.microsoft.com/office/drawing/2014/main" xmlns="" val="20005"/>
                    </a:ext>
                  </a:extLst>
                </a:gridCol>
                <a:gridCol w="560439">
                  <a:extLst>
                    <a:ext uri="{9D8B030D-6E8A-4147-A177-3AD203B41FA5}">
                      <a16:colId xmlns:a16="http://schemas.microsoft.com/office/drawing/2014/main" xmlns="" val="20006"/>
                    </a:ext>
                  </a:extLst>
                </a:gridCol>
                <a:gridCol w="1081548">
                  <a:extLst>
                    <a:ext uri="{9D8B030D-6E8A-4147-A177-3AD203B41FA5}">
                      <a16:colId xmlns:a16="http://schemas.microsoft.com/office/drawing/2014/main" xmlns="" val="20011"/>
                    </a:ext>
                  </a:extLst>
                </a:gridCol>
                <a:gridCol w="809962">
                  <a:extLst>
                    <a:ext uri="{9D8B030D-6E8A-4147-A177-3AD203B41FA5}">
                      <a16:colId xmlns:a16="http://schemas.microsoft.com/office/drawing/2014/main" xmlns="" val="20012"/>
                    </a:ext>
                  </a:extLst>
                </a:gridCol>
              </a:tblGrid>
              <a:tr h="51393">
                <a:tc>
                  <a:txBody>
                    <a:bodyPr/>
                    <a:lstStyle/>
                    <a:p>
                      <a:pPr algn="l" fontAlgn="ctr"/>
                      <a:r>
                        <a:rPr lang="ja-JP" altLang="en-US" sz="1200" b="0" i="0" u="none" strike="noStrike" dirty="0">
                          <a:solidFill>
                            <a:srgbClr val="000000"/>
                          </a:solidFill>
                          <a:effectLst/>
                          <a:latin typeface="Times New Roman" charset="0"/>
                          <a:ea typeface="Times New Roman" charset="0"/>
                          <a:cs typeface="Times New Roman" charset="0"/>
                        </a:rPr>
                        <a:t>　</a:t>
                      </a:r>
                    </a:p>
                  </a:txBody>
                  <a:tcPr marL="3987" marR="3987" marT="398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dirty="0">
                          <a:solidFill>
                            <a:srgbClr val="000000"/>
                          </a:solidFill>
                          <a:effectLst/>
                          <a:latin typeface="Times New Roman" charset="0"/>
                          <a:ea typeface="Times New Roman" charset="0"/>
                          <a:cs typeface="Times New Roman" charset="0"/>
                        </a:rPr>
                        <a:t>　</a:t>
                      </a:r>
                    </a:p>
                  </a:txBody>
                  <a:tcPr marL="3987" marR="3987" marT="398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ja-JP" altLang="en-US" sz="1200" b="0" i="0" u="none" strike="noStrike" dirty="0">
                          <a:solidFill>
                            <a:srgbClr val="000000"/>
                          </a:solidFill>
                          <a:effectLst/>
                          <a:latin typeface="Times New Roman" charset="0"/>
                          <a:ea typeface="Times New Roman" charset="0"/>
                          <a:cs typeface="Times New Roman" charset="0"/>
                        </a:rPr>
                        <a:t>　</a:t>
                      </a:r>
                    </a:p>
                  </a:txBody>
                  <a:tcPr marL="3987" marR="3987" marT="398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ja-JP" altLang="en-US" sz="1200"/>
                    </a:p>
                  </a:txBody>
                  <a:tcPr marL="3987" marR="3987" marT="398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ja-JP" altLang="en-US" sz="1200" dirty="0"/>
                    </a:p>
                  </a:txBody>
                  <a:tcPr marL="3987" marR="3987" marT="3987"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0"/>
                  </a:ext>
                </a:extLst>
              </a:tr>
              <a:tr h="51393">
                <a:tc>
                  <a:txBody>
                    <a:bodyPr/>
                    <a:lstStyle/>
                    <a:p>
                      <a:pPr algn="l"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ja-JP" altLang="en-US" sz="1200" b="0" i="0" u="none" strike="noStrike">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200" b="0" i="0" u="none" strike="noStrike">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Times New Roman" charset="0"/>
                          <a:ea typeface="Times New Roman" charset="0"/>
                          <a:cs typeface="Times New Roman" charset="0"/>
                        </a:rPr>
                        <a:t>　</a:t>
                      </a:r>
                    </a:p>
                  </a:txBody>
                  <a:tcPr marL="3987" marR="3987" marT="3987"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51393">
                <a:tc>
                  <a:txBody>
                    <a:bodyPr/>
                    <a:lstStyle/>
                    <a:p>
                      <a:pPr algn="ctr" rtl="0" fontAlgn="ctr"/>
                      <a:r>
                        <a:rPr lang="ro-RO" sz="1200" b="0" i="0" u="none" strike="noStrike" dirty="0">
                          <a:solidFill>
                            <a:srgbClr val="000000"/>
                          </a:solidFill>
                          <a:effectLst/>
                          <a:latin typeface="Times New Roman" charset="0"/>
                          <a:ea typeface="Times New Roman" charset="0"/>
                          <a:cs typeface="Times New Roman" charset="0"/>
                        </a:rPr>
                        <a:t>Age  </a:t>
                      </a:r>
                    </a:p>
                  </a:txBody>
                  <a:tcPr marL="3987" marR="3987" marT="3987" marB="0" anchor="ctr">
                    <a:lnL>
                      <a:no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rtl="0" fontAlgn="ctr"/>
                      <a:r>
                        <a:rPr lang="en-US" sz="1200" b="0" i="0" u="none" strike="noStrike" baseline="0" dirty="0">
                          <a:solidFill>
                            <a:srgbClr val="000000"/>
                          </a:solidFill>
                          <a:effectLst/>
                          <a:latin typeface="Times New Roman" charset="0"/>
                          <a:ea typeface="Times New Roman" charset="0"/>
                          <a:cs typeface="Times New Roman" charset="0"/>
                        </a:rPr>
                        <a:t> </a:t>
                      </a:r>
                      <a:r>
                        <a:rPr lang="en-US" sz="1200" b="0" i="0" u="none" strike="noStrike" dirty="0">
                          <a:solidFill>
                            <a:srgbClr val="000000"/>
                          </a:solidFill>
                          <a:effectLst/>
                          <a:latin typeface="Times New Roman" charset="0"/>
                          <a:ea typeface="Times New Roman" charset="0"/>
                          <a:cs typeface="Times New Roman" charset="0"/>
                        </a:rPr>
                        <a:t>Maximum</a:t>
                      </a:r>
                    </a:p>
                  </a:txBody>
                  <a:tcPr marL="3987" marR="3987" marT="398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48.9 </a:t>
                      </a:r>
                    </a:p>
                  </a:txBody>
                  <a:tcPr marL="9525" marR="9525" marT="9525" marB="0" anchor="ctr">
                    <a:lnL w="12700" cap="flat" cmpd="sng" algn="ctr">
                      <a:solidFill>
                        <a:srgbClr val="FFFFFF"/>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1100" b="0" i="0" u="none" strike="noStrike" dirty="0">
                          <a:solidFill>
                            <a:srgbClr val="000000"/>
                          </a:solidFill>
                          <a:effectLst/>
                          <a:latin typeface="Times New Roman" charset="0"/>
                        </a:rPr>
                        <a:t>　</a:t>
                      </a:r>
                    </a:p>
                  </a:txBody>
                  <a:tcPr marL="6350" marR="6350" marT="6350" marB="0" anchor="ctr">
                    <a:lnL w="12700" cap="flat" cmpd="sng" algn="ctr">
                      <a:no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nb-NO" sz="1100" b="0" i="0" u="none" strike="noStrike" dirty="0">
                          <a:solidFill>
                            <a:srgbClr val="000000"/>
                          </a:solidFill>
                          <a:effectLst/>
                          <a:latin typeface="Times New Roman" charset="0"/>
                        </a:rPr>
                        <a:t>27.3 </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hr-HR" sz="1100" b="0" i="0" u="none" strike="noStrike" dirty="0">
                        <a:solidFill>
                          <a:srgbClr val="000000"/>
                        </a:solidFill>
                        <a:effectLst/>
                        <a:latin typeface="Times New Roman" charset="0"/>
                      </a:endParaRP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3"/>
                  </a:ext>
                </a:extLst>
              </a:tr>
              <a:tr h="51393">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 year ) </a:t>
                      </a:r>
                    </a:p>
                  </a:txBody>
                  <a:tcPr marL="3987" marR="3987" marT="3987" marB="0" anchor="ctr">
                    <a:lnL>
                      <a:noFill/>
                    </a:lnL>
                    <a:lnR w="12700" cap="flat" cmpd="sng" algn="ctr">
                      <a:solidFill>
                        <a:srgbClr val="FFFFFF"/>
                      </a:solidFill>
                      <a:prstDash val="solid"/>
                      <a:round/>
                      <a:headEnd type="none" w="med" len="med"/>
                      <a:tailEnd type="none" w="med" len="med"/>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Minimum</a:t>
                      </a:r>
                    </a:p>
                  </a:txBody>
                  <a:tcPr marL="3987" marR="3987" marT="398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rPr>
                        <a:t>16.7 </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hr-HR" sz="1100" b="0" i="0" u="none" strike="noStrike">
                          <a:solidFill>
                            <a:srgbClr val="000000"/>
                          </a:solidFill>
                          <a:effectLst/>
                          <a:latin typeface="Times New Roman" charset="0"/>
                        </a:rPr>
                        <a:t>18.4 </a:t>
                      </a:r>
                    </a:p>
                  </a:txBody>
                  <a:tcPr marL="6350" marR="6350" marT="6350" marB="0" anchor="ctr">
                    <a:lnL>
                      <a:noFill/>
                    </a:lnL>
                    <a:lnR>
                      <a:noFill/>
                    </a:lnR>
                    <a:lnT>
                      <a:noFill/>
                    </a:lnT>
                    <a:lnB>
                      <a:noFill/>
                    </a:lnB>
                  </a:tcPr>
                </a:tc>
                <a:tc>
                  <a:txBody>
                    <a:bodyPr/>
                    <a:lstStyle/>
                    <a:p>
                      <a:pPr algn="r" fontAlgn="ctr"/>
                      <a:endParaRPr lang="hr-HR"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04"/>
                  </a:ext>
                </a:extLst>
              </a:tr>
              <a:tr h="51393">
                <a:tc>
                  <a:txBody>
                    <a:bodyPr/>
                    <a:lstStyle/>
                    <a:p>
                      <a:pPr algn="l"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Mean</a:t>
                      </a:r>
                    </a:p>
                  </a:txBody>
                  <a:tcPr marL="3987" marR="3987" marT="398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rPr>
                        <a:t>24.2 </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ctr"/>
                      <a:endParaRPr lang="ja-JP" altLang="en-US"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hr-HR" sz="1100" b="0" i="0" u="none" strike="noStrike">
                          <a:solidFill>
                            <a:srgbClr val="000000"/>
                          </a:solidFill>
                          <a:effectLst/>
                          <a:latin typeface="Times New Roman" charset="0"/>
                        </a:rPr>
                        <a:t>19.6 </a:t>
                      </a:r>
                    </a:p>
                  </a:txBody>
                  <a:tcPr marL="6350" marR="6350" marT="6350" marB="0" anchor="ctr">
                    <a:lnL>
                      <a:noFill/>
                    </a:lnL>
                    <a:lnR>
                      <a:noFill/>
                    </a:lnR>
                    <a:lnT>
                      <a:noFill/>
                    </a:lnT>
                    <a:lnB>
                      <a:noFill/>
                    </a:lnB>
                  </a:tcPr>
                </a:tc>
                <a:tc>
                  <a:txBody>
                    <a:bodyPr/>
                    <a:lstStyle/>
                    <a:p>
                      <a:pPr algn="r" fontAlgn="ctr"/>
                      <a:endParaRPr lang="nb-NO"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05"/>
                  </a:ext>
                </a:extLst>
              </a:tr>
              <a:tr h="51393">
                <a:tc>
                  <a:txBody>
                    <a:bodyPr/>
                    <a:lstStyle/>
                    <a:p>
                      <a:pPr algn="l"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r>
                        <a:rPr lang="en-US" altLang="ja-JP" sz="1200" b="0" i="0" u="none" strike="noStrike" dirty="0">
                          <a:solidFill>
                            <a:srgbClr val="000000"/>
                          </a:solidFill>
                          <a:effectLst/>
                          <a:latin typeface="Times New Roman" charset="0"/>
                          <a:ea typeface="Times New Roman" charset="0"/>
                          <a:cs typeface="Times New Roman" charset="0"/>
                        </a:rPr>
                        <a:t>S.D.</a:t>
                      </a:r>
                    </a:p>
                  </a:txBody>
                  <a:tcPr marL="3987" marR="3987" marT="3987"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8.4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endParaRPr lang="fi-FI"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06"/>
                  </a:ext>
                </a:extLst>
              </a:tr>
              <a:tr h="51393">
                <a:tc>
                  <a:txBody>
                    <a:bodyPr/>
                    <a:lstStyle/>
                    <a:p>
                      <a:pPr algn="l"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r"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07"/>
                  </a:ext>
                </a:extLst>
              </a:tr>
              <a:tr h="51393">
                <a:tc>
                  <a:txBody>
                    <a:bodyPr/>
                    <a:lstStyle/>
                    <a:p>
                      <a:pPr algn="ctr" rtl="0" fontAlgn="ctr"/>
                      <a:r>
                        <a:rPr lang="hu-HU" sz="1200" b="0" i="0" u="none" strike="noStrike" dirty="0">
                          <a:solidFill>
                            <a:srgbClr val="000000"/>
                          </a:solidFill>
                          <a:effectLst/>
                          <a:latin typeface="Times New Roman" charset="0"/>
                          <a:ea typeface="Times New Roman" charset="0"/>
                          <a:cs typeface="Times New Roman" charset="0"/>
                        </a:rPr>
                        <a:t>SNA  </a:t>
                      </a:r>
                    </a:p>
                  </a:txBody>
                  <a:tcPr marL="3987" marR="3987" marT="398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Maximum</a:t>
                      </a:r>
                    </a:p>
                  </a:txBody>
                  <a:tcPr marL="3987" marR="3987" marT="3987"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86.3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hr-HR" sz="1100" b="0" i="0" u="none" strike="noStrike">
                          <a:solidFill>
                            <a:srgbClr val="000000"/>
                          </a:solidFill>
                          <a:effectLst/>
                          <a:latin typeface="Times New Roman" charset="0"/>
                        </a:rPr>
                        <a:t>89.0 </a:t>
                      </a:r>
                    </a:p>
                  </a:txBody>
                  <a:tcPr marL="6350" marR="6350" marT="6350" marB="0" anchor="ctr">
                    <a:lnL>
                      <a:noFill/>
                    </a:lnL>
                    <a:lnR>
                      <a:noFill/>
                    </a:lnR>
                    <a:lnT>
                      <a:noFill/>
                    </a:lnT>
                    <a:lnB>
                      <a:noFill/>
                    </a:lnB>
                  </a:tcPr>
                </a:tc>
                <a:tc>
                  <a:txBody>
                    <a:bodyPr/>
                    <a:lstStyle/>
                    <a:p>
                      <a:pPr algn="r" fontAlgn="ctr"/>
                      <a:endParaRPr lang="hr-HR"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08"/>
                  </a:ext>
                </a:extLst>
              </a:tr>
              <a:tr h="51393">
                <a:tc>
                  <a:txBody>
                    <a:bodyPr/>
                    <a:lstStyle/>
                    <a:p>
                      <a:pPr algn="ctr" rtl="0" fontAlgn="ctr"/>
                      <a:r>
                        <a:rPr lang="it-IT" sz="1200" b="0" i="0" u="none" strike="noStrike" dirty="0">
                          <a:solidFill>
                            <a:srgbClr val="000000"/>
                          </a:solidFill>
                          <a:effectLst/>
                          <a:latin typeface="Times New Roman" charset="0"/>
                          <a:ea typeface="Times New Roman" charset="0"/>
                          <a:cs typeface="Times New Roman" charset="0"/>
                        </a:rPr>
                        <a:t>( ° ) </a:t>
                      </a:r>
                    </a:p>
                  </a:txBody>
                  <a:tcPr marL="3987" marR="3987" marT="398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Minimum</a:t>
                      </a:r>
                    </a:p>
                  </a:txBody>
                  <a:tcPr marL="3987" marR="3987" marT="3987" marB="0" anchor="ctr">
                    <a:lnL>
                      <a:noFill/>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rPr>
                        <a:t>79.1 </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hr-HR" sz="1100" b="0" i="0" u="none" strike="noStrike">
                          <a:solidFill>
                            <a:srgbClr val="000000"/>
                          </a:solidFill>
                          <a:effectLst/>
                          <a:latin typeface="Times New Roman" charset="0"/>
                        </a:rPr>
                        <a:t>72.5 </a:t>
                      </a:r>
                    </a:p>
                  </a:txBody>
                  <a:tcPr marL="6350" marR="6350" marT="6350" marB="0" anchor="ctr">
                    <a:lnL>
                      <a:noFill/>
                    </a:lnL>
                    <a:lnR>
                      <a:noFill/>
                    </a:lnR>
                    <a:lnT>
                      <a:noFill/>
                    </a:lnT>
                    <a:lnB>
                      <a:noFill/>
                    </a:lnB>
                  </a:tcPr>
                </a:tc>
                <a:tc>
                  <a:txBody>
                    <a:bodyPr/>
                    <a:lstStyle/>
                    <a:p>
                      <a:pPr algn="r" fontAlgn="ctr"/>
                      <a:endParaRPr lang="hr-HR"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09"/>
                  </a:ext>
                </a:extLst>
              </a:tr>
              <a:tr h="51393">
                <a:tc>
                  <a:txBody>
                    <a:bodyPr/>
                    <a:lstStyle/>
                    <a:p>
                      <a:pPr algn="l"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w="12700" cap="flat" cmpd="sng" algn="ctr">
                      <a:solidFill>
                        <a:srgbClr val="FFFFFF"/>
                      </a:solidFill>
                      <a:prstDash val="solid"/>
                      <a:round/>
                      <a:headEnd type="none" w="med" len="med"/>
                      <a:tailEnd type="none" w="med" len="med"/>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Mean</a:t>
                      </a:r>
                    </a:p>
                  </a:txBody>
                  <a:tcPr marL="3987" marR="3987" marT="398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rPr>
                        <a:t>82.4 </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hr-HR" sz="1100" b="0" i="0" u="none" strike="noStrike" dirty="0">
                          <a:solidFill>
                            <a:srgbClr val="000000"/>
                          </a:solidFill>
                          <a:effectLst/>
                          <a:latin typeface="Times New Roman" charset="0"/>
                        </a:rPr>
                        <a:t>82.3 </a:t>
                      </a:r>
                    </a:p>
                  </a:txBody>
                  <a:tcPr marL="6350" marR="6350" marT="6350" marB="0" anchor="ctr">
                    <a:lnL>
                      <a:noFill/>
                    </a:lnL>
                    <a:lnR>
                      <a:noFill/>
                    </a:lnR>
                    <a:lnT>
                      <a:noFill/>
                    </a:lnT>
                    <a:lnB>
                      <a:noFill/>
                    </a:lnB>
                  </a:tcPr>
                </a:tc>
                <a:tc>
                  <a:txBody>
                    <a:bodyPr/>
                    <a:lstStyle/>
                    <a:p>
                      <a:pPr algn="r" fontAlgn="ctr"/>
                      <a:endParaRPr lang="hr-HR"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10"/>
                  </a:ext>
                </a:extLst>
              </a:tr>
              <a:tr h="51393">
                <a:tc>
                  <a:txBody>
                    <a:bodyPr/>
                    <a:lstStyle/>
                    <a:p>
                      <a:pPr algn="l"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r>
                        <a:rPr lang="en-US" altLang="ja-JP" sz="1200" b="0" i="0" u="none" strike="noStrike" dirty="0">
                          <a:solidFill>
                            <a:srgbClr val="000000"/>
                          </a:solidFill>
                          <a:effectLst/>
                          <a:latin typeface="Times New Roman" charset="0"/>
                          <a:ea typeface="Times New Roman" charset="0"/>
                          <a:cs typeface="Times New Roman" charset="0"/>
                        </a:rPr>
                        <a:t>S.D.</a:t>
                      </a:r>
                    </a:p>
                  </a:txBody>
                  <a:tcPr marL="3987" marR="3987" marT="3987"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1.9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hr-HR" sz="1100" b="0" i="0" u="none" strike="noStrike" dirty="0">
                          <a:solidFill>
                            <a:srgbClr val="000000"/>
                          </a:solidFill>
                          <a:effectLst/>
                          <a:latin typeface="Times New Roman" charset="0"/>
                        </a:rPr>
                        <a:t>3.</a:t>
                      </a:r>
                      <a:r>
                        <a:rPr lang="en-US" sz="1100" b="0" i="0" u="none" strike="noStrike" dirty="0">
                          <a:solidFill>
                            <a:srgbClr val="000000"/>
                          </a:solidFill>
                          <a:effectLst/>
                          <a:latin typeface="Times New Roman" charset="0"/>
                        </a:rPr>
                        <a:t>5</a:t>
                      </a:r>
                      <a:r>
                        <a:rPr lang="hr-HR" sz="1100" b="0" i="0" u="none" strike="noStrike" dirty="0">
                          <a:solidFill>
                            <a:srgbClr val="000000"/>
                          </a:solidFill>
                          <a:effectLst/>
                          <a:latin typeface="Times New Roman" charset="0"/>
                        </a:rPr>
                        <a:t> </a:t>
                      </a:r>
                    </a:p>
                  </a:txBody>
                  <a:tcPr marL="6350" marR="6350" marT="6350" marB="0" anchor="ctr">
                    <a:lnL>
                      <a:noFill/>
                    </a:lnL>
                    <a:lnR>
                      <a:noFill/>
                    </a:lnR>
                    <a:lnT>
                      <a:noFill/>
                    </a:lnT>
                    <a:lnB>
                      <a:noFill/>
                    </a:lnB>
                  </a:tcPr>
                </a:tc>
                <a:tc>
                  <a:txBody>
                    <a:bodyPr/>
                    <a:lstStyle/>
                    <a:p>
                      <a:pPr algn="r" fontAlgn="ctr"/>
                      <a:endParaRPr lang="cs-CZ"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11"/>
                  </a:ext>
                </a:extLst>
              </a:tr>
              <a:tr h="51393">
                <a:tc>
                  <a:txBody>
                    <a:bodyPr/>
                    <a:lstStyle/>
                    <a:p>
                      <a:pPr algn="l" fontAlgn="ctr"/>
                      <a:endParaRPr lang="ja-JP" altLang="en-US" sz="1200" b="0" i="0" u="none" strike="noStrike">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12"/>
                  </a:ext>
                </a:extLst>
              </a:tr>
              <a:tr h="51393">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SNB </a:t>
                      </a:r>
                    </a:p>
                  </a:txBody>
                  <a:tcPr marL="3987" marR="3987" marT="398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Maximum</a:t>
                      </a:r>
                    </a:p>
                  </a:txBody>
                  <a:tcPr marL="3987" marR="3987" marT="3987" marB="0" anchor="ctr">
                    <a:lnL>
                      <a:noFill/>
                    </a:lnL>
                    <a:lnR>
                      <a:noFill/>
                    </a:lnR>
                    <a:lnT>
                      <a:noFill/>
                    </a:lnT>
                    <a:lnB>
                      <a:noFill/>
                    </a:lnB>
                  </a:tcPr>
                </a:tc>
                <a:tc>
                  <a:txBody>
                    <a:bodyPr/>
                    <a:lstStyle/>
                    <a:p>
                      <a:pPr algn="r" fontAlgn="ctr"/>
                      <a:r>
                        <a:rPr lang="hr-HR" sz="1100" b="0" i="0" u="none" strike="noStrike" dirty="0">
                          <a:solidFill>
                            <a:srgbClr val="000000"/>
                          </a:solidFill>
                          <a:effectLst/>
                          <a:latin typeface="Times New Roman" charset="0"/>
                        </a:rPr>
                        <a:t>88.7 </a:t>
                      </a: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nb-NO" sz="1100" b="0" i="0" u="none" strike="noStrike">
                          <a:solidFill>
                            <a:srgbClr val="000000"/>
                          </a:solidFill>
                          <a:effectLst/>
                          <a:latin typeface="Times New Roman" charset="0"/>
                        </a:rPr>
                        <a:t>84.9 </a:t>
                      </a:r>
                    </a:p>
                  </a:txBody>
                  <a:tcPr marL="6350" marR="6350" marT="6350" marB="0" anchor="ctr">
                    <a:lnL>
                      <a:noFill/>
                    </a:lnL>
                    <a:lnR>
                      <a:noFill/>
                    </a:lnR>
                    <a:lnT>
                      <a:noFill/>
                    </a:lnT>
                    <a:lnB>
                      <a:noFill/>
                    </a:lnB>
                  </a:tcPr>
                </a:tc>
                <a:tc>
                  <a:txBody>
                    <a:bodyPr/>
                    <a:lstStyle/>
                    <a:p>
                      <a:pPr algn="r" fontAlgn="ctr"/>
                      <a:endParaRPr lang="hr-HR"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13"/>
                  </a:ext>
                </a:extLst>
              </a:tr>
              <a:tr h="51393">
                <a:tc>
                  <a:txBody>
                    <a:bodyPr/>
                    <a:lstStyle/>
                    <a:p>
                      <a:pPr algn="ctr" rtl="0" fontAlgn="ctr"/>
                      <a:r>
                        <a:rPr lang="it-IT" sz="1200" b="0" i="0" u="none" strike="noStrike">
                          <a:solidFill>
                            <a:srgbClr val="000000"/>
                          </a:solidFill>
                          <a:effectLst/>
                          <a:latin typeface="Times New Roman" charset="0"/>
                          <a:ea typeface="Times New Roman" charset="0"/>
                          <a:cs typeface="Times New Roman" charset="0"/>
                        </a:rPr>
                        <a:t> ( ° ) </a:t>
                      </a:r>
                    </a:p>
                  </a:txBody>
                  <a:tcPr marL="3987" marR="3987" marT="398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Minimum</a:t>
                      </a:r>
                    </a:p>
                  </a:txBody>
                  <a:tcPr marL="3987" marR="3987" marT="3987" marB="0" anchor="ctr">
                    <a:lnL>
                      <a:noFill/>
                    </a:lnL>
                    <a:lnR>
                      <a:noFill/>
                    </a:lnR>
                    <a:lnT>
                      <a:noFill/>
                    </a:lnT>
                    <a:lnB>
                      <a:noFill/>
                    </a:lnB>
                  </a:tcPr>
                </a:tc>
                <a:tc>
                  <a:txBody>
                    <a:bodyPr/>
                    <a:lstStyle/>
                    <a:p>
                      <a:pPr algn="r" fontAlgn="ctr"/>
                      <a:r>
                        <a:rPr lang="fi-FI" sz="1100" b="0" i="0" u="none" strike="noStrike">
                          <a:solidFill>
                            <a:srgbClr val="000000"/>
                          </a:solidFill>
                          <a:effectLst/>
                          <a:latin typeface="Times New Roman" charset="0"/>
                        </a:rPr>
                        <a:t>79.3 </a:t>
                      </a: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hr-HR" sz="1100" b="0" i="0" u="none" strike="noStrike" dirty="0">
                          <a:solidFill>
                            <a:srgbClr val="000000"/>
                          </a:solidFill>
                          <a:effectLst/>
                          <a:latin typeface="Times New Roman" charset="0"/>
                        </a:rPr>
                        <a:t>69.1 </a:t>
                      </a:r>
                    </a:p>
                  </a:txBody>
                  <a:tcPr marL="6350" marR="6350" marT="6350" marB="0" anchor="ctr">
                    <a:lnL>
                      <a:noFill/>
                    </a:lnL>
                    <a:lnR>
                      <a:noFill/>
                    </a:lnR>
                    <a:lnT>
                      <a:noFill/>
                    </a:lnT>
                    <a:lnB>
                      <a:noFill/>
                    </a:lnB>
                  </a:tcPr>
                </a:tc>
                <a:tc>
                  <a:txBody>
                    <a:bodyPr/>
                    <a:lstStyle/>
                    <a:p>
                      <a:pPr algn="r" fontAlgn="ctr"/>
                      <a:endParaRPr lang="fi-FI"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14"/>
                  </a:ext>
                </a:extLst>
              </a:tr>
              <a:tr h="51393">
                <a:tc>
                  <a:txBody>
                    <a:bodyPr/>
                    <a:lstStyle/>
                    <a:p>
                      <a:pPr algn="l" fontAlgn="ctr"/>
                      <a:endParaRPr lang="ja-JP" altLang="en-US" sz="1200" b="0" i="0" u="none" strike="noStrike">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Mean</a:t>
                      </a:r>
                    </a:p>
                  </a:txBody>
                  <a:tcPr marL="3987" marR="3987" marT="3987" marB="0" anchor="ctr">
                    <a:lnL>
                      <a:noFill/>
                    </a:lnL>
                    <a:lnR>
                      <a:noFill/>
                    </a:lnR>
                    <a:lnT>
                      <a:noFill/>
                    </a:lnT>
                    <a:lnB>
                      <a:noFill/>
                    </a:lnB>
                  </a:tcPr>
                </a:tc>
                <a:tc>
                  <a:txBody>
                    <a:bodyPr/>
                    <a:lstStyle/>
                    <a:p>
                      <a:pPr algn="r" fontAlgn="ctr"/>
                      <a:r>
                        <a:rPr lang="hr-HR" sz="1100" b="0" i="0" u="none" strike="noStrike" dirty="0">
                          <a:solidFill>
                            <a:srgbClr val="000000"/>
                          </a:solidFill>
                          <a:effectLst/>
                          <a:latin typeface="Times New Roman" charset="0"/>
                        </a:rPr>
                        <a:t>84.9 </a:t>
                      </a: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hr-HR" sz="1100" b="0" i="0" u="none" strike="noStrike" dirty="0">
                          <a:solidFill>
                            <a:srgbClr val="000000"/>
                          </a:solidFill>
                          <a:effectLst/>
                          <a:latin typeface="Times New Roman" charset="0"/>
                        </a:rPr>
                        <a:t>78.9 </a:t>
                      </a:r>
                    </a:p>
                  </a:txBody>
                  <a:tcPr marL="6350" marR="6350" marT="6350" marB="0" anchor="ctr">
                    <a:lnL>
                      <a:noFill/>
                    </a:lnL>
                    <a:lnR>
                      <a:noFill/>
                    </a:lnR>
                    <a:lnT>
                      <a:noFill/>
                    </a:lnT>
                    <a:lnB>
                      <a:noFill/>
                    </a:lnB>
                  </a:tcPr>
                </a:tc>
                <a:tc>
                  <a:txBody>
                    <a:bodyPr/>
                    <a:lstStyle/>
                    <a:p>
                      <a:pPr algn="r" fontAlgn="ctr"/>
                      <a:endParaRPr lang="hr-HR"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15"/>
                  </a:ext>
                </a:extLst>
              </a:tr>
              <a:tr h="51393">
                <a:tc>
                  <a:txBody>
                    <a:bodyPr/>
                    <a:lstStyle/>
                    <a:p>
                      <a:pPr algn="l" fontAlgn="ctr"/>
                      <a:endParaRPr lang="ja-JP" altLang="en-US" sz="1200" b="0" i="0" u="none" strike="noStrike">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r>
                        <a:rPr lang="en-US" altLang="ja-JP" sz="1200" b="0" i="0" u="none" strike="noStrike" dirty="0">
                          <a:solidFill>
                            <a:srgbClr val="000000"/>
                          </a:solidFill>
                          <a:effectLst/>
                          <a:latin typeface="Times New Roman" charset="0"/>
                          <a:ea typeface="Times New Roman" charset="0"/>
                          <a:cs typeface="Times New Roman" charset="0"/>
                        </a:rPr>
                        <a:t>S.D.</a:t>
                      </a:r>
                    </a:p>
                  </a:txBody>
                  <a:tcPr marL="3987" marR="3987" marT="3987" marB="0" anchor="ctr">
                    <a:lnL>
                      <a:noFill/>
                    </a:lnL>
                    <a:lnR>
                      <a:noFill/>
                    </a:lnR>
                    <a:lnT>
                      <a:noFill/>
                    </a:lnT>
                    <a:lnB>
                      <a:noFill/>
                    </a:lnB>
                  </a:tcPr>
                </a:tc>
                <a:tc>
                  <a:txBody>
                    <a:bodyPr/>
                    <a:lstStyle/>
                    <a:p>
                      <a:pPr algn="r" fontAlgn="ctr"/>
                      <a:r>
                        <a:rPr lang="hr-HR" sz="1100" b="0" i="0" u="none" strike="noStrike" dirty="0">
                          <a:solidFill>
                            <a:srgbClr val="000000"/>
                          </a:solidFill>
                          <a:effectLst/>
                          <a:latin typeface="Times New Roman" charset="0"/>
                        </a:rPr>
                        <a:t>2.</a:t>
                      </a:r>
                      <a:r>
                        <a:rPr lang="en-US" sz="1100" b="0" i="0" u="none" strike="noStrike">
                          <a:solidFill>
                            <a:srgbClr val="000000"/>
                          </a:solidFill>
                          <a:effectLst/>
                          <a:latin typeface="Times New Roman" charset="0"/>
                        </a:rPr>
                        <a:t>4</a:t>
                      </a:r>
                      <a:r>
                        <a:rPr lang="hr-HR" sz="1100" b="0" i="0" u="none" strike="noStrike">
                          <a:solidFill>
                            <a:srgbClr val="000000"/>
                          </a:solidFill>
                          <a:effectLst/>
                          <a:latin typeface="Times New Roman" charset="0"/>
                        </a:rPr>
                        <a:t> </a:t>
                      </a:r>
                      <a:endParaRPr lang="hr-HR"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hr-HR" sz="1100" b="0" i="0" u="none" strike="noStrike" dirty="0">
                          <a:solidFill>
                            <a:srgbClr val="000000"/>
                          </a:solidFill>
                          <a:effectLst/>
                          <a:latin typeface="Times New Roman" charset="0"/>
                        </a:rPr>
                        <a:t>3.</a:t>
                      </a:r>
                      <a:r>
                        <a:rPr lang="en-US" sz="1100" b="0" i="0" u="none" strike="noStrike" dirty="0">
                          <a:solidFill>
                            <a:srgbClr val="000000"/>
                          </a:solidFill>
                          <a:effectLst/>
                          <a:latin typeface="Times New Roman" charset="0"/>
                        </a:rPr>
                        <a:t>5</a:t>
                      </a:r>
                      <a:r>
                        <a:rPr lang="hr-HR" sz="1100" b="0" i="0" u="none" strike="noStrike" dirty="0">
                          <a:solidFill>
                            <a:srgbClr val="000000"/>
                          </a:solidFill>
                          <a:effectLst/>
                          <a:latin typeface="Times New Roman" charset="0"/>
                        </a:rPr>
                        <a:t> </a:t>
                      </a:r>
                    </a:p>
                  </a:txBody>
                  <a:tcPr marL="6350" marR="6350" marT="6350" marB="0" anchor="ctr">
                    <a:lnL>
                      <a:noFill/>
                    </a:lnL>
                    <a:lnR>
                      <a:noFill/>
                    </a:lnR>
                    <a:lnT>
                      <a:noFill/>
                    </a:lnT>
                    <a:lnB>
                      <a:noFill/>
                    </a:lnB>
                  </a:tcPr>
                </a:tc>
                <a:tc>
                  <a:txBody>
                    <a:bodyPr/>
                    <a:lstStyle/>
                    <a:p>
                      <a:pPr algn="r" fontAlgn="ctr"/>
                      <a:endParaRPr lang="hr-HR"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16"/>
                  </a:ext>
                </a:extLst>
              </a:tr>
              <a:tr h="51393">
                <a:tc>
                  <a:txBody>
                    <a:bodyPr/>
                    <a:lstStyle/>
                    <a:p>
                      <a:pPr algn="l" fontAlgn="ctr"/>
                      <a:endParaRPr lang="ja-JP" altLang="en-US" sz="1200" b="0" i="0" u="none" strike="noStrike">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17"/>
                  </a:ext>
                </a:extLst>
              </a:tr>
              <a:tr h="51393">
                <a:tc>
                  <a:txBody>
                    <a:bodyPr/>
                    <a:lstStyle/>
                    <a:p>
                      <a:pPr algn="ctr" rtl="0" fontAlgn="ctr"/>
                      <a:r>
                        <a:rPr lang="nb-NO" sz="1200" b="0" i="0" u="none" strike="noStrike" dirty="0">
                          <a:solidFill>
                            <a:srgbClr val="000000"/>
                          </a:solidFill>
                          <a:effectLst/>
                          <a:latin typeface="Times New Roman" charset="0"/>
                          <a:ea typeface="Times New Roman" charset="0"/>
                          <a:cs typeface="Times New Roman" charset="0"/>
                        </a:rPr>
                        <a:t>ANB  </a:t>
                      </a:r>
                    </a:p>
                  </a:txBody>
                  <a:tcPr marL="3987" marR="3987" marT="398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Maximum</a:t>
                      </a:r>
                    </a:p>
                  </a:txBody>
                  <a:tcPr marL="3987" marR="3987" marT="3987"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rPr>
                        <a:t>0.0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hr-HR" sz="1100" b="0" i="0" u="none" strike="noStrike">
                          <a:solidFill>
                            <a:srgbClr val="000000"/>
                          </a:solidFill>
                          <a:effectLst/>
                          <a:latin typeface="Times New Roman" charset="0"/>
                        </a:rPr>
                        <a:t>6.7 </a:t>
                      </a:r>
                    </a:p>
                  </a:txBody>
                  <a:tcPr marL="6350" marR="6350" marT="6350" marB="0" anchor="ctr">
                    <a:lnL>
                      <a:noFill/>
                    </a:lnL>
                    <a:lnR>
                      <a:noFill/>
                    </a:lnR>
                    <a:lnT>
                      <a:noFill/>
                    </a:lnT>
                    <a:lnB>
                      <a:noFill/>
                    </a:lnB>
                  </a:tcPr>
                </a:tc>
                <a:tc>
                  <a:txBody>
                    <a:bodyPr/>
                    <a:lstStyle/>
                    <a:p>
                      <a:pPr algn="r" fontAlgn="ctr"/>
                      <a:endParaRPr lang="nb-NO"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18"/>
                  </a:ext>
                </a:extLst>
              </a:tr>
              <a:tr h="51393">
                <a:tc>
                  <a:txBody>
                    <a:bodyPr/>
                    <a:lstStyle/>
                    <a:p>
                      <a:pPr algn="ctr" rtl="0" fontAlgn="ctr"/>
                      <a:r>
                        <a:rPr lang="it-IT" sz="1200" b="0" i="0" u="none" strike="noStrike" dirty="0">
                          <a:solidFill>
                            <a:srgbClr val="000000"/>
                          </a:solidFill>
                          <a:effectLst/>
                          <a:latin typeface="Times New Roman" charset="0"/>
                          <a:ea typeface="Times New Roman" charset="0"/>
                          <a:cs typeface="Times New Roman" charset="0"/>
                        </a:rPr>
                        <a:t>( ° )</a:t>
                      </a:r>
                    </a:p>
                  </a:txBody>
                  <a:tcPr marL="3987" marR="3987" marT="398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Minimum</a:t>
                      </a:r>
                    </a:p>
                  </a:txBody>
                  <a:tcPr marL="3987" marR="3987" marT="3987"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rPr>
                        <a:t>-6.1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pl-PL" sz="1100" b="0" i="0" u="none" strike="noStrike">
                          <a:solidFill>
                            <a:srgbClr val="000000"/>
                          </a:solidFill>
                          <a:effectLst/>
                          <a:latin typeface="Times New Roman" charset="0"/>
                        </a:rPr>
                        <a:t>-0.9 </a:t>
                      </a:r>
                    </a:p>
                  </a:txBody>
                  <a:tcPr marL="6350" marR="6350" marT="6350" marB="0" anchor="ctr">
                    <a:lnL>
                      <a:noFill/>
                    </a:lnL>
                    <a:lnR>
                      <a:noFill/>
                    </a:lnR>
                    <a:lnT>
                      <a:noFill/>
                    </a:lnT>
                    <a:lnB>
                      <a:noFill/>
                    </a:lnB>
                  </a:tcPr>
                </a:tc>
                <a:tc>
                  <a:txBody>
                    <a:bodyPr/>
                    <a:lstStyle/>
                    <a:p>
                      <a:pPr algn="r" fontAlgn="ctr"/>
                      <a:endParaRPr lang="nb-NO"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19"/>
                  </a:ext>
                </a:extLst>
              </a:tr>
              <a:tr h="51393">
                <a:tc>
                  <a:txBody>
                    <a:bodyPr/>
                    <a:lstStyle/>
                    <a:p>
                      <a:pPr algn="l" fontAlgn="ctr"/>
                      <a:endParaRPr lang="ja-JP" altLang="en-US" sz="1200" b="0" i="0" u="none" strike="noStrike">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Mean</a:t>
                      </a:r>
                    </a:p>
                  </a:txBody>
                  <a:tcPr marL="3987" marR="3987" marT="3987"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rPr>
                        <a:t>-2.5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hr-HR" sz="1100" b="0" i="0" u="none" strike="noStrike" dirty="0">
                          <a:solidFill>
                            <a:srgbClr val="000000"/>
                          </a:solidFill>
                          <a:effectLst/>
                          <a:latin typeface="Times New Roman" charset="0"/>
                        </a:rPr>
                        <a:t>3.4 </a:t>
                      </a:r>
                    </a:p>
                  </a:txBody>
                  <a:tcPr marL="6350" marR="6350" marT="6350" marB="0" anchor="ctr">
                    <a:lnL>
                      <a:noFill/>
                    </a:lnL>
                    <a:lnR>
                      <a:noFill/>
                    </a:lnR>
                    <a:lnT>
                      <a:noFill/>
                    </a:lnT>
                    <a:lnB>
                      <a:noFill/>
                    </a:lnB>
                  </a:tcPr>
                </a:tc>
                <a:tc>
                  <a:txBody>
                    <a:bodyPr/>
                    <a:lstStyle/>
                    <a:p>
                      <a:pPr algn="r" fontAlgn="ctr"/>
                      <a:endParaRPr lang="nb-NO"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20"/>
                  </a:ext>
                </a:extLst>
              </a:tr>
              <a:tr h="51393">
                <a:tc>
                  <a:txBody>
                    <a:bodyPr/>
                    <a:lstStyle/>
                    <a:p>
                      <a:pPr algn="l" fontAlgn="ctr"/>
                      <a:endParaRPr lang="ja-JP" altLang="en-US" sz="1200" b="0" i="0" u="none" strike="noStrike">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r>
                        <a:rPr lang="en-US" altLang="ja-JP" sz="1200" b="0" i="0" u="none" strike="noStrike" dirty="0">
                          <a:solidFill>
                            <a:srgbClr val="000000"/>
                          </a:solidFill>
                          <a:effectLst/>
                          <a:latin typeface="Times New Roman" charset="0"/>
                          <a:ea typeface="Times New Roman" charset="0"/>
                          <a:cs typeface="Times New Roman" charset="0"/>
                        </a:rPr>
                        <a:t>S.D.</a:t>
                      </a:r>
                    </a:p>
                  </a:txBody>
                  <a:tcPr marL="3987" marR="3987" marT="3987"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1.9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uk-UA" sz="1100" b="0" i="0" u="none" strike="noStrike" dirty="0">
                          <a:solidFill>
                            <a:srgbClr val="000000"/>
                          </a:solidFill>
                          <a:effectLst/>
                          <a:latin typeface="Times New Roman" charset="0"/>
                        </a:rPr>
                        <a:t>1.</a:t>
                      </a:r>
                      <a:r>
                        <a:rPr lang="en-US" sz="1100" b="0" i="0" u="none" strike="noStrike" dirty="0">
                          <a:solidFill>
                            <a:srgbClr val="000000"/>
                          </a:solidFill>
                          <a:effectLst/>
                          <a:latin typeface="Times New Roman" charset="0"/>
                        </a:rPr>
                        <a:t>8</a:t>
                      </a:r>
                      <a:r>
                        <a:rPr lang="uk-UA" sz="1100" b="0" i="0" u="none" strike="noStrike" dirty="0">
                          <a:solidFill>
                            <a:srgbClr val="000000"/>
                          </a:solidFill>
                          <a:effectLst/>
                          <a:latin typeface="Times New Roman" charset="0"/>
                        </a:rPr>
                        <a:t> </a:t>
                      </a:r>
                    </a:p>
                  </a:txBody>
                  <a:tcPr marL="6350" marR="6350" marT="6350" marB="0" anchor="ctr">
                    <a:lnL>
                      <a:noFill/>
                    </a:lnL>
                    <a:lnR>
                      <a:noFill/>
                    </a:lnR>
                    <a:lnT>
                      <a:noFill/>
                    </a:lnT>
                    <a:lnB>
                      <a:noFill/>
                    </a:lnB>
                  </a:tcPr>
                </a:tc>
                <a:tc>
                  <a:txBody>
                    <a:bodyPr/>
                    <a:lstStyle/>
                    <a:p>
                      <a:pPr algn="r" fontAlgn="ctr"/>
                      <a:endParaRPr lang="nb-NO"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21"/>
                  </a:ext>
                </a:extLst>
              </a:tr>
              <a:tr h="51393">
                <a:tc>
                  <a:txBody>
                    <a:bodyPr/>
                    <a:lstStyle/>
                    <a:p>
                      <a:pPr algn="l"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22"/>
                  </a:ext>
                </a:extLst>
              </a:tr>
              <a:tr h="5139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ja-JP" sz="1200" dirty="0">
                          <a:solidFill>
                            <a:srgbClr val="000000"/>
                          </a:solidFill>
                          <a:latin typeface="Times New Roman" charset="0"/>
                          <a:ea typeface="Times New Roman" charset="0"/>
                          <a:cs typeface="Times New Roman" charset="0"/>
                        </a:rPr>
                        <a:t>FMA</a:t>
                      </a:r>
                    </a:p>
                  </a:txBody>
                  <a:tcPr marL="3987" marR="3987" marT="398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Maximum</a:t>
                      </a:r>
                    </a:p>
                  </a:txBody>
                  <a:tcPr marL="3987" marR="3987" marT="3987"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36.9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charset="0"/>
                        </a:rPr>
                        <a:t>40.5</a:t>
                      </a: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490561381"/>
                  </a:ext>
                </a:extLst>
              </a:tr>
              <a:tr h="5139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it-IT" altLang="ja-JP" sz="1200" b="0" i="0" u="none" strike="noStrike" dirty="0">
                          <a:solidFill>
                            <a:srgbClr val="000000"/>
                          </a:solidFill>
                          <a:effectLst/>
                          <a:latin typeface="Times New Roman" charset="0"/>
                          <a:ea typeface="Times New Roman" charset="0"/>
                          <a:cs typeface="Times New Roman" charset="0"/>
                        </a:rPr>
                        <a:t>( ° )</a:t>
                      </a:r>
                    </a:p>
                  </a:txBody>
                  <a:tcPr marL="3987" marR="3987" marT="398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Minimum</a:t>
                      </a:r>
                    </a:p>
                  </a:txBody>
                  <a:tcPr marL="3987" marR="3987" marT="3987"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rPr>
                        <a:t>17.4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charset="0"/>
                        </a:rPr>
                        <a:t>19.4</a:t>
                      </a: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2741062021"/>
                  </a:ext>
                </a:extLst>
              </a:tr>
              <a:tr h="51393">
                <a:tc>
                  <a:txBody>
                    <a:bodyPr/>
                    <a:lstStyle/>
                    <a:p>
                      <a:pPr algn="l"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Mean</a:t>
                      </a:r>
                    </a:p>
                  </a:txBody>
                  <a:tcPr marL="3987" marR="3987" marT="3987"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rPr>
                        <a:t>27.9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charset="0"/>
                        </a:rPr>
                        <a:t>28.8</a:t>
                      </a: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431160048"/>
                  </a:ext>
                </a:extLst>
              </a:tr>
              <a:tr h="51393">
                <a:tc>
                  <a:txBody>
                    <a:bodyPr/>
                    <a:lstStyle/>
                    <a:p>
                      <a:pPr algn="l"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r>
                        <a:rPr lang="en-US" altLang="ja-JP" sz="1200" b="0" i="0" u="none" strike="noStrike" dirty="0">
                          <a:solidFill>
                            <a:srgbClr val="000000"/>
                          </a:solidFill>
                          <a:effectLst/>
                          <a:latin typeface="Times New Roman" charset="0"/>
                          <a:ea typeface="Times New Roman" charset="0"/>
                          <a:cs typeface="Times New Roman" charset="0"/>
                        </a:rPr>
                        <a:t>S.D.</a:t>
                      </a:r>
                    </a:p>
                  </a:txBody>
                  <a:tcPr marL="3987" marR="3987" marT="3987"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4.8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charset="0"/>
                        </a:rPr>
                        <a:t>5.2</a:t>
                      </a: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882330044"/>
                  </a:ext>
                </a:extLst>
              </a:tr>
              <a:tr h="51393">
                <a:tc>
                  <a:txBody>
                    <a:bodyPr/>
                    <a:lstStyle/>
                    <a:p>
                      <a:pPr algn="l"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3365107669"/>
                  </a:ext>
                </a:extLst>
              </a:tr>
              <a:tr h="51393">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Lateral</a:t>
                      </a:r>
                    </a:p>
                  </a:txBody>
                  <a:tcPr marL="3987" marR="3987" marT="398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Maximum</a:t>
                      </a:r>
                    </a:p>
                  </a:txBody>
                  <a:tcPr marL="3987" marR="3987" marT="3987"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2.8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endParaRPr lang="hr-HR"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23"/>
                  </a:ext>
                </a:extLst>
              </a:tr>
              <a:tr h="221246">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deviation</a:t>
                      </a:r>
                      <a:r>
                        <a:rPr lang="en-US" sz="1200" b="0" i="0" u="none" strike="noStrike" baseline="0" dirty="0">
                          <a:solidFill>
                            <a:srgbClr val="000000"/>
                          </a:solidFill>
                          <a:effectLst/>
                          <a:latin typeface="Times New Roman" charset="0"/>
                          <a:ea typeface="Times New Roman" charset="0"/>
                          <a:cs typeface="Times New Roman" charset="0"/>
                        </a:rPr>
                        <a:t> of</a:t>
                      </a:r>
                      <a:endParaRPr 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Minimum</a:t>
                      </a:r>
                    </a:p>
                  </a:txBody>
                  <a:tcPr marL="3987" marR="3987" marT="3987"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rPr>
                        <a:t>0.2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endParaRPr lang="nb-NO"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24"/>
                  </a:ext>
                </a:extLst>
              </a:tr>
              <a:tr h="51393">
                <a:tc>
                  <a:txBody>
                    <a:bodyPr/>
                    <a:lstStyle/>
                    <a:p>
                      <a:pPr algn="ctr" fontAlgn="ctr"/>
                      <a:r>
                        <a:rPr lang="en-US" altLang="ja-JP" sz="1200" b="0" i="0" u="none" strike="noStrike" dirty="0">
                          <a:solidFill>
                            <a:srgbClr val="000000"/>
                          </a:solidFill>
                          <a:effectLst/>
                          <a:latin typeface="Times New Roman" charset="0"/>
                          <a:ea typeface="Times New Roman" charset="0"/>
                          <a:cs typeface="Times New Roman" charset="0"/>
                        </a:rPr>
                        <a:t>Pog (mm)</a:t>
                      </a:r>
                      <a:endParaRPr lang="ja-JP" altLang="en-US" sz="1200" b="0" i="0" u="none" strike="noStrike" dirty="0">
                        <a:solidFill>
                          <a:srgbClr val="000000"/>
                        </a:solidFill>
                        <a:effectLst/>
                        <a:latin typeface="Times New Roman" charset="0"/>
                        <a:ea typeface="Times New Roman" charset="0"/>
                        <a:cs typeface="Times New Roman" charset="0"/>
                      </a:endParaRPr>
                    </a:p>
                  </a:txBody>
                  <a:tcPr marL="3987" marR="3987" marT="398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Mean</a:t>
                      </a:r>
                    </a:p>
                  </a:txBody>
                  <a:tcPr marL="3987" marR="3987" marT="3987" marB="0" anchor="ctr">
                    <a:lnL>
                      <a:noFill/>
                    </a:lnL>
                    <a:lnR w="12700" cap="flat" cmpd="sng" algn="ctr">
                      <a:solidFill>
                        <a:srgbClr val="FFFFFF"/>
                      </a:solidFill>
                      <a:prstDash val="solid"/>
                      <a:round/>
                      <a:headEnd type="none" w="med" len="med"/>
                      <a:tailEnd type="none" w="med" len="med"/>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rPr>
                        <a:t>1.4 </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endParaRPr lang="hr-HR"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25"/>
                  </a:ext>
                </a:extLst>
              </a:tr>
              <a:tr h="51393">
                <a:tc>
                  <a:txBody>
                    <a:bodyPr/>
                    <a:lstStyle/>
                    <a:p>
                      <a:pPr algn="l" fontAlgn="ctr"/>
                      <a:r>
                        <a:rPr lang="ja-JP" altLang="en-US" sz="1200" b="0" i="0" u="none" strike="noStrike" dirty="0">
                          <a:solidFill>
                            <a:srgbClr val="000000"/>
                          </a:solidFill>
                          <a:effectLst/>
                          <a:latin typeface="Times New Roman" charset="0"/>
                          <a:ea typeface="Times New Roman" charset="0"/>
                          <a:cs typeface="Times New Roman" charset="0"/>
                        </a:rPr>
                        <a:t>　</a:t>
                      </a:r>
                    </a:p>
                  </a:txBody>
                  <a:tcPr marL="3987" marR="3987" marT="398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n-US" altLang="ja-JP" sz="1200" b="0" i="0" u="none" strike="noStrike" dirty="0">
                          <a:solidFill>
                            <a:srgbClr val="000000"/>
                          </a:solidFill>
                          <a:effectLst/>
                          <a:latin typeface="Times New Roman" charset="0"/>
                          <a:ea typeface="Times New Roman" charset="0"/>
                          <a:cs typeface="Times New Roman" charset="0"/>
                        </a:rPr>
                        <a:t>S.D.</a:t>
                      </a:r>
                    </a:p>
                  </a:txBody>
                  <a:tcPr marL="3987" marR="3987" marT="398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0.8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Times New Roman" charset="0"/>
                        </a:rPr>
                        <a:t>　</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Times New Roman" charset="0"/>
                        </a:rPr>
                        <a:t>　</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endParaRPr lang="nb-NO" sz="1100" b="0" i="0" u="none" strike="noStrike" dirty="0">
                        <a:solidFill>
                          <a:srgbClr val="000000"/>
                        </a:solidFill>
                        <a:effectLst/>
                        <a:latin typeface="Times New Roman" charset="0"/>
                      </a:endParaRP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6"/>
                  </a:ext>
                </a:extLst>
              </a:tr>
            </a:tbl>
          </a:graphicData>
        </a:graphic>
      </p:graphicFrame>
      <p:sp>
        <p:nvSpPr>
          <p:cNvPr id="8" name="正方形/長方形 7"/>
          <p:cNvSpPr/>
          <p:nvPr/>
        </p:nvSpPr>
        <p:spPr>
          <a:xfrm>
            <a:off x="4138159" y="363069"/>
            <a:ext cx="1883546" cy="461665"/>
          </a:xfrm>
          <a:prstGeom prst="rect">
            <a:avLst/>
          </a:prstGeom>
        </p:spPr>
        <p:txBody>
          <a:bodyPr wrap="square">
            <a:spAutoFit/>
          </a:bodyPr>
          <a:lstStyle/>
          <a:p>
            <a:pPr algn="ctr" fontAlgn="ctr"/>
            <a:r>
              <a:rPr lang="en-US" altLang="ja-JP" sz="1200" dirty="0">
                <a:latin typeface="Times New Roman" charset="0"/>
                <a:ea typeface="Times New Roman" charset="0"/>
                <a:cs typeface="Times New Roman" charset="0"/>
              </a:rPr>
              <a:t>Present cases  </a:t>
            </a:r>
          </a:p>
          <a:p>
            <a:pPr algn="ctr" fontAlgn="ctr"/>
            <a:r>
              <a:rPr lang="en-US" altLang="ja-JP" sz="1200" dirty="0">
                <a:latin typeface="Times New Roman" charset="0"/>
                <a:ea typeface="Times New Roman" charset="0"/>
                <a:cs typeface="Times New Roman" charset="0"/>
              </a:rPr>
              <a:t>(n=32)</a:t>
            </a:r>
          </a:p>
        </p:txBody>
      </p:sp>
      <p:sp>
        <p:nvSpPr>
          <p:cNvPr id="11" name="正方形/長方形 10"/>
          <p:cNvSpPr/>
          <p:nvPr/>
        </p:nvSpPr>
        <p:spPr>
          <a:xfrm>
            <a:off x="5895999" y="454204"/>
            <a:ext cx="1503880" cy="461665"/>
          </a:xfrm>
          <a:prstGeom prst="rect">
            <a:avLst/>
          </a:prstGeom>
        </p:spPr>
        <p:txBody>
          <a:bodyPr wrap="square">
            <a:spAutoFit/>
          </a:bodyPr>
          <a:lstStyle/>
          <a:p>
            <a:pPr algn="ctr" fontAlgn="ctr"/>
            <a:r>
              <a:rPr lang="en-US" altLang="ja-JP" sz="1200" dirty="0">
                <a:latin typeface="Times New Roman" charset="0"/>
                <a:ea typeface="Times New Roman" charset="0"/>
                <a:cs typeface="Times New Roman" charset="0"/>
              </a:rPr>
              <a:t>Japanese </a:t>
            </a:r>
            <a:r>
              <a:rPr lang="ja-JP" altLang="ja-JP" sz="1200" dirty="0"/>
              <a:t> </a:t>
            </a:r>
            <a:r>
              <a:rPr lang="en-US" altLang="ja-JP" sz="1200" dirty="0">
                <a:latin typeface="Times New Roman" charset="0"/>
                <a:ea typeface="Times New Roman" charset="0"/>
                <a:cs typeface="Times New Roman" charset="0"/>
              </a:rPr>
              <a:t>Standards </a:t>
            </a:r>
          </a:p>
          <a:p>
            <a:pPr algn="ctr" fontAlgn="ctr"/>
            <a:r>
              <a:rPr lang="ja-JP" altLang="en-US" sz="1200" dirty="0"/>
              <a:t>　</a:t>
            </a:r>
            <a:endParaRPr lang="en-US" altLang="ja-JP" sz="1200" dirty="0"/>
          </a:p>
        </p:txBody>
      </p:sp>
      <p:sp>
        <p:nvSpPr>
          <p:cNvPr id="13" name="正方形/長方形 12"/>
          <p:cNvSpPr/>
          <p:nvPr/>
        </p:nvSpPr>
        <p:spPr>
          <a:xfrm>
            <a:off x="1481275" y="75639"/>
            <a:ext cx="5717431" cy="276999"/>
          </a:xfrm>
          <a:prstGeom prst="rect">
            <a:avLst/>
          </a:prstGeom>
        </p:spPr>
        <p:txBody>
          <a:bodyPr wrap="square">
            <a:spAutoFit/>
          </a:bodyPr>
          <a:lstStyle/>
          <a:p>
            <a:r>
              <a:rPr lang="en-US" altLang="ja-JP" sz="1200" b="1" dirty="0">
                <a:latin typeface="Times New Roman" panose="02020603050405020304" pitchFamily="18" charset="0"/>
                <a:cs typeface="Times New Roman" panose="02020603050405020304" pitchFamily="18" charset="0"/>
              </a:rPr>
              <a:t>Table 1</a:t>
            </a:r>
            <a:r>
              <a:rPr lang="ja-JP" altLang="en-US" sz="1200" dirty="0">
                <a:latin typeface="Times New Roman" panose="02020603050405020304" pitchFamily="18" charset="0"/>
                <a:cs typeface="Times New Roman" panose="02020603050405020304" pitchFamily="18" charset="0"/>
              </a:rPr>
              <a:t>　</a:t>
            </a:r>
            <a:r>
              <a:rPr lang="en-US" altLang="ja-JP" sz="1200" dirty="0">
                <a:latin typeface="Times New Roman" panose="02020603050405020304" pitchFamily="18" charset="0"/>
                <a:cs typeface="Times New Roman" panose="02020603050405020304" pitchFamily="18" charset="0"/>
              </a:rPr>
              <a:t>Subjects in this study</a:t>
            </a:r>
            <a:r>
              <a:rPr lang="ja-JP" altLang="en-US" sz="1200" dirty="0">
                <a:latin typeface="Times New Roman" panose="02020603050405020304" pitchFamily="18" charset="0"/>
                <a:cs typeface="Times New Roman" panose="02020603050405020304" pitchFamily="18" charset="0"/>
              </a:rPr>
              <a:t>　</a:t>
            </a:r>
            <a:endParaRPr lang="en-US" altLang="ja-JP" sz="1200" dirty="0">
              <a:latin typeface="Times New Roman" panose="02020603050405020304" pitchFamily="18" charset="0"/>
              <a:cs typeface="Times New Roman" panose="02020603050405020304" pitchFamily="18" charset="0"/>
            </a:endParaRPr>
          </a:p>
        </p:txBody>
      </p:sp>
      <p:sp>
        <p:nvSpPr>
          <p:cNvPr id="14" name="正方形/長方形 13"/>
          <p:cNvSpPr/>
          <p:nvPr/>
        </p:nvSpPr>
        <p:spPr>
          <a:xfrm>
            <a:off x="1527209" y="6181355"/>
            <a:ext cx="6122396" cy="646331"/>
          </a:xfrm>
          <a:prstGeom prst="rect">
            <a:avLst/>
          </a:prstGeom>
        </p:spPr>
        <p:txBody>
          <a:bodyPr wrap="square">
            <a:spAutoFit/>
          </a:bodyPr>
          <a:lstStyle/>
          <a:p>
            <a:pPr algn="just"/>
            <a:r>
              <a:rPr lang="en-US" altLang="ja-JP" sz="1200" dirty="0">
                <a:latin typeface="Times New Roman" panose="02020603050405020304" pitchFamily="18" charset="0"/>
                <a:cs typeface="Times New Roman" panose="02020603050405020304" pitchFamily="18" charset="0"/>
              </a:rPr>
              <a:t>Lateral deviation of Pog (mm) was represented by the distance from the mid-sagittal midline on CT images. Mid-sagittal midline was defined by the plane running through midpoint of bilateral nasomaxillary suture (M) and Basion, and perpendicular to the Horizontal reference plane.</a:t>
            </a:r>
            <a:r>
              <a:rPr lang="ja-JP" altLang="en-US" sz="1200" dirty="0">
                <a:latin typeface="Times New Roman" panose="02020603050405020304" pitchFamily="18" charset="0"/>
                <a:cs typeface="Times New Roman" panose="02020603050405020304" pitchFamily="18" charset="0"/>
              </a:rPr>
              <a:t> </a:t>
            </a:r>
            <a:endParaRPr lang="en-US" altLang="ja-JP" sz="1100" dirty="0">
              <a:latin typeface="Times New Roman" panose="02020603050405020304" pitchFamily="18" charset="0"/>
              <a:cs typeface="Times New Roman" panose="02020603050405020304" pitchFamily="18" charset="0"/>
            </a:endParaRPr>
          </a:p>
        </p:txBody>
      </p:sp>
      <p:sp>
        <p:nvSpPr>
          <p:cNvPr id="16" name="テキスト ボックス 15"/>
          <p:cNvSpPr txBox="1"/>
          <p:nvPr/>
        </p:nvSpPr>
        <p:spPr>
          <a:xfrm>
            <a:off x="1769632" y="454204"/>
            <a:ext cx="759119" cy="276999"/>
          </a:xfrm>
          <a:prstGeom prst="rect">
            <a:avLst/>
          </a:prstGeom>
          <a:noFill/>
        </p:spPr>
        <p:txBody>
          <a:bodyPr wrap="none" rtlCol="0">
            <a:spAutoFit/>
          </a:bodyPr>
          <a:lstStyle/>
          <a:p>
            <a:r>
              <a:rPr lang="en-US" altLang="ja-JP" sz="1200" dirty="0">
                <a:latin typeface="Times New Roman" charset="0"/>
                <a:ea typeface="Times New Roman" charset="0"/>
                <a:cs typeface="Times New Roman" charset="0"/>
              </a:rPr>
              <a:t>Variables</a:t>
            </a:r>
            <a:endParaRPr kumimoji="1" lang="ja-JP" altLang="en-US" sz="12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332956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p:cNvGraphicFramePr>
            <a:graphicFrameLocks noGrp="1"/>
          </p:cNvGraphicFramePr>
          <p:nvPr>
            <p:extLst>
              <p:ext uri="{D42A27DB-BD31-4B8C-83A1-F6EECF244321}">
                <p14:modId xmlns:p14="http://schemas.microsoft.com/office/powerpoint/2010/main" val="3238291533"/>
              </p:ext>
            </p:extLst>
          </p:nvPr>
        </p:nvGraphicFramePr>
        <p:xfrm>
          <a:off x="2766170" y="519901"/>
          <a:ext cx="3418970" cy="3830543"/>
        </p:xfrm>
        <a:graphic>
          <a:graphicData uri="http://schemas.openxmlformats.org/drawingml/2006/table">
            <a:tbl>
              <a:tblPr/>
              <a:tblGrid>
                <a:gridCol w="895212">
                  <a:extLst>
                    <a:ext uri="{9D8B030D-6E8A-4147-A177-3AD203B41FA5}">
                      <a16:colId xmlns:a16="http://schemas.microsoft.com/office/drawing/2014/main" xmlns="" val="20000"/>
                    </a:ext>
                  </a:extLst>
                </a:gridCol>
                <a:gridCol w="1284244">
                  <a:extLst>
                    <a:ext uri="{9D8B030D-6E8A-4147-A177-3AD203B41FA5}">
                      <a16:colId xmlns:a16="http://schemas.microsoft.com/office/drawing/2014/main" xmlns="" val="20001"/>
                    </a:ext>
                  </a:extLst>
                </a:gridCol>
                <a:gridCol w="688443">
                  <a:extLst>
                    <a:ext uri="{9D8B030D-6E8A-4147-A177-3AD203B41FA5}">
                      <a16:colId xmlns:a16="http://schemas.microsoft.com/office/drawing/2014/main" xmlns="" val="20005"/>
                    </a:ext>
                  </a:extLst>
                </a:gridCol>
                <a:gridCol w="551071">
                  <a:extLst>
                    <a:ext uri="{9D8B030D-6E8A-4147-A177-3AD203B41FA5}">
                      <a16:colId xmlns:a16="http://schemas.microsoft.com/office/drawing/2014/main" xmlns="" val="20006"/>
                    </a:ext>
                  </a:extLst>
                </a:gridCol>
              </a:tblGrid>
              <a:tr h="292112">
                <a:tc>
                  <a:txBody>
                    <a:bodyPr/>
                    <a:lstStyle/>
                    <a:p>
                      <a:pPr algn="l" fontAlgn="ctr"/>
                      <a:r>
                        <a:rPr lang="ja-JP" altLang="en-US" sz="11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1100" b="0" i="0" u="none" strike="noStrike">
                          <a:solidFill>
                            <a:srgbClr val="000000"/>
                          </a:solidFill>
                          <a:effectLst/>
                          <a:latin typeface="Times New Roman" panose="02020603050405020304" pitchFamily="18" charset="0"/>
                          <a:cs typeface="Times New Roman" panose="02020603050405020304" pitchFamily="18" charset="0"/>
                        </a:rPr>
                        <a:t>　</a:t>
                      </a: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ja-JP" altLang="en-US" sz="11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0"/>
                  </a:ext>
                </a:extLst>
              </a:tr>
              <a:tr h="0">
                <a:tc>
                  <a:txBody>
                    <a:bodyPr/>
                    <a:lstStyle/>
                    <a:p>
                      <a:pPr algn="l" fontAlgn="ctr"/>
                      <a:endParaRPr lang="ja-JP" alt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4656" marR="4656" marT="465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656" marR="4656" marT="465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4656" marR="4656" marT="465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656" marR="4656" marT="4656"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75088">
                <a:tc>
                  <a:txBody>
                    <a:bodyPr/>
                    <a:lstStyle/>
                    <a:p>
                      <a:pPr algn="ctr" rtl="0" fontAlgn="ctr"/>
                      <a:r>
                        <a:rPr lang="is-I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S20</a:t>
                      </a: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Maximum</a:t>
                      </a: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10.1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3"/>
                  </a:ext>
                </a:extLst>
              </a:tr>
              <a:tr h="175088">
                <a:tc>
                  <a:txBody>
                    <a:bodyPr/>
                    <a:lstStyle/>
                    <a:p>
                      <a:pPr algn="ctr" rtl="0"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Minimum</a:t>
                      </a:r>
                    </a:p>
                  </a:txBody>
                  <a:tcPr marL="4656" marR="4656" marT="4656" marB="0" anchor="ctr">
                    <a:lnL>
                      <a:noFill/>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-7.0 </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4"/>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w="12700" cap="flat" cmpd="sng" algn="ctr">
                      <a:solidFill>
                        <a:srgbClr val="FFFFFF"/>
                      </a:solidFill>
                      <a:prstDash val="solid"/>
                      <a:round/>
                      <a:headEnd type="none" w="med" len="med"/>
                      <a:tailEnd type="none" w="med" len="med"/>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Mean</a:t>
                      </a:r>
                    </a:p>
                  </a:txBody>
                  <a:tcPr marL="4656" marR="4656" marT="465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-1.0 </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5"/>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altLang="ja-JP"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S.D.</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3.8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6"/>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r"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7"/>
                  </a:ext>
                </a:extLst>
              </a:tr>
              <a:tr h="175088">
                <a:tc>
                  <a:txBody>
                    <a:bodyPr/>
                    <a:lstStyle/>
                    <a:p>
                      <a:pPr algn="ctr" rtl="0" fontAlgn="ctr"/>
                      <a:r>
                        <a:rPr lang="en-US" altLang="ja-JP"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S40</a:t>
                      </a:r>
                    </a:p>
                  </a:txBody>
                  <a:tcPr marL="4656" marR="4656" marT="4656" marB="0" anchor="ctr">
                    <a:lnL>
                      <a:noFill/>
                    </a:lnL>
                    <a:lnR>
                      <a:noFill/>
                    </a:lnR>
                    <a:lnT>
                      <a:noFill/>
                    </a:lnT>
                    <a:lnB>
                      <a:noFill/>
                    </a:lnB>
                  </a:tcPr>
                </a:tc>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Maximum</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19.1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8"/>
                  </a:ext>
                </a:extLst>
              </a:tr>
              <a:tr h="175088">
                <a:tc>
                  <a:txBody>
                    <a:bodyPr/>
                    <a:lstStyle/>
                    <a:p>
                      <a:pPr algn="ctr" rtl="0" fontAlgn="ctr"/>
                      <a:endPar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Minimum</a:t>
                      </a:r>
                    </a:p>
                  </a:txBody>
                  <a:tcPr marL="4656" marR="4656" marT="4656"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-16.4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9"/>
                  </a:ext>
                </a:extLst>
              </a:tr>
              <a:tr h="175088">
                <a:tc>
                  <a:txBody>
                    <a:bodyPr/>
                    <a:lstStyle/>
                    <a:p>
                      <a:pPr algn="l" fontAlgn="ctr"/>
                      <a:endPar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Mean</a:t>
                      </a:r>
                    </a:p>
                  </a:txBody>
                  <a:tcPr marL="4656" marR="4656" marT="4656"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-1.7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0"/>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altLang="ja-JP"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S.D.</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7.4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1"/>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2"/>
                  </a:ext>
                </a:extLst>
              </a:tr>
              <a:tr h="175088">
                <a:tc>
                  <a:txBody>
                    <a:bodyPr/>
                    <a:lstStyle/>
                    <a:p>
                      <a:pPr algn="ctr" rtl="0" fontAlgn="ctr"/>
                      <a:r>
                        <a:rPr lang="en-US" altLang="ja-JP"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S60</a:t>
                      </a:r>
                    </a:p>
                  </a:txBody>
                  <a:tcPr marL="4656" marR="4656" marT="4656" marB="0" anchor="ctr">
                    <a:lnL>
                      <a:noFill/>
                    </a:lnL>
                    <a:lnR>
                      <a:noFill/>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Maximum</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29.6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3"/>
                  </a:ext>
                </a:extLst>
              </a:tr>
              <a:tr h="175088">
                <a:tc>
                  <a:txBody>
                    <a:bodyPr/>
                    <a:lstStyle/>
                    <a:p>
                      <a:pPr algn="ctr" rtl="0"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Minimum</a:t>
                      </a:r>
                    </a:p>
                  </a:txBody>
                  <a:tcPr marL="4656" marR="4656" marT="4656"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-20.7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4"/>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Mean</a:t>
                      </a:r>
                    </a:p>
                  </a:txBody>
                  <a:tcPr marL="4656" marR="4656" marT="4656"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-0.5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5"/>
                  </a:ext>
                </a:extLst>
              </a:tr>
              <a:tr h="175088">
                <a:tc>
                  <a:txBody>
                    <a:bodyPr/>
                    <a:lstStyle/>
                    <a:p>
                      <a:pPr algn="l" fontAlgn="ctr"/>
                      <a:r>
                        <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　</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r>
                        <a:rPr lang="en-US" altLang="ja-JP"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S.D.</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10.9 </a:t>
                      </a: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16"/>
                  </a:ext>
                </a:extLst>
              </a:tr>
              <a:tr h="175088">
                <a:tc>
                  <a:txBody>
                    <a:bodyPr/>
                    <a:lstStyle/>
                    <a:p>
                      <a:pPr algn="ctr" rtl="0" fontAlgn="ctr"/>
                      <a:endPar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endPar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17"/>
                  </a:ext>
                </a:extLst>
              </a:tr>
              <a:tr h="175088">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SF   </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Maximum</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6.7 </a:t>
                      </a: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18"/>
                  </a:ext>
                </a:extLst>
              </a:tr>
              <a:tr h="175088">
                <a:tc>
                  <a:txBody>
                    <a:bodyPr/>
                    <a:lstStyle/>
                    <a:p>
                      <a:pPr algn="ctr" rtl="0" fontAlgn="ctr"/>
                      <a:endPar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Minimum</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-5.8 </a:t>
                      </a: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19"/>
                  </a:ext>
                </a:extLst>
              </a:tr>
              <a:tr h="175088">
                <a:tc>
                  <a:txBody>
                    <a:bodyPr/>
                    <a:lstStyle/>
                    <a:p>
                      <a:pPr algn="l" fontAlgn="ctr"/>
                      <a:endPar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Mean</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0.4 </a:t>
                      </a: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20"/>
                  </a:ext>
                </a:extLst>
              </a:tr>
              <a:tr h="175088">
                <a:tc>
                  <a:txBody>
                    <a:bodyPr/>
                    <a:lstStyle/>
                    <a:p>
                      <a:pPr algn="l" fontAlgn="ctr"/>
                      <a:endPar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r>
                        <a:rPr lang="en-US" altLang="ja-JP"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S.D.</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3.1 </a:t>
                      </a: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rPr>
                        <a:t>　</a:t>
                      </a: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21"/>
                  </a:ext>
                </a:extLst>
              </a:tr>
            </a:tbl>
          </a:graphicData>
        </a:graphic>
      </p:graphicFrame>
      <p:sp>
        <p:nvSpPr>
          <p:cNvPr id="5" name="正方形/長方形 4"/>
          <p:cNvSpPr/>
          <p:nvPr/>
        </p:nvSpPr>
        <p:spPr>
          <a:xfrm>
            <a:off x="4698482" y="519901"/>
            <a:ext cx="1695038" cy="461665"/>
          </a:xfrm>
          <a:prstGeom prst="rect">
            <a:avLst/>
          </a:prstGeom>
        </p:spPr>
        <p:txBody>
          <a:bodyPr wrap="square">
            <a:spAutoFit/>
          </a:bodyPr>
          <a:lstStyle/>
          <a:p>
            <a:pPr algn="ctr" fontAlgn="ctr"/>
            <a:r>
              <a:rPr lang="en-US" altLang="ja-JP" sz="1200" dirty="0">
                <a:latin typeface="Times New Roman" charset="0"/>
                <a:ea typeface="Times New Roman" charset="0"/>
                <a:cs typeface="Times New Roman" charset="0"/>
              </a:rPr>
              <a:t>Present cases  </a:t>
            </a:r>
          </a:p>
          <a:p>
            <a:pPr algn="ctr" fontAlgn="ctr"/>
            <a:r>
              <a:rPr lang="en-US" altLang="ja-JP" sz="1200" dirty="0">
                <a:latin typeface="Times New Roman" charset="0"/>
                <a:ea typeface="Times New Roman" charset="0"/>
                <a:cs typeface="Times New Roman" charset="0"/>
              </a:rPr>
              <a:t>(n=32) </a:t>
            </a:r>
            <a:r>
              <a:rPr lang="ja-JP" altLang="ja-JP" sz="1200" dirty="0"/>
              <a:t> </a:t>
            </a:r>
            <a:r>
              <a:rPr lang="ja-JP" altLang="en-US" sz="1200" dirty="0"/>
              <a:t>　</a:t>
            </a:r>
            <a:endParaRPr lang="en-US" altLang="ja-JP" sz="1200" dirty="0"/>
          </a:p>
        </p:txBody>
      </p:sp>
      <p:sp>
        <p:nvSpPr>
          <p:cNvPr id="9" name="正方形/長方形 8"/>
          <p:cNvSpPr/>
          <p:nvPr/>
        </p:nvSpPr>
        <p:spPr>
          <a:xfrm>
            <a:off x="2629538" y="64410"/>
            <a:ext cx="3833441" cy="430887"/>
          </a:xfrm>
          <a:prstGeom prst="rect">
            <a:avLst/>
          </a:prstGeom>
        </p:spPr>
        <p:txBody>
          <a:bodyPr wrap="square">
            <a:spAutoFit/>
          </a:bodyPr>
          <a:lstStyle/>
          <a:p>
            <a:r>
              <a:rPr lang="en-US" altLang="ja-JP" sz="1100" b="1" dirty="0">
                <a:latin typeface="Times New Roman" panose="02020603050405020304" pitchFamily="18" charset="0"/>
                <a:cs typeface="Times New Roman" panose="02020603050405020304" pitchFamily="18" charset="0"/>
              </a:rPr>
              <a:t>Table 2</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Bilateral difference in sagittal position of mandibular fossae and in sagittal lengths of cranial vaults (mm)</a:t>
            </a:r>
          </a:p>
        </p:txBody>
      </p:sp>
      <p:sp>
        <p:nvSpPr>
          <p:cNvPr id="10" name="正方形/長方形 9"/>
          <p:cNvSpPr/>
          <p:nvPr/>
        </p:nvSpPr>
        <p:spPr>
          <a:xfrm>
            <a:off x="609424" y="4500607"/>
            <a:ext cx="8178117" cy="2292935"/>
          </a:xfrm>
          <a:prstGeom prst="rect">
            <a:avLst/>
          </a:prstGeom>
        </p:spPr>
        <p:txBody>
          <a:bodyPr wrap="square">
            <a:spAutoFit/>
          </a:bodyPr>
          <a:lstStyle/>
          <a:p>
            <a:pPr algn="just"/>
            <a:r>
              <a:rPr lang="en-US" altLang="ja-JP" sz="1100" dirty="0">
                <a:latin typeface="Times New Roman" panose="02020603050405020304" pitchFamily="18" charset="0"/>
                <a:cs typeface="Times New Roman" panose="02020603050405020304" pitchFamily="18" charset="0"/>
              </a:rPr>
              <a:t>S20; Bilateral difference between the distances from s20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(D) to the frontal reference plane (shown as S20 (D) in Fig 2A) and from s20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to the frontal reference plane (shown as S20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in Fig 2A). s20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(D) and s20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denote intersections of cranial vault and sagittal planes having 20 mm distance from the midsagittal reference plane (as shown in Fig 2A). </a:t>
            </a:r>
          </a:p>
          <a:p>
            <a:pPr algn="just"/>
            <a:r>
              <a:rPr lang="en-US" altLang="ja-JP" sz="1100" dirty="0">
                <a:latin typeface="Times New Roman" panose="02020603050405020304" pitchFamily="18" charset="0"/>
                <a:cs typeface="Times New Roman" panose="02020603050405020304" pitchFamily="18" charset="0"/>
              </a:rPr>
              <a:t>S40; Bilateral difference between the distances from s40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(D) to the frontal reference plane (shown as S40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(D) in Fig 2A) and from s40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to the frontal reference plane (shown as S40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in Fig 2A). s40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(D) and s40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denote intersections of cranial vault and sagittal planes having 40 mm distance from the midsagittal reference plane (as shown in Fig 2A). </a:t>
            </a:r>
            <a:endParaRPr lang="ja-JP" altLang="ja-JP" sz="1100" dirty="0">
              <a:latin typeface="Times New Roman" panose="02020603050405020304" pitchFamily="18" charset="0"/>
              <a:cs typeface="Times New Roman" panose="02020603050405020304" pitchFamily="18" charset="0"/>
            </a:endParaRPr>
          </a:p>
          <a:p>
            <a:pPr algn="just"/>
            <a:r>
              <a:rPr lang="en-US" altLang="ja-JP" sz="1100" dirty="0">
                <a:latin typeface="Times New Roman" panose="02020603050405020304" pitchFamily="18" charset="0"/>
                <a:cs typeface="Times New Roman" panose="02020603050405020304" pitchFamily="18" charset="0"/>
              </a:rPr>
              <a:t>S60; Bilateral difference between the distances from s60 (D) to the frontal reference plane (shown as S60 (D) in Fig 2A) and from s60 (ND) to the frontal reference plane (shown as S60 (ND) in Fig 2A). s60(D) and s60(ND) denote intersections of cranial vault and sagittal planes having 60 mm distance from the midsagittal reference plane (as shown in Fig 2A). </a:t>
            </a:r>
          </a:p>
          <a:p>
            <a:pPr algn="just"/>
            <a:r>
              <a:rPr lang="en-US" altLang="ja-JP" sz="1100" dirty="0">
                <a:latin typeface="Times New Roman" panose="02020603050405020304" pitchFamily="18" charset="0"/>
                <a:cs typeface="Times New Roman" panose="02020603050405020304" pitchFamily="18" charset="0"/>
              </a:rPr>
              <a:t>SF; Bilateral difference between the distances from F (D) to the frontal reference plane (shown as SF (D) in Fig 2A) and from</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F (ND) to the frontal reference plane (SF</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shown in Fig 2A).</a:t>
            </a:r>
            <a:endParaRPr lang="ja-JP" altLang="ja-JP" sz="1100" dirty="0">
              <a:latin typeface="Times New Roman" panose="02020603050405020304" pitchFamily="18" charset="0"/>
              <a:cs typeface="Times New Roman" panose="02020603050405020304" pitchFamily="18" charset="0"/>
            </a:endParaRPr>
          </a:p>
          <a:p>
            <a:pPr algn="just"/>
            <a:r>
              <a:rPr lang="en-US" altLang="ja-JP" sz="1100" dirty="0">
                <a:latin typeface="Times New Roman" panose="02020603050405020304" pitchFamily="18" charset="0"/>
                <a:cs typeface="Times New Roman" panose="02020603050405020304" pitchFamily="18" charset="0"/>
              </a:rPr>
              <a:t>All D and ND denote Pog deviated side and Pog non-deviated side, respectively. All values represent the difference of Pog deviated side minus Pog non-deviated side. </a:t>
            </a:r>
            <a:endParaRPr lang="ja-JP" altLang="en-US" sz="1100" dirty="0">
              <a:latin typeface="Times New Roman" panose="02020603050405020304" pitchFamily="18" charset="0"/>
              <a:cs typeface="Times New Roman" panose="02020603050405020304" pitchFamily="18" charset="0"/>
            </a:endParaRPr>
          </a:p>
        </p:txBody>
      </p:sp>
      <p:sp>
        <p:nvSpPr>
          <p:cNvPr id="11" name="テキスト ボックス 10"/>
          <p:cNvSpPr txBox="1"/>
          <p:nvPr/>
        </p:nvSpPr>
        <p:spPr>
          <a:xfrm>
            <a:off x="2853777" y="610493"/>
            <a:ext cx="870706" cy="276999"/>
          </a:xfrm>
          <a:prstGeom prst="rect">
            <a:avLst/>
          </a:prstGeom>
          <a:noFill/>
        </p:spPr>
        <p:txBody>
          <a:bodyPr wrap="square" rtlCol="0">
            <a:spAutoFit/>
          </a:bodyPr>
          <a:lstStyle/>
          <a:p>
            <a:r>
              <a:rPr lang="en-US" altLang="ja-JP" sz="1200" dirty="0">
                <a:latin typeface="Times New Roman" charset="0"/>
                <a:ea typeface="Times New Roman" charset="0"/>
                <a:cs typeface="Times New Roman" charset="0"/>
              </a:rPr>
              <a:t>Variables</a:t>
            </a:r>
            <a:endParaRPr kumimoji="1" lang="ja-JP" altLang="en-US" sz="1200" dirty="0">
              <a:latin typeface="Times New Roman" charset="0"/>
              <a:ea typeface="Times New Roman" charset="0"/>
              <a:cs typeface="Times New Roman" charset="0"/>
            </a:endParaRPr>
          </a:p>
        </p:txBody>
      </p:sp>
      <p:cxnSp>
        <p:nvCxnSpPr>
          <p:cNvPr id="8" name="直線コネクタ 7"/>
          <p:cNvCxnSpPr>
            <a:cxnSpLocks/>
          </p:cNvCxnSpPr>
          <p:nvPr/>
        </p:nvCxnSpPr>
        <p:spPr>
          <a:xfrm>
            <a:off x="2767517" y="4367702"/>
            <a:ext cx="34189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51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xmlns="" id="{70BE3208-9E50-4FDF-ADF9-CE0B152AD3DF}"/>
              </a:ext>
            </a:extLst>
          </p:cNvPr>
          <p:cNvGraphicFramePr>
            <a:graphicFrameLocks noGrp="1"/>
          </p:cNvGraphicFramePr>
          <p:nvPr>
            <p:extLst>
              <p:ext uri="{D42A27DB-BD31-4B8C-83A1-F6EECF244321}">
                <p14:modId xmlns:p14="http://schemas.microsoft.com/office/powerpoint/2010/main" val="1439877135"/>
              </p:ext>
            </p:extLst>
          </p:nvPr>
        </p:nvGraphicFramePr>
        <p:xfrm>
          <a:off x="2759946" y="521739"/>
          <a:ext cx="3456428" cy="3830543"/>
        </p:xfrm>
        <a:graphic>
          <a:graphicData uri="http://schemas.openxmlformats.org/drawingml/2006/table">
            <a:tbl>
              <a:tblPr/>
              <a:tblGrid>
                <a:gridCol w="895212">
                  <a:extLst>
                    <a:ext uri="{9D8B030D-6E8A-4147-A177-3AD203B41FA5}">
                      <a16:colId xmlns:a16="http://schemas.microsoft.com/office/drawing/2014/main" xmlns="" val="20000"/>
                    </a:ext>
                  </a:extLst>
                </a:gridCol>
                <a:gridCol w="1284244">
                  <a:extLst>
                    <a:ext uri="{9D8B030D-6E8A-4147-A177-3AD203B41FA5}">
                      <a16:colId xmlns:a16="http://schemas.microsoft.com/office/drawing/2014/main" xmlns="" val="20001"/>
                    </a:ext>
                  </a:extLst>
                </a:gridCol>
                <a:gridCol w="688443">
                  <a:extLst>
                    <a:ext uri="{9D8B030D-6E8A-4147-A177-3AD203B41FA5}">
                      <a16:colId xmlns:a16="http://schemas.microsoft.com/office/drawing/2014/main" xmlns="" val="20005"/>
                    </a:ext>
                  </a:extLst>
                </a:gridCol>
                <a:gridCol w="588529">
                  <a:extLst>
                    <a:ext uri="{9D8B030D-6E8A-4147-A177-3AD203B41FA5}">
                      <a16:colId xmlns:a16="http://schemas.microsoft.com/office/drawing/2014/main" xmlns="" val="20006"/>
                    </a:ext>
                  </a:extLst>
                </a:gridCol>
              </a:tblGrid>
              <a:tr h="292112">
                <a:tc>
                  <a:txBody>
                    <a:bodyPr/>
                    <a:lstStyle/>
                    <a:p>
                      <a:pPr algn="l" fontAlgn="ctr"/>
                      <a:r>
                        <a:rPr lang="ja-JP" altLang="en-US" sz="11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1100" b="0" i="0" u="none" strike="noStrike">
                          <a:solidFill>
                            <a:srgbClr val="000000"/>
                          </a:solidFill>
                          <a:effectLst/>
                          <a:latin typeface="Times New Roman" panose="02020603050405020304" pitchFamily="18" charset="0"/>
                          <a:cs typeface="Times New Roman" panose="02020603050405020304" pitchFamily="18" charset="0"/>
                        </a:rPr>
                        <a:t>　</a:t>
                      </a: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ja-JP" altLang="en-US" sz="1100" b="0" i="0" u="none" strike="noStrike">
                          <a:solidFill>
                            <a:srgbClr val="000000"/>
                          </a:solidFill>
                          <a:effectLst/>
                          <a:latin typeface="Times New Roman" panose="02020603050405020304" pitchFamily="18" charset="0"/>
                          <a:cs typeface="Times New Roman" panose="02020603050405020304" pitchFamily="18" charset="0"/>
                        </a:rPr>
                        <a:t>　</a:t>
                      </a: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0"/>
                  </a:ext>
                </a:extLst>
              </a:tr>
              <a:tr h="0">
                <a:tc>
                  <a:txBody>
                    <a:bodyPr/>
                    <a:lstStyle/>
                    <a:p>
                      <a:pPr algn="l" fontAlgn="ctr"/>
                      <a:endParaRPr lang="ja-JP" alt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4656" marR="4656" marT="465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656" marR="4656" marT="465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656" marR="4656" marT="465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656" marR="4656" marT="4656"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75088">
                <a:tc>
                  <a:txBody>
                    <a:bodyPr/>
                    <a:lstStyle/>
                    <a:p>
                      <a:pPr algn="ctr" rtl="0" fontAlgn="ctr"/>
                      <a:r>
                        <a:rPr lang="is-I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V20</a:t>
                      </a: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Maximum</a:t>
                      </a: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2.6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3"/>
                  </a:ext>
                </a:extLst>
              </a:tr>
              <a:tr h="175088">
                <a:tc>
                  <a:txBody>
                    <a:bodyPr/>
                    <a:lstStyle/>
                    <a:p>
                      <a:pPr algn="ctr" rtl="0"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Minimum</a:t>
                      </a:r>
                    </a:p>
                  </a:txBody>
                  <a:tcPr marL="4656" marR="4656" marT="4656" marB="0" anchor="ctr">
                    <a:lnL>
                      <a:noFill/>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-1.8 </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4"/>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w="12700" cap="flat" cmpd="sng" algn="ctr">
                      <a:solidFill>
                        <a:srgbClr val="FFFFFF"/>
                      </a:solidFill>
                      <a:prstDash val="solid"/>
                      <a:round/>
                      <a:headEnd type="none" w="med" len="med"/>
                      <a:tailEnd type="none" w="med" len="med"/>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Mean</a:t>
                      </a:r>
                    </a:p>
                  </a:txBody>
                  <a:tcPr marL="4656" marR="4656" marT="465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0.0 </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5"/>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altLang="ja-JP"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S.D.</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1.1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6"/>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r" fontAlgn="ctr"/>
                      <a:endPar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7"/>
                  </a:ext>
                </a:extLst>
              </a:tr>
              <a:tr h="175088">
                <a:tc>
                  <a:txBody>
                    <a:bodyPr/>
                    <a:lstStyle/>
                    <a:p>
                      <a:pPr algn="ctr" rtl="0" fontAlgn="ctr"/>
                      <a:r>
                        <a:rPr lang="en-US" altLang="ja-JP"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V40</a:t>
                      </a:r>
                    </a:p>
                  </a:txBody>
                  <a:tcPr marL="4656" marR="4656" marT="4656" marB="0" anchor="ctr">
                    <a:lnL>
                      <a:noFill/>
                    </a:lnL>
                    <a:lnR>
                      <a:noFill/>
                    </a:lnR>
                    <a:lnT>
                      <a:noFill/>
                    </a:lnT>
                    <a:lnB>
                      <a:noFill/>
                    </a:lnB>
                  </a:tcPr>
                </a:tc>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Maximum</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3.2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8"/>
                  </a:ext>
                </a:extLst>
              </a:tr>
              <a:tr h="175088">
                <a:tc>
                  <a:txBody>
                    <a:bodyPr/>
                    <a:lstStyle/>
                    <a:p>
                      <a:pPr algn="ctr" rtl="0" fontAlgn="ctr"/>
                      <a:endPar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Minimum</a:t>
                      </a:r>
                    </a:p>
                  </a:txBody>
                  <a:tcPr marL="4656" marR="4656" marT="4656"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-3.6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9"/>
                  </a:ext>
                </a:extLst>
              </a:tr>
              <a:tr h="175088">
                <a:tc>
                  <a:txBody>
                    <a:bodyPr/>
                    <a:lstStyle/>
                    <a:p>
                      <a:pPr algn="l" fontAlgn="ctr"/>
                      <a:endPar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Mean</a:t>
                      </a:r>
                    </a:p>
                  </a:txBody>
                  <a:tcPr marL="4656" marR="4656" marT="4656"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0.1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0"/>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altLang="ja-JP"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S.D.</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2.0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1"/>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2"/>
                  </a:ext>
                </a:extLst>
              </a:tr>
              <a:tr h="175088">
                <a:tc>
                  <a:txBody>
                    <a:bodyPr/>
                    <a:lstStyle/>
                    <a:p>
                      <a:pPr algn="ctr" rtl="0" fontAlgn="ctr"/>
                      <a:r>
                        <a:rPr lang="en-US" altLang="ja-JP"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V60</a:t>
                      </a:r>
                    </a:p>
                  </a:txBody>
                  <a:tcPr marL="4656" marR="4656" marT="4656" marB="0" anchor="ctr">
                    <a:lnL>
                      <a:noFill/>
                    </a:lnL>
                    <a:lnR>
                      <a:noFill/>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Maximum</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7.1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3"/>
                  </a:ext>
                </a:extLst>
              </a:tr>
              <a:tr h="175088">
                <a:tc>
                  <a:txBody>
                    <a:bodyPr/>
                    <a:lstStyle/>
                    <a:p>
                      <a:pPr algn="ctr" rtl="0"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Minimum</a:t>
                      </a:r>
                    </a:p>
                  </a:txBody>
                  <a:tcPr marL="4656" marR="4656" marT="4656"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-10.7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4"/>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Mean</a:t>
                      </a:r>
                    </a:p>
                  </a:txBody>
                  <a:tcPr marL="4656" marR="4656" marT="4656"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0.1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5"/>
                  </a:ext>
                </a:extLst>
              </a:tr>
              <a:tr h="175088">
                <a:tc>
                  <a:txBody>
                    <a:bodyPr/>
                    <a:lstStyle/>
                    <a:p>
                      <a:pPr algn="l" fontAlgn="ctr"/>
                      <a:r>
                        <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　</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r>
                        <a:rPr lang="en-US" altLang="ja-JP"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S.D.</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4.0 </a:t>
                      </a: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16"/>
                  </a:ext>
                </a:extLst>
              </a:tr>
              <a:tr h="175088">
                <a:tc>
                  <a:txBody>
                    <a:bodyPr/>
                    <a:lstStyle/>
                    <a:p>
                      <a:pPr algn="ctr" rtl="0" fontAlgn="ctr"/>
                      <a:endPar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endPar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17"/>
                  </a:ext>
                </a:extLst>
              </a:tr>
              <a:tr h="175088">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VF   </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Maximum</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2.2 </a:t>
                      </a: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18"/>
                  </a:ext>
                </a:extLst>
              </a:tr>
              <a:tr h="175088">
                <a:tc>
                  <a:txBody>
                    <a:bodyPr/>
                    <a:lstStyle/>
                    <a:p>
                      <a:pPr algn="ctr" rtl="0" fontAlgn="ctr"/>
                      <a:endPar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Minimum</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-1.4 </a:t>
                      </a: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19"/>
                  </a:ext>
                </a:extLst>
              </a:tr>
              <a:tr h="175088">
                <a:tc>
                  <a:txBody>
                    <a:bodyPr/>
                    <a:lstStyle/>
                    <a:p>
                      <a:pPr algn="l" fontAlgn="ctr"/>
                      <a:endPar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Mean</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0.0 </a:t>
                      </a: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20"/>
                  </a:ext>
                </a:extLst>
              </a:tr>
              <a:tr h="175088">
                <a:tc>
                  <a:txBody>
                    <a:bodyPr/>
                    <a:lstStyle/>
                    <a:p>
                      <a:pPr algn="l" fontAlgn="ctr"/>
                      <a:endPar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r>
                        <a:rPr lang="en-US" altLang="ja-JP"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S.D.</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0.8 </a:t>
                      </a: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rPr>
                        <a:t>　</a:t>
                      </a: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21"/>
                  </a:ext>
                </a:extLst>
              </a:tr>
            </a:tbl>
          </a:graphicData>
        </a:graphic>
      </p:graphicFrame>
      <p:sp>
        <p:nvSpPr>
          <p:cNvPr id="9" name="正方形/長方形 8"/>
          <p:cNvSpPr/>
          <p:nvPr/>
        </p:nvSpPr>
        <p:spPr>
          <a:xfrm>
            <a:off x="2716763" y="70066"/>
            <a:ext cx="3742687" cy="430887"/>
          </a:xfrm>
          <a:prstGeom prst="rect">
            <a:avLst/>
          </a:prstGeom>
        </p:spPr>
        <p:txBody>
          <a:bodyPr wrap="square">
            <a:spAutoFit/>
          </a:bodyPr>
          <a:lstStyle/>
          <a:p>
            <a:r>
              <a:rPr lang="en-US" altLang="ja-JP" sz="1100" b="1" dirty="0">
                <a:latin typeface="Times New Roman" panose="02020603050405020304" pitchFamily="18" charset="0"/>
                <a:cs typeface="Times New Roman" panose="02020603050405020304" pitchFamily="18" charset="0"/>
              </a:rPr>
              <a:t>Table 3</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Bilateral difference in v</a:t>
            </a:r>
            <a:r>
              <a:rPr kumimoji="1" lang="en-US" altLang="ja-JP" sz="1100" dirty="0">
                <a:latin typeface="Times New Roman" panose="02020603050405020304" pitchFamily="18" charset="0"/>
                <a:cs typeface="Times New Roman" panose="02020603050405020304" pitchFamily="18" charset="0"/>
              </a:rPr>
              <a:t>ertical </a:t>
            </a:r>
            <a:r>
              <a:rPr lang="en-US" altLang="ja-JP" sz="1100" dirty="0">
                <a:latin typeface="Times New Roman" panose="02020603050405020304" pitchFamily="18" charset="0"/>
                <a:cs typeface="Times New Roman" panose="02020603050405020304" pitchFamily="18" charset="0"/>
              </a:rPr>
              <a:t>position of mandibular fossae and in v</a:t>
            </a:r>
            <a:r>
              <a:rPr kumimoji="1" lang="en-US" altLang="ja-JP" sz="1100" dirty="0">
                <a:latin typeface="Times New Roman" panose="02020603050405020304" pitchFamily="18" charset="0"/>
                <a:cs typeface="Times New Roman" panose="02020603050405020304" pitchFamily="18" charset="0"/>
              </a:rPr>
              <a:t>ertical</a:t>
            </a:r>
            <a:r>
              <a:rPr lang="en-US" altLang="ja-JP" sz="1100" dirty="0">
                <a:latin typeface="Times New Roman" panose="02020603050405020304" pitchFamily="18" charset="0"/>
                <a:cs typeface="Times New Roman" panose="02020603050405020304" pitchFamily="18" charset="0"/>
              </a:rPr>
              <a:t> lengths of cranial vaults (mm)</a:t>
            </a:r>
          </a:p>
        </p:txBody>
      </p:sp>
      <p:sp>
        <p:nvSpPr>
          <p:cNvPr id="10" name="正方形/長方形 9"/>
          <p:cNvSpPr/>
          <p:nvPr/>
        </p:nvSpPr>
        <p:spPr>
          <a:xfrm>
            <a:off x="477436" y="4519176"/>
            <a:ext cx="8178117" cy="2292935"/>
          </a:xfrm>
          <a:prstGeom prst="rect">
            <a:avLst/>
          </a:prstGeom>
        </p:spPr>
        <p:txBody>
          <a:bodyPr wrap="square">
            <a:spAutoFit/>
          </a:bodyPr>
          <a:lstStyle/>
          <a:p>
            <a:pPr algn="just"/>
            <a:r>
              <a:rPr lang="en-US" altLang="ja-JP" sz="1100" dirty="0">
                <a:latin typeface="Times New Roman" panose="02020603050405020304" pitchFamily="18" charset="0"/>
                <a:cs typeface="Times New Roman" panose="02020603050405020304" pitchFamily="18" charset="0"/>
              </a:rPr>
              <a:t>V20; Bilateral difference between the distances from v20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(D) to the horizontal reference plane (shown as V20 (D) in Fig 2B) and from v20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to the horizontal reference plane (shown as V20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in Fig 2B). v20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(D) and v20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denote intersections of cranial vault and sagittal planes having 20 mm distance from the midsagittal reference plane (as shown in Fig 2B). </a:t>
            </a:r>
          </a:p>
          <a:p>
            <a:pPr algn="just"/>
            <a:r>
              <a:rPr lang="en-US" altLang="ja-JP" sz="1100" dirty="0">
                <a:latin typeface="Times New Roman" panose="02020603050405020304" pitchFamily="18" charset="0"/>
                <a:cs typeface="Times New Roman" panose="02020603050405020304" pitchFamily="18" charset="0"/>
              </a:rPr>
              <a:t>S40; Bilateral difference between the distances from v40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(D) to the horizontal reference plane (shown as V40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(D) in Fig 2B) and from v40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to the horizontal reference plane (shown as V40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in Fig 2B). v40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(D) and v40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denote intersections of cranial vault and sagittal planes having 40 mm distance from the midsagittal reference plane (as shown in Fig 2B). </a:t>
            </a:r>
            <a:endParaRPr lang="ja-JP" altLang="ja-JP" sz="1100" dirty="0">
              <a:latin typeface="Times New Roman" panose="02020603050405020304" pitchFamily="18" charset="0"/>
              <a:cs typeface="Times New Roman" panose="02020603050405020304" pitchFamily="18" charset="0"/>
            </a:endParaRPr>
          </a:p>
          <a:p>
            <a:pPr algn="just"/>
            <a:r>
              <a:rPr lang="en-US" altLang="ja-JP" sz="1100" dirty="0">
                <a:latin typeface="Times New Roman" panose="02020603050405020304" pitchFamily="18" charset="0"/>
                <a:cs typeface="Times New Roman" panose="02020603050405020304" pitchFamily="18" charset="0"/>
              </a:rPr>
              <a:t>S60; Bilateral difference between the distances from v60 (D) to the horizontal reference plane (shown as V60 (D) in Fig 2B) and from v60 (ND) to the horizontal reference plane (shown as V60 (ND) in Fig 2B).  v60(D) and v60(ND) denote intersections of cranial vault and sagittal planes having 60 mm distance from the midsagittal reference plane (as shown in Fig 2B). </a:t>
            </a:r>
          </a:p>
          <a:p>
            <a:pPr algn="just"/>
            <a:r>
              <a:rPr lang="en-US" altLang="ja-JP" sz="1100" dirty="0">
                <a:latin typeface="Times New Roman" panose="02020603050405020304" pitchFamily="18" charset="0"/>
                <a:cs typeface="Times New Roman" panose="02020603050405020304" pitchFamily="18" charset="0"/>
              </a:rPr>
              <a:t>VF; Bilateral difference between the distances from F (D) to the horizontal reference plane (shown as VF (D) in Fig 2B) and from</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F (ND) to the horizontal reference plane (VF</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shown in Fig 2B).</a:t>
            </a:r>
            <a:endParaRPr lang="ja-JP" altLang="ja-JP" sz="1100" dirty="0">
              <a:latin typeface="Times New Roman" panose="02020603050405020304" pitchFamily="18" charset="0"/>
              <a:cs typeface="Times New Roman" panose="02020603050405020304" pitchFamily="18" charset="0"/>
            </a:endParaRPr>
          </a:p>
          <a:p>
            <a:pPr algn="just"/>
            <a:r>
              <a:rPr lang="en-US" altLang="ja-JP" sz="1100" dirty="0">
                <a:latin typeface="Times New Roman" panose="02020603050405020304" pitchFamily="18" charset="0"/>
                <a:cs typeface="Times New Roman" panose="02020603050405020304" pitchFamily="18" charset="0"/>
              </a:rPr>
              <a:t>All D and ND denote Pog deviated side and Pog non-deviated side, respectively. All values represent the difference of Pog deviated side minus Pog non-deviated side. </a:t>
            </a:r>
            <a:endParaRPr lang="ja-JP" altLang="en-US" sz="1100" dirty="0">
              <a:latin typeface="Times New Roman" panose="02020603050405020304" pitchFamily="18" charset="0"/>
              <a:cs typeface="Times New Roman" panose="02020603050405020304" pitchFamily="18" charset="0"/>
            </a:endParaRPr>
          </a:p>
        </p:txBody>
      </p:sp>
      <p:sp>
        <p:nvSpPr>
          <p:cNvPr id="14" name="テキスト ボックス 13">
            <a:extLst>
              <a:ext uri="{FF2B5EF4-FFF2-40B4-BE49-F238E27FC236}">
                <a16:creationId xmlns:a16="http://schemas.microsoft.com/office/drawing/2014/main" xmlns="" id="{42FC8FA8-7737-48D3-B055-E48251AECD86}"/>
              </a:ext>
            </a:extLst>
          </p:cNvPr>
          <p:cNvSpPr txBox="1"/>
          <p:nvPr/>
        </p:nvSpPr>
        <p:spPr>
          <a:xfrm>
            <a:off x="2839351" y="603983"/>
            <a:ext cx="870706" cy="276999"/>
          </a:xfrm>
          <a:prstGeom prst="rect">
            <a:avLst/>
          </a:prstGeom>
          <a:noFill/>
        </p:spPr>
        <p:txBody>
          <a:bodyPr wrap="square" rtlCol="0">
            <a:spAutoFit/>
          </a:bodyPr>
          <a:lstStyle/>
          <a:p>
            <a:r>
              <a:rPr lang="en-US" altLang="ja-JP" sz="1200" dirty="0">
                <a:latin typeface="Times New Roman" charset="0"/>
                <a:ea typeface="Times New Roman" charset="0"/>
                <a:cs typeface="Times New Roman" charset="0"/>
              </a:rPr>
              <a:t>Variables</a:t>
            </a:r>
            <a:endParaRPr kumimoji="1" lang="ja-JP" altLang="en-US" sz="1200" dirty="0">
              <a:latin typeface="Times New Roman" charset="0"/>
              <a:ea typeface="Times New Roman" charset="0"/>
              <a:cs typeface="Times New Roman" charset="0"/>
            </a:endParaRPr>
          </a:p>
        </p:txBody>
      </p:sp>
      <p:sp>
        <p:nvSpPr>
          <p:cNvPr id="16" name="テキスト ボックス 15">
            <a:extLst>
              <a:ext uri="{FF2B5EF4-FFF2-40B4-BE49-F238E27FC236}">
                <a16:creationId xmlns:a16="http://schemas.microsoft.com/office/drawing/2014/main" xmlns="" id="{963491B8-CD36-46E4-A708-3BF2ED11B047}"/>
              </a:ext>
            </a:extLst>
          </p:cNvPr>
          <p:cNvSpPr txBox="1"/>
          <p:nvPr/>
        </p:nvSpPr>
        <p:spPr>
          <a:xfrm>
            <a:off x="3150127" y="521739"/>
            <a:ext cx="4572000" cy="461665"/>
          </a:xfrm>
          <a:prstGeom prst="rect">
            <a:avLst/>
          </a:prstGeom>
          <a:noFill/>
        </p:spPr>
        <p:txBody>
          <a:bodyPr wrap="square">
            <a:spAutoFit/>
          </a:bodyPr>
          <a:lstStyle/>
          <a:p>
            <a:pPr algn="ctr" fontAlgn="ctr"/>
            <a:r>
              <a:rPr lang="en-US" altLang="ja-JP" sz="1200" dirty="0">
                <a:latin typeface="Times New Roman" charset="0"/>
                <a:ea typeface="Times New Roman" charset="0"/>
                <a:cs typeface="Times New Roman" charset="0"/>
              </a:rPr>
              <a:t>Present cases </a:t>
            </a:r>
          </a:p>
          <a:p>
            <a:pPr algn="ctr" fontAlgn="ctr"/>
            <a:r>
              <a:rPr lang="en-US" altLang="ja-JP" sz="1200" dirty="0">
                <a:latin typeface="Times New Roman" charset="0"/>
                <a:ea typeface="Times New Roman" charset="0"/>
                <a:cs typeface="Times New Roman" charset="0"/>
              </a:rPr>
              <a:t> (n=32)</a:t>
            </a:r>
            <a:endParaRPr lang="ja-JP" altLang="en-US" sz="1200" dirty="0"/>
          </a:p>
        </p:txBody>
      </p:sp>
      <p:cxnSp>
        <p:nvCxnSpPr>
          <p:cNvPr id="8" name="直線コネクタ 7">
            <a:extLst>
              <a:ext uri="{FF2B5EF4-FFF2-40B4-BE49-F238E27FC236}">
                <a16:creationId xmlns:a16="http://schemas.microsoft.com/office/drawing/2014/main" xmlns="" id="{12946E83-B921-40BE-8C8E-A4BA43190890}"/>
              </a:ext>
            </a:extLst>
          </p:cNvPr>
          <p:cNvCxnSpPr>
            <a:cxnSpLocks/>
          </p:cNvCxnSpPr>
          <p:nvPr/>
        </p:nvCxnSpPr>
        <p:spPr>
          <a:xfrm>
            <a:off x="2797406" y="4367694"/>
            <a:ext cx="34189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4986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2652303" y="81925"/>
            <a:ext cx="3891064" cy="430887"/>
          </a:xfrm>
          <a:prstGeom prst="rect">
            <a:avLst/>
          </a:prstGeom>
        </p:spPr>
        <p:txBody>
          <a:bodyPr wrap="square">
            <a:spAutoFit/>
          </a:bodyPr>
          <a:lstStyle/>
          <a:p>
            <a:r>
              <a:rPr lang="en-US" altLang="ja-JP" sz="1100" b="1" dirty="0">
                <a:latin typeface="Times New Roman" panose="02020603050405020304" pitchFamily="18" charset="0"/>
                <a:cs typeface="Times New Roman" panose="02020603050405020304" pitchFamily="18" charset="0"/>
              </a:rPr>
              <a:t>Table 4</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Bilateral difference in t</a:t>
            </a:r>
            <a:r>
              <a:rPr kumimoji="1" lang="en-US" altLang="ja-JP" sz="1100" dirty="0">
                <a:latin typeface="Times New Roman" panose="02020603050405020304" pitchFamily="18" charset="0"/>
                <a:cs typeface="Times New Roman" panose="02020603050405020304" pitchFamily="18" charset="0"/>
              </a:rPr>
              <a:t>ransverse</a:t>
            </a:r>
            <a:r>
              <a:rPr lang="en-US" altLang="ja-JP" sz="1100" dirty="0">
                <a:latin typeface="Times New Roman" panose="02020603050405020304" pitchFamily="18" charset="0"/>
                <a:cs typeface="Times New Roman" panose="02020603050405020304" pitchFamily="18" charset="0"/>
              </a:rPr>
              <a:t> position of mandibular fossae and in t</a:t>
            </a:r>
            <a:r>
              <a:rPr kumimoji="1" lang="en-US" altLang="ja-JP" sz="1100" dirty="0">
                <a:latin typeface="Times New Roman" panose="02020603050405020304" pitchFamily="18" charset="0"/>
                <a:cs typeface="Times New Roman" panose="02020603050405020304" pitchFamily="18" charset="0"/>
              </a:rPr>
              <a:t>ransverse</a:t>
            </a:r>
            <a:r>
              <a:rPr lang="en-US" altLang="ja-JP" sz="1100" dirty="0">
                <a:latin typeface="Times New Roman" panose="02020603050405020304" pitchFamily="18" charset="0"/>
                <a:cs typeface="Times New Roman" panose="02020603050405020304" pitchFamily="18" charset="0"/>
              </a:rPr>
              <a:t> lengths of cranial vaults (mm)</a:t>
            </a:r>
          </a:p>
        </p:txBody>
      </p:sp>
      <p:sp>
        <p:nvSpPr>
          <p:cNvPr id="10" name="正方形/長方形 9"/>
          <p:cNvSpPr/>
          <p:nvPr/>
        </p:nvSpPr>
        <p:spPr>
          <a:xfrm>
            <a:off x="609424" y="4536159"/>
            <a:ext cx="8178117" cy="2292935"/>
          </a:xfrm>
          <a:prstGeom prst="rect">
            <a:avLst/>
          </a:prstGeom>
        </p:spPr>
        <p:txBody>
          <a:bodyPr wrap="square">
            <a:spAutoFit/>
          </a:bodyPr>
          <a:lstStyle/>
          <a:p>
            <a:pPr algn="just"/>
            <a:r>
              <a:rPr lang="en-US" altLang="ja-JP" sz="1100" dirty="0">
                <a:latin typeface="Times New Roman" panose="02020603050405020304" pitchFamily="18" charset="0"/>
                <a:cs typeface="Times New Roman" panose="02020603050405020304" pitchFamily="18" charset="0"/>
              </a:rPr>
              <a:t>T20; Bilateral difference between the distances from t20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(D) to the midsagittal reference plane (shown as T20 (D) in Fig 2C) and from t20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to the midsagittal reference plane (shown as T20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in Fig 2C). t20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(D) and t20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denote intersections of cranial vault and frontal plane having 20 mm distance from the frontal reference plane (as shown in Fig 2C). </a:t>
            </a:r>
          </a:p>
          <a:p>
            <a:pPr algn="just"/>
            <a:r>
              <a:rPr lang="en-US" altLang="ja-JP" sz="1100" dirty="0">
                <a:latin typeface="Times New Roman" panose="02020603050405020304" pitchFamily="18" charset="0"/>
                <a:cs typeface="Times New Roman" panose="02020603050405020304" pitchFamily="18" charset="0"/>
              </a:rPr>
              <a:t>T40; Bilateral difference between the distances from t40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(D) to the midsagittal reference plane (shown as T40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(D) in Fig 2C) and from t40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to the midsagittal reference plane (shown as T40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in Fig 2C). t40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(D) and t40</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denote intersections of cranial vault and frontal plane having 40 mm distance from the frontal reference plane (as shown in Fig 2C). </a:t>
            </a:r>
            <a:endParaRPr lang="ja-JP" altLang="ja-JP" sz="1100" dirty="0">
              <a:latin typeface="Times New Roman" panose="02020603050405020304" pitchFamily="18" charset="0"/>
              <a:cs typeface="Times New Roman" panose="02020603050405020304" pitchFamily="18" charset="0"/>
            </a:endParaRPr>
          </a:p>
          <a:p>
            <a:pPr algn="just"/>
            <a:r>
              <a:rPr lang="en-US" altLang="ja-JP" sz="1100" dirty="0">
                <a:latin typeface="Times New Roman" panose="02020603050405020304" pitchFamily="18" charset="0"/>
                <a:cs typeface="Times New Roman" panose="02020603050405020304" pitchFamily="18" charset="0"/>
              </a:rPr>
              <a:t>T60; Bilateral difference between the distances from t60 (D) to the midsagittal reference plane (shown as T60 (D) in Fig 2C) and from t60 (ND) to the midsagittal reference plane (shown as T60 (ND) in Fig 2C).  t60(D) and t60(ND) denote intersections of cranial vault and transverse plane having 60 mm distance from the transverse reference plane (as shown in Fig 2C). </a:t>
            </a:r>
          </a:p>
          <a:p>
            <a:pPr algn="just"/>
            <a:r>
              <a:rPr lang="en-US" altLang="ja-JP" sz="1100" dirty="0">
                <a:latin typeface="Times New Roman" panose="02020603050405020304" pitchFamily="18" charset="0"/>
                <a:cs typeface="Times New Roman" panose="02020603050405020304" pitchFamily="18" charset="0"/>
              </a:rPr>
              <a:t>TF; Bilateral difference between the distances from F (D) to the midsagittal reference plane (shown as TF (D) in Fig 2C) and from</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F (ND) to the midsagittal reference plane (TF</a:t>
            </a:r>
            <a:r>
              <a:rPr lang="ja-JP" altLang="en-US" sz="1100" dirty="0">
                <a:latin typeface="Times New Roman" panose="02020603050405020304" pitchFamily="18" charset="0"/>
                <a:cs typeface="Times New Roman" panose="02020603050405020304" pitchFamily="18" charset="0"/>
              </a:rPr>
              <a:t> </a:t>
            </a:r>
            <a:r>
              <a:rPr lang="en-US" altLang="ja-JP" sz="1100" dirty="0">
                <a:latin typeface="Times New Roman" panose="02020603050405020304" pitchFamily="18" charset="0"/>
                <a:cs typeface="Times New Roman" panose="02020603050405020304" pitchFamily="18" charset="0"/>
              </a:rPr>
              <a:t>(ND) shown in Fig 2C).</a:t>
            </a:r>
            <a:endParaRPr lang="ja-JP" altLang="ja-JP" sz="1100" dirty="0">
              <a:latin typeface="Times New Roman" panose="02020603050405020304" pitchFamily="18" charset="0"/>
              <a:cs typeface="Times New Roman" panose="02020603050405020304" pitchFamily="18" charset="0"/>
            </a:endParaRPr>
          </a:p>
          <a:p>
            <a:pPr algn="just"/>
            <a:r>
              <a:rPr lang="en-US" altLang="ja-JP" sz="1100" dirty="0">
                <a:latin typeface="Times New Roman" panose="02020603050405020304" pitchFamily="18" charset="0"/>
                <a:cs typeface="Times New Roman" panose="02020603050405020304" pitchFamily="18" charset="0"/>
              </a:rPr>
              <a:t>All D and ND denote Pog deviated side and Pog non-deviated side, respectively. All values represent the difference of Pog deviated side minus Pog non-deviated side.</a:t>
            </a:r>
            <a:endParaRPr lang="ja-JP" altLang="en-US" sz="1100" dirty="0">
              <a:latin typeface="Times New Roman" panose="02020603050405020304" pitchFamily="18" charset="0"/>
              <a:cs typeface="Times New Roman" panose="02020603050405020304" pitchFamily="18" charset="0"/>
            </a:endParaRPr>
          </a:p>
        </p:txBody>
      </p:sp>
      <p:graphicFrame>
        <p:nvGraphicFramePr>
          <p:cNvPr id="8" name="表 7">
            <a:extLst>
              <a:ext uri="{FF2B5EF4-FFF2-40B4-BE49-F238E27FC236}">
                <a16:creationId xmlns:a16="http://schemas.microsoft.com/office/drawing/2014/main" xmlns="" id="{9682D570-33D5-45FA-A6F3-407C2829CC42}"/>
              </a:ext>
            </a:extLst>
          </p:cNvPr>
          <p:cNvGraphicFramePr>
            <a:graphicFrameLocks noGrp="1"/>
          </p:cNvGraphicFramePr>
          <p:nvPr>
            <p:extLst>
              <p:ext uri="{D42A27DB-BD31-4B8C-83A1-F6EECF244321}">
                <p14:modId xmlns:p14="http://schemas.microsoft.com/office/powerpoint/2010/main" val="1706330439"/>
              </p:ext>
            </p:extLst>
          </p:nvPr>
        </p:nvGraphicFramePr>
        <p:xfrm>
          <a:off x="2763217" y="521739"/>
          <a:ext cx="3421923" cy="3830543"/>
        </p:xfrm>
        <a:graphic>
          <a:graphicData uri="http://schemas.openxmlformats.org/drawingml/2006/table">
            <a:tbl>
              <a:tblPr/>
              <a:tblGrid>
                <a:gridCol w="895212">
                  <a:extLst>
                    <a:ext uri="{9D8B030D-6E8A-4147-A177-3AD203B41FA5}">
                      <a16:colId xmlns:a16="http://schemas.microsoft.com/office/drawing/2014/main" xmlns="" val="20000"/>
                    </a:ext>
                  </a:extLst>
                </a:gridCol>
                <a:gridCol w="1284244">
                  <a:extLst>
                    <a:ext uri="{9D8B030D-6E8A-4147-A177-3AD203B41FA5}">
                      <a16:colId xmlns:a16="http://schemas.microsoft.com/office/drawing/2014/main" xmlns="" val="20001"/>
                    </a:ext>
                  </a:extLst>
                </a:gridCol>
                <a:gridCol w="688443">
                  <a:extLst>
                    <a:ext uri="{9D8B030D-6E8A-4147-A177-3AD203B41FA5}">
                      <a16:colId xmlns:a16="http://schemas.microsoft.com/office/drawing/2014/main" xmlns="" val="20005"/>
                    </a:ext>
                  </a:extLst>
                </a:gridCol>
                <a:gridCol w="554024">
                  <a:extLst>
                    <a:ext uri="{9D8B030D-6E8A-4147-A177-3AD203B41FA5}">
                      <a16:colId xmlns:a16="http://schemas.microsoft.com/office/drawing/2014/main" xmlns="" val="20006"/>
                    </a:ext>
                  </a:extLst>
                </a:gridCol>
              </a:tblGrid>
              <a:tr h="292112">
                <a:tc>
                  <a:txBody>
                    <a:bodyPr/>
                    <a:lstStyle/>
                    <a:p>
                      <a:pPr algn="l" fontAlgn="ctr"/>
                      <a:r>
                        <a:rPr lang="ja-JP" altLang="en-US" sz="11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11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ja-JP" altLang="en-US" sz="1100" b="0" i="0" u="none" strike="noStrike">
                          <a:solidFill>
                            <a:srgbClr val="000000"/>
                          </a:solidFill>
                          <a:effectLst/>
                          <a:latin typeface="Times New Roman" panose="02020603050405020304" pitchFamily="18" charset="0"/>
                          <a:cs typeface="Times New Roman" panose="02020603050405020304" pitchFamily="18" charset="0"/>
                        </a:rPr>
                        <a:t>　</a:t>
                      </a: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0"/>
                  </a:ext>
                </a:extLst>
              </a:tr>
              <a:tr h="0">
                <a:tc>
                  <a:txBody>
                    <a:bodyPr/>
                    <a:lstStyle/>
                    <a:p>
                      <a:pPr algn="l" fontAlgn="ctr"/>
                      <a:endParaRPr lang="ja-JP" alt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4656" marR="4656" marT="465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656" marR="4656" marT="465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4656" marR="4656" marT="465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656" marR="4656" marT="4656"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75088">
                <a:tc>
                  <a:txBody>
                    <a:bodyPr/>
                    <a:lstStyle/>
                    <a:p>
                      <a:pPr algn="ctr" rtl="0" fontAlgn="ctr"/>
                      <a:r>
                        <a:rPr lang="is-I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T20</a:t>
                      </a: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Maximum</a:t>
                      </a:r>
                    </a:p>
                  </a:txBody>
                  <a:tcPr marL="4656" marR="4656" marT="465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5.4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3"/>
                  </a:ext>
                </a:extLst>
              </a:tr>
              <a:tr h="175088">
                <a:tc>
                  <a:txBody>
                    <a:bodyPr/>
                    <a:lstStyle/>
                    <a:p>
                      <a:pPr algn="ctr" rtl="0"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Minimum</a:t>
                      </a:r>
                    </a:p>
                  </a:txBody>
                  <a:tcPr marL="4656" marR="4656" marT="4656" marB="0" anchor="ctr">
                    <a:lnL>
                      <a:noFill/>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-5.9 </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4"/>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w="12700" cap="flat" cmpd="sng" algn="ctr">
                      <a:solidFill>
                        <a:srgbClr val="FFFFFF"/>
                      </a:solidFill>
                      <a:prstDash val="solid"/>
                      <a:round/>
                      <a:headEnd type="none" w="med" len="med"/>
                      <a:tailEnd type="none" w="med" len="med"/>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Mean</a:t>
                      </a:r>
                    </a:p>
                  </a:txBody>
                  <a:tcPr marL="4656" marR="4656" marT="465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0.4 </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5"/>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altLang="ja-JP"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S.D.</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2.5 </a:t>
                      </a:r>
                    </a:p>
                  </a:txBody>
                  <a:tcPr marL="9525" marR="9525" marT="9525"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6"/>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r" fontAlgn="ctr"/>
                      <a:endPar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7"/>
                  </a:ext>
                </a:extLst>
              </a:tr>
              <a:tr h="175088">
                <a:tc>
                  <a:txBody>
                    <a:bodyPr/>
                    <a:lstStyle/>
                    <a:p>
                      <a:pPr algn="ctr" rtl="0" fontAlgn="ctr"/>
                      <a:r>
                        <a:rPr lang="en-US" altLang="ja-JP"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T40</a:t>
                      </a:r>
                    </a:p>
                  </a:txBody>
                  <a:tcPr marL="4656" marR="4656" marT="4656" marB="0" anchor="ctr">
                    <a:lnL>
                      <a:noFill/>
                    </a:lnL>
                    <a:lnR>
                      <a:noFill/>
                    </a:lnR>
                    <a:lnT>
                      <a:noFill/>
                    </a:lnT>
                    <a:lnB>
                      <a:noFill/>
                    </a:lnB>
                  </a:tcPr>
                </a:tc>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Maximum</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7.8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8"/>
                  </a:ext>
                </a:extLst>
              </a:tr>
              <a:tr h="175088">
                <a:tc>
                  <a:txBody>
                    <a:bodyPr/>
                    <a:lstStyle/>
                    <a:p>
                      <a:pPr algn="ctr" rtl="0" fontAlgn="ctr"/>
                      <a:endPar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Minimum</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-10.0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09"/>
                  </a:ext>
                </a:extLst>
              </a:tr>
              <a:tr h="175088">
                <a:tc>
                  <a:txBody>
                    <a:bodyPr/>
                    <a:lstStyle/>
                    <a:p>
                      <a:pPr algn="l" fontAlgn="ctr"/>
                      <a:endPar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Mean</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-0.1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0"/>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altLang="ja-JP"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S.D.</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3.8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1"/>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l" fontAlgn="ctr"/>
                      <a:endPar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2"/>
                  </a:ext>
                </a:extLst>
              </a:tr>
              <a:tr h="175088">
                <a:tc>
                  <a:txBody>
                    <a:bodyPr/>
                    <a:lstStyle/>
                    <a:p>
                      <a:pPr algn="ctr" rtl="0" fontAlgn="ctr"/>
                      <a:r>
                        <a:rPr lang="en-US" altLang="ja-JP"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T60</a:t>
                      </a:r>
                    </a:p>
                  </a:txBody>
                  <a:tcPr marL="4656" marR="4656" marT="4656" marB="0" anchor="ctr">
                    <a:lnL>
                      <a:noFill/>
                    </a:lnL>
                    <a:lnR>
                      <a:noFill/>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Maximum</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9.8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3"/>
                  </a:ext>
                </a:extLst>
              </a:tr>
              <a:tr h="175088">
                <a:tc>
                  <a:txBody>
                    <a:bodyPr/>
                    <a:lstStyle/>
                    <a:p>
                      <a:pPr algn="ctr" rtl="0"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Minimum</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-13.9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4"/>
                  </a:ext>
                </a:extLst>
              </a:tr>
              <a:tr h="175088">
                <a:tc>
                  <a:txBody>
                    <a:bodyPr/>
                    <a:lstStyle/>
                    <a:p>
                      <a:pPr algn="l" fontAlgn="ctr"/>
                      <a:endParaRPr lang="ja-JP" alt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a:noFill/>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Mean</a:t>
                      </a:r>
                    </a:p>
                  </a:txBody>
                  <a:tcPr marL="4656" marR="4656" marT="4656"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-1.3 </a:t>
                      </a:r>
                    </a:p>
                  </a:txBody>
                  <a:tcPr marL="9525" marR="9525" marT="9525" marB="0" anchor="ctr">
                    <a:lnL>
                      <a:noFill/>
                    </a:lnL>
                    <a:lnR>
                      <a:noFill/>
                    </a:lnR>
                    <a:lnT>
                      <a:noFill/>
                    </a:lnT>
                    <a:lnB>
                      <a:noFill/>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a:noFill/>
                    </a:lnB>
                  </a:tcPr>
                </a:tc>
                <a:extLst>
                  <a:ext uri="{0D108BD9-81ED-4DB2-BD59-A6C34878D82A}">
                    <a16:rowId xmlns:a16="http://schemas.microsoft.com/office/drawing/2014/main" xmlns="" val="10015"/>
                  </a:ext>
                </a:extLst>
              </a:tr>
              <a:tr h="175088">
                <a:tc>
                  <a:txBody>
                    <a:bodyPr/>
                    <a:lstStyle/>
                    <a:p>
                      <a:pPr algn="l" fontAlgn="ctr"/>
                      <a:r>
                        <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　</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r>
                        <a:rPr lang="en-US" altLang="ja-JP"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S.D.</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6.2 </a:t>
                      </a: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16"/>
                  </a:ext>
                </a:extLst>
              </a:tr>
              <a:tr h="175088">
                <a:tc>
                  <a:txBody>
                    <a:bodyPr/>
                    <a:lstStyle/>
                    <a:p>
                      <a:pPr algn="ctr" rtl="0" fontAlgn="ctr"/>
                      <a:endPar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endPar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17"/>
                  </a:ext>
                </a:extLst>
              </a:tr>
              <a:tr h="175088">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TF   </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Times New Roman" panose="02020603050405020304" pitchFamily="18" charset="0"/>
                          <a:ea typeface="Times New Roman" charset="0"/>
                          <a:cs typeface="Times New Roman" panose="02020603050405020304" pitchFamily="18" charset="0"/>
                        </a:rPr>
                        <a:t>Maximum</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6.3 </a:t>
                      </a: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18"/>
                  </a:ext>
                </a:extLst>
              </a:tr>
              <a:tr h="175088">
                <a:tc>
                  <a:txBody>
                    <a:bodyPr/>
                    <a:lstStyle/>
                    <a:p>
                      <a:pPr algn="ctr" rtl="0" fontAlgn="ctr"/>
                      <a:endPar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Minimum</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-5.2 </a:t>
                      </a: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19"/>
                  </a:ext>
                </a:extLst>
              </a:tr>
              <a:tr h="175088">
                <a:tc>
                  <a:txBody>
                    <a:bodyPr/>
                    <a:lstStyle/>
                    <a:p>
                      <a:pPr algn="l" fontAlgn="ctr"/>
                      <a:endPar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Mean</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0.5 </a:t>
                      </a: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Times New Roman" panose="02020603050405020304" pitchFamily="18" charset="0"/>
                        <a:ea typeface="ＭＳ Ｐゴシック" panose="020B0600070205080204" pitchFamily="50" charset="-128"/>
                      </a:endParaRP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20"/>
                  </a:ext>
                </a:extLst>
              </a:tr>
              <a:tr h="175088">
                <a:tc>
                  <a:txBody>
                    <a:bodyPr/>
                    <a:lstStyle/>
                    <a:p>
                      <a:pPr algn="l" fontAlgn="ctr"/>
                      <a:endParaRPr lang="ja-JP" altLang="en-US"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endParaRP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ctr" rtl="0" fontAlgn="ctr"/>
                      <a:r>
                        <a:rPr lang="en-US" altLang="ja-JP" sz="1100" b="0" i="0" u="none" strike="noStrike" dirty="0">
                          <a:solidFill>
                            <a:srgbClr val="000000"/>
                          </a:solidFill>
                          <a:effectLst/>
                          <a:latin typeface="Times New Roman" panose="02020603050405020304" pitchFamily="18" charset="0"/>
                          <a:ea typeface="Times New Roman" charset="0"/>
                          <a:cs typeface="Times New Roman" panose="02020603050405020304" pitchFamily="18" charset="0"/>
                        </a:rPr>
                        <a:t>S.D.</a:t>
                      </a:r>
                    </a:p>
                  </a:txBody>
                  <a:tcPr marL="4656" marR="4656" marT="4656" marB="0" anchor="ctr">
                    <a:lnL>
                      <a:noFill/>
                    </a:lnL>
                    <a:lnR>
                      <a:noFill/>
                    </a:lnR>
                    <a:lnT>
                      <a:noFill/>
                    </a:lnT>
                    <a:lnB w="12700" cap="flat" cmpd="sng" algn="ctr">
                      <a:no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2.4 </a:t>
                      </a:r>
                    </a:p>
                  </a:txBody>
                  <a:tcPr marL="9525" marR="9525" marT="9525" marB="0" anchor="ctr">
                    <a:lnL>
                      <a:noFill/>
                    </a:lnL>
                    <a:lnR>
                      <a:noFill/>
                    </a:lnR>
                    <a:lnT>
                      <a:noFill/>
                    </a:lnT>
                    <a:lnB w="12700" cap="flat" cmpd="sng" algn="ctr">
                      <a:no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Times New Roman" panose="02020603050405020304" pitchFamily="18" charset="0"/>
                          <a:ea typeface="ＭＳ Ｐゴシック" panose="020B0600070205080204" pitchFamily="50" charset="-128"/>
                        </a:rPr>
                        <a:t>　</a:t>
                      </a:r>
                    </a:p>
                  </a:txBody>
                  <a:tcPr marL="9525" marR="9525" marT="9525"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xmlns="" val="10021"/>
                  </a:ext>
                </a:extLst>
              </a:tr>
            </a:tbl>
          </a:graphicData>
        </a:graphic>
      </p:graphicFrame>
      <p:sp>
        <p:nvSpPr>
          <p:cNvPr id="11" name="正方形/長方形 10">
            <a:extLst>
              <a:ext uri="{FF2B5EF4-FFF2-40B4-BE49-F238E27FC236}">
                <a16:creationId xmlns:a16="http://schemas.microsoft.com/office/drawing/2014/main" xmlns="" id="{1C733DC7-88DA-4D8B-A552-28FE0C114365}"/>
              </a:ext>
            </a:extLst>
          </p:cNvPr>
          <p:cNvSpPr/>
          <p:nvPr/>
        </p:nvSpPr>
        <p:spPr>
          <a:xfrm>
            <a:off x="4717959" y="512812"/>
            <a:ext cx="1695038" cy="461665"/>
          </a:xfrm>
          <a:prstGeom prst="rect">
            <a:avLst/>
          </a:prstGeom>
        </p:spPr>
        <p:txBody>
          <a:bodyPr wrap="square">
            <a:spAutoFit/>
          </a:bodyPr>
          <a:lstStyle/>
          <a:p>
            <a:pPr algn="ctr" fontAlgn="ctr"/>
            <a:r>
              <a:rPr lang="en-US" altLang="ja-JP" sz="1200" dirty="0">
                <a:latin typeface="Times New Roman" charset="0"/>
                <a:ea typeface="Times New Roman" charset="0"/>
                <a:cs typeface="Times New Roman" charset="0"/>
              </a:rPr>
              <a:t>Present cases </a:t>
            </a:r>
          </a:p>
          <a:p>
            <a:pPr algn="ctr" fontAlgn="ctr"/>
            <a:r>
              <a:rPr lang="en-US" altLang="ja-JP" sz="1200" dirty="0">
                <a:latin typeface="Times New Roman" charset="0"/>
                <a:ea typeface="Times New Roman" charset="0"/>
                <a:cs typeface="Times New Roman" charset="0"/>
              </a:rPr>
              <a:t> (n=32)</a:t>
            </a:r>
          </a:p>
        </p:txBody>
      </p:sp>
      <p:sp>
        <p:nvSpPr>
          <p:cNvPr id="16" name="テキスト ボックス 15">
            <a:extLst>
              <a:ext uri="{FF2B5EF4-FFF2-40B4-BE49-F238E27FC236}">
                <a16:creationId xmlns:a16="http://schemas.microsoft.com/office/drawing/2014/main" xmlns="" id="{9A3CD47F-A9D8-402D-AA60-5F27F4F13E09}"/>
              </a:ext>
            </a:extLst>
          </p:cNvPr>
          <p:cNvSpPr txBox="1"/>
          <p:nvPr/>
        </p:nvSpPr>
        <p:spPr>
          <a:xfrm>
            <a:off x="2837169" y="614071"/>
            <a:ext cx="870706" cy="276999"/>
          </a:xfrm>
          <a:prstGeom prst="rect">
            <a:avLst/>
          </a:prstGeom>
          <a:noFill/>
        </p:spPr>
        <p:txBody>
          <a:bodyPr wrap="square" rtlCol="0">
            <a:spAutoFit/>
          </a:bodyPr>
          <a:lstStyle/>
          <a:p>
            <a:r>
              <a:rPr lang="en-US" altLang="ja-JP" sz="1200" dirty="0">
                <a:latin typeface="Times New Roman" charset="0"/>
                <a:ea typeface="Times New Roman" charset="0"/>
                <a:cs typeface="Times New Roman" charset="0"/>
              </a:rPr>
              <a:t>Variables</a:t>
            </a:r>
            <a:endParaRPr kumimoji="1" lang="ja-JP" altLang="en-US" sz="1200" dirty="0">
              <a:latin typeface="Times New Roman" charset="0"/>
              <a:ea typeface="Times New Roman" charset="0"/>
              <a:cs typeface="Times New Roman" charset="0"/>
            </a:endParaRPr>
          </a:p>
        </p:txBody>
      </p:sp>
      <p:cxnSp>
        <p:nvCxnSpPr>
          <p:cNvPr id="12" name="直線コネクタ 11">
            <a:extLst>
              <a:ext uri="{FF2B5EF4-FFF2-40B4-BE49-F238E27FC236}">
                <a16:creationId xmlns:a16="http://schemas.microsoft.com/office/drawing/2014/main" xmlns="" id="{7684F561-F149-4F53-82E5-79B68C1392F2}"/>
              </a:ext>
            </a:extLst>
          </p:cNvPr>
          <p:cNvCxnSpPr>
            <a:cxnSpLocks/>
          </p:cNvCxnSpPr>
          <p:nvPr/>
        </p:nvCxnSpPr>
        <p:spPr>
          <a:xfrm>
            <a:off x="2766172" y="4367693"/>
            <a:ext cx="34189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4435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表 21"/>
          <p:cNvGraphicFramePr>
            <a:graphicFrameLocks noGrp="1"/>
          </p:cNvGraphicFramePr>
          <p:nvPr>
            <p:extLst>
              <p:ext uri="{D42A27DB-BD31-4B8C-83A1-F6EECF244321}">
                <p14:modId xmlns:p14="http://schemas.microsoft.com/office/powerpoint/2010/main" val="1752056474"/>
              </p:ext>
            </p:extLst>
          </p:nvPr>
        </p:nvGraphicFramePr>
        <p:xfrm>
          <a:off x="2281423" y="1460823"/>
          <a:ext cx="5115233" cy="2493801"/>
        </p:xfrm>
        <a:graphic>
          <a:graphicData uri="http://schemas.openxmlformats.org/drawingml/2006/table">
            <a:tbl>
              <a:tblPr/>
              <a:tblGrid>
                <a:gridCol w="654294">
                  <a:extLst>
                    <a:ext uri="{9D8B030D-6E8A-4147-A177-3AD203B41FA5}">
                      <a16:colId xmlns:a16="http://schemas.microsoft.com/office/drawing/2014/main" xmlns="" val="20000"/>
                    </a:ext>
                  </a:extLst>
                </a:gridCol>
                <a:gridCol w="2014253">
                  <a:extLst>
                    <a:ext uri="{9D8B030D-6E8A-4147-A177-3AD203B41FA5}">
                      <a16:colId xmlns:a16="http://schemas.microsoft.com/office/drawing/2014/main" xmlns="" val="20001"/>
                    </a:ext>
                  </a:extLst>
                </a:gridCol>
                <a:gridCol w="872273">
                  <a:extLst>
                    <a:ext uri="{9D8B030D-6E8A-4147-A177-3AD203B41FA5}">
                      <a16:colId xmlns:a16="http://schemas.microsoft.com/office/drawing/2014/main" xmlns="" val="20002"/>
                    </a:ext>
                  </a:extLst>
                </a:gridCol>
                <a:gridCol w="40048">
                  <a:extLst>
                    <a:ext uri="{9D8B030D-6E8A-4147-A177-3AD203B41FA5}">
                      <a16:colId xmlns:a16="http://schemas.microsoft.com/office/drawing/2014/main" xmlns="" val="20003"/>
                    </a:ext>
                  </a:extLst>
                </a:gridCol>
                <a:gridCol w="160429">
                  <a:extLst>
                    <a:ext uri="{9D8B030D-6E8A-4147-A177-3AD203B41FA5}">
                      <a16:colId xmlns:a16="http://schemas.microsoft.com/office/drawing/2014/main" xmlns="" val="20005"/>
                    </a:ext>
                  </a:extLst>
                </a:gridCol>
                <a:gridCol w="258744">
                  <a:extLst>
                    <a:ext uri="{9D8B030D-6E8A-4147-A177-3AD203B41FA5}">
                      <a16:colId xmlns:a16="http://schemas.microsoft.com/office/drawing/2014/main" xmlns="" val="2196299355"/>
                    </a:ext>
                  </a:extLst>
                </a:gridCol>
                <a:gridCol w="513348">
                  <a:extLst>
                    <a:ext uri="{9D8B030D-6E8A-4147-A177-3AD203B41FA5}">
                      <a16:colId xmlns:a16="http://schemas.microsoft.com/office/drawing/2014/main" xmlns="" val="20006"/>
                    </a:ext>
                  </a:extLst>
                </a:gridCol>
                <a:gridCol w="601844">
                  <a:extLst>
                    <a:ext uri="{9D8B030D-6E8A-4147-A177-3AD203B41FA5}">
                      <a16:colId xmlns:a16="http://schemas.microsoft.com/office/drawing/2014/main" xmlns="" val="20007"/>
                    </a:ext>
                  </a:extLst>
                </a:gridCol>
              </a:tblGrid>
              <a:tr h="338172">
                <a:tc>
                  <a:txBody>
                    <a:bodyPr/>
                    <a:lstStyle/>
                    <a:p>
                      <a:pPr algn="l" fontAlgn="ctr"/>
                      <a:endParaRPr lang="ja-JP" altLang="en-US" sz="1200" b="0" i="0" u="none" strike="noStrike" dirty="0">
                        <a:solidFill>
                          <a:srgbClr val="000000"/>
                        </a:solidFill>
                        <a:effectLst/>
                        <a:latin typeface="Times New Roman" charset="0"/>
                      </a:endParaRPr>
                    </a:p>
                  </a:txBody>
                  <a:tcPr marL="4407" marR="4407" marT="44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dirty="0">
                          <a:solidFill>
                            <a:srgbClr val="000000"/>
                          </a:solidFill>
                          <a:effectLst/>
                          <a:latin typeface="Times New Roman" charset="0"/>
                        </a:rPr>
                        <a:t>　</a:t>
                      </a:r>
                    </a:p>
                  </a:txBody>
                  <a:tcPr marL="4407" marR="4407" marT="44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dirty="0">
                          <a:solidFill>
                            <a:srgbClr val="000000"/>
                          </a:solidFill>
                          <a:effectLst/>
                          <a:latin typeface="Times New Roman" charset="0"/>
                        </a:rPr>
                        <a:t>　</a:t>
                      </a:r>
                    </a:p>
                  </a:txBody>
                  <a:tcPr marL="4407" marR="4407" marT="44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dirty="0">
                          <a:solidFill>
                            <a:srgbClr val="000000"/>
                          </a:solidFill>
                          <a:effectLst/>
                          <a:latin typeface="Times New Roman" charset="0"/>
                        </a:rPr>
                        <a:t>　</a:t>
                      </a:r>
                    </a:p>
                  </a:txBody>
                  <a:tcPr marL="4407" marR="4407" marT="44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ja-JP" altLang="en-US" sz="1200" b="0" i="0" u="none" strike="noStrike" dirty="0">
                          <a:solidFill>
                            <a:srgbClr val="000000"/>
                          </a:solidFill>
                          <a:effectLst/>
                          <a:latin typeface="Times New Roman" charset="0"/>
                        </a:rPr>
                        <a:t>　</a:t>
                      </a:r>
                    </a:p>
                  </a:txBody>
                  <a:tcPr marL="4407" marR="4407" marT="44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ja-JP" altLang="en-US" sz="1200" b="0" i="0" u="none" strike="noStrike" dirty="0">
                        <a:solidFill>
                          <a:srgbClr val="000000"/>
                        </a:solidFill>
                        <a:effectLst/>
                        <a:latin typeface="Times New Roman" charset="0"/>
                      </a:endParaRPr>
                    </a:p>
                  </a:txBody>
                  <a:tcPr marL="4407" marR="4407" marT="44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200" b="0" i="0" u="none" strike="noStrike" dirty="0">
                        <a:solidFill>
                          <a:srgbClr val="000000"/>
                        </a:solidFill>
                        <a:effectLst/>
                        <a:latin typeface="Times New Roman" charset="0"/>
                      </a:endParaRPr>
                    </a:p>
                  </a:txBody>
                  <a:tcPr marL="4407" marR="4407" marT="44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ja-JP" altLang="en-US" sz="1200" b="0" i="0" u="none" strike="noStrike" dirty="0">
                          <a:solidFill>
                            <a:srgbClr val="000000"/>
                          </a:solidFill>
                          <a:effectLst/>
                          <a:latin typeface="Times New Roman" charset="0"/>
                        </a:rPr>
                        <a:t>　</a:t>
                      </a:r>
                    </a:p>
                  </a:txBody>
                  <a:tcPr marL="4407" marR="4407" marT="4407"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0"/>
                  </a:ext>
                </a:extLst>
              </a:tr>
              <a:tr h="0">
                <a:tc>
                  <a:txBody>
                    <a:bodyPr/>
                    <a:lstStyle/>
                    <a:p>
                      <a:pPr algn="l" fontAlgn="ctr"/>
                      <a:endParaRPr lang="ja-JP" altLang="en-US" sz="1200" b="0" i="0" u="none" strike="noStrike" dirty="0">
                        <a:solidFill>
                          <a:srgbClr val="000000"/>
                        </a:solidFill>
                        <a:effectLst/>
                        <a:latin typeface="Times New Roman" charset="0"/>
                      </a:endParaRPr>
                    </a:p>
                  </a:txBody>
                  <a:tcPr marL="4407" marR="4407" marT="44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200" b="0" i="0" u="none" strike="noStrike" dirty="0">
                        <a:solidFill>
                          <a:srgbClr val="000000"/>
                        </a:solidFill>
                        <a:effectLst/>
                        <a:latin typeface="Times New Roman" charset="0"/>
                      </a:endParaRPr>
                    </a:p>
                  </a:txBody>
                  <a:tcPr marL="4407" marR="4407" marT="44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200" b="0" i="0" u="none" strike="noStrike" dirty="0">
                        <a:solidFill>
                          <a:srgbClr val="000000"/>
                        </a:solidFill>
                        <a:effectLst/>
                        <a:latin typeface="Times New Roman" charset="0"/>
                      </a:endParaRPr>
                    </a:p>
                  </a:txBody>
                  <a:tcPr marL="4407" marR="4407" marT="44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200" b="0" i="0" u="none" strike="noStrike">
                        <a:solidFill>
                          <a:srgbClr val="000000"/>
                        </a:solidFill>
                        <a:effectLst/>
                        <a:latin typeface="Times New Roman" charset="0"/>
                      </a:endParaRPr>
                    </a:p>
                  </a:txBody>
                  <a:tcPr marL="4407" marR="4407" marT="44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rgbClr val="000000"/>
                          </a:solidFill>
                          <a:effectLst/>
                          <a:latin typeface="Times New Roman" charset="0"/>
                        </a:rPr>
                        <a:t>　</a:t>
                      </a:r>
                    </a:p>
                  </a:txBody>
                  <a:tcPr marL="4407" marR="4407" marT="44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ja-JP" altLang="en-US" sz="1200" b="0" i="0" u="none" strike="noStrike" dirty="0">
                        <a:solidFill>
                          <a:srgbClr val="000000"/>
                        </a:solidFill>
                        <a:effectLst/>
                        <a:latin typeface="Times New Roman" charset="0"/>
                      </a:endParaRPr>
                    </a:p>
                  </a:txBody>
                  <a:tcPr marL="4407" marR="4407" marT="44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ja-JP" altLang="en-US" sz="1200" b="0" i="0" u="none" strike="noStrike" dirty="0">
                        <a:solidFill>
                          <a:srgbClr val="000000"/>
                        </a:solidFill>
                        <a:effectLst/>
                        <a:latin typeface="Times New Roman" charset="0"/>
                      </a:endParaRPr>
                    </a:p>
                  </a:txBody>
                  <a:tcPr marL="4407" marR="4407" marT="44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ja-JP" altLang="en-US" sz="1200" b="0" i="0" u="none" strike="noStrike" dirty="0">
                        <a:solidFill>
                          <a:srgbClr val="000000"/>
                        </a:solidFill>
                        <a:effectLst/>
                        <a:latin typeface="Times New Roman" charset="0"/>
                      </a:endParaRPr>
                    </a:p>
                  </a:txBody>
                  <a:tcPr marL="4407" marR="4407" marT="4407"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45233">
                <a:tc>
                  <a:txBody>
                    <a:bodyPr/>
                    <a:lstStyle/>
                    <a:p>
                      <a:pPr algn="ctr" fontAlgn="ctr"/>
                      <a:endParaRPr lang="en-US" sz="1200" b="0" i="0" u="none" strike="noStrike" dirty="0">
                        <a:solidFill>
                          <a:srgbClr val="000000"/>
                        </a:solidFill>
                        <a:effectLst/>
                        <a:latin typeface="Times New Roman" charset="0"/>
                      </a:endParaRPr>
                    </a:p>
                  </a:txBody>
                  <a:tcPr marL="4407" marR="4407" marT="44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200" b="0" i="0" u="none" strike="noStrike" dirty="0">
                        <a:solidFill>
                          <a:srgbClr val="000000"/>
                        </a:solidFill>
                        <a:effectLst/>
                        <a:latin typeface="Times New Roman" charset="0"/>
                      </a:endParaRPr>
                    </a:p>
                  </a:txBody>
                  <a:tcPr marL="4407" marR="4407" marT="44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indent="0" algn="ctr" rtl="0" fontAlgn="ctr">
                        <a:tabLst/>
                      </a:pPr>
                      <a:r>
                        <a:rPr lang="en-US" sz="1200" b="0" i="0" u="none" strike="noStrike" dirty="0">
                          <a:solidFill>
                            <a:srgbClr val="000000"/>
                          </a:solidFill>
                          <a:effectLst/>
                          <a:latin typeface="Times New Roman" charset="0"/>
                          <a:ea typeface="Times New Roman" charset="0"/>
                          <a:cs typeface="Times New Roman" charset="0"/>
                        </a:rPr>
                        <a:t>Maximum</a:t>
                      </a:r>
                    </a:p>
                  </a:txBody>
                  <a:tcPr marL="4407" marR="4407" marT="44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6.2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3"/>
                  </a:ext>
                </a:extLst>
              </a:tr>
              <a:tr h="219498">
                <a:tc>
                  <a:txBody>
                    <a:bodyPr/>
                    <a:lstStyle/>
                    <a:p>
                      <a:pPr algn="ctr" fontAlgn="ctr"/>
                      <a:endParaRPr lang="en-US" sz="1200" b="0" i="0" u="none" strike="noStrike" dirty="0">
                        <a:solidFill>
                          <a:srgbClr val="000000"/>
                        </a:solidFill>
                        <a:effectLst/>
                        <a:latin typeface="Times New Roman" charset="0"/>
                      </a:endParaRPr>
                    </a:p>
                  </a:txBody>
                  <a:tcPr marL="4407" marR="4407" marT="4407" marB="0" anchor="ctr">
                    <a:lnL>
                      <a:noFill/>
                    </a:lnL>
                    <a:lnR>
                      <a:noFill/>
                    </a:lnR>
                    <a:lnT>
                      <a:noFill/>
                    </a:lnT>
                    <a:lnB>
                      <a:noFill/>
                    </a:lnB>
                  </a:tcPr>
                </a:tc>
                <a:tc>
                  <a:txBody>
                    <a:bodyPr/>
                    <a:lstStyle/>
                    <a:p>
                      <a:pPr algn="ctr" fontAlgn="ctr"/>
                      <a:endParaRPr lang="en-US" sz="1200" b="0" i="0" u="none" strike="noStrike" dirty="0">
                        <a:solidFill>
                          <a:srgbClr val="000000"/>
                        </a:solidFill>
                        <a:effectLst/>
                        <a:latin typeface="Times New Roman" charset="0"/>
                      </a:endParaRPr>
                    </a:p>
                  </a:txBody>
                  <a:tcPr marL="4407" marR="4407" marT="4407" marB="0" anchor="ctr">
                    <a:lnL>
                      <a:noFill/>
                    </a:lnL>
                    <a:lnR>
                      <a:noFill/>
                    </a:lnR>
                    <a:lnT>
                      <a:noFill/>
                    </a:lnT>
                    <a:lnB>
                      <a:noFill/>
                    </a:lnB>
                  </a:tcPr>
                </a:tc>
                <a:tc>
                  <a:txBody>
                    <a:bodyPr/>
                    <a:lstStyle/>
                    <a:p>
                      <a:pPr marL="0" indent="0" algn="ctr" rtl="0" fontAlgn="ctr"/>
                      <a:r>
                        <a:rPr lang="en-US" sz="1200" b="0" i="0" u="none" strike="noStrike" dirty="0">
                          <a:solidFill>
                            <a:srgbClr val="000000"/>
                          </a:solidFill>
                          <a:effectLst/>
                          <a:latin typeface="Times New Roman" charset="0"/>
                          <a:ea typeface="Times New Roman" charset="0"/>
                          <a:cs typeface="Times New Roman" charset="0"/>
                        </a:rPr>
                        <a:t>Minimum</a:t>
                      </a:r>
                    </a:p>
                  </a:txBody>
                  <a:tcPr marL="4407" marR="4407" marT="4407" marB="0" anchor="ctr">
                    <a:lnL>
                      <a:noFill/>
                    </a:lnL>
                    <a:lnR>
                      <a:noFill/>
                    </a:lnR>
                    <a:lnT>
                      <a:noFill/>
                    </a:lnT>
                    <a:lnB>
                      <a:noFill/>
                    </a:lnB>
                  </a:tcPr>
                </a:tc>
                <a:tc>
                  <a:txBody>
                    <a:bodyPr/>
                    <a:lstStyle/>
                    <a:p>
                      <a:pPr algn="l"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-3.6 </a:t>
                      </a:r>
                    </a:p>
                  </a:txBody>
                  <a:tcPr marL="9525" marR="9525" marT="9525" marB="0" anchor="ctr">
                    <a:lnL>
                      <a:noFill/>
                    </a:lnL>
                    <a:lnR>
                      <a:noFill/>
                    </a:lnR>
                    <a:lnT>
                      <a:noFill/>
                    </a:lnT>
                    <a:lnB>
                      <a:noFill/>
                    </a:lnB>
                  </a:tcPr>
                </a:tc>
                <a:tc>
                  <a:txBody>
                    <a:bodyPr/>
                    <a:lstStyle/>
                    <a:p>
                      <a:pPr algn="r" fontAlgn="ctr"/>
                      <a:endParaRPr lang="ja-JP" altLang="en-US" sz="1200" b="0" i="0" u="none" strike="noStrike">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extLst>
                  <a:ext uri="{0D108BD9-81ED-4DB2-BD59-A6C34878D82A}">
                    <a16:rowId xmlns:a16="http://schemas.microsoft.com/office/drawing/2014/main" xmlns="" val="10004"/>
                  </a:ext>
                </a:extLst>
              </a:tr>
              <a:tr h="212584">
                <a:tc>
                  <a:txBody>
                    <a:bodyPr/>
                    <a:lstStyle/>
                    <a:p>
                      <a:pPr algn="ctr" fontAlgn="ctr"/>
                      <a:endParaRPr lang="en-US" sz="1200" b="0" i="0" u="none" strike="noStrike" dirty="0">
                        <a:solidFill>
                          <a:srgbClr val="000000"/>
                        </a:solidFill>
                        <a:effectLst/>
                        <a:latin typeface="Times New Roman" charset="0"/>
                      </a:endParaRPr>
                    </a:p>
                  </a:txBody>
                  <a:tcPr marL="4407" marR="4407" marT="4407" marB="0" anchor="ctr">
                    <a:lnL>
                      <a:noFill/>
                    </a:lnL>
                    <a:lnR>
                      <a:noFill/>
                    </a:lnR>
                    <a:lnT>
                      <a:noFill/>
                    </a:lnT>
                    <a:lnB>
                      <a:noFill/>
                    </a:lnB>
                  </a:tcPr>
                </a:tc>
                <a:tc>
                  <a:txBody>
                    <a:bodyPr/>
                    <a:lstStyle/>
                    <a:p>
                      <a:pPr algn="ctr" fontAlgn="ctr"/>
                      <a:endParaRPr lang="en-US" sz="1200" b="0" i="0" u="none" strike="noStrike" dirty="0">
                        <a:solidFill>
                          <a:srgbClr val="000000"/>
                        </a:solidFill>
                        <a:effectLst/>
                        <a:latin typeface="Times New Roman" charset="0"/>
                      </a:endParaRPr>
                    </a:p>
                  </a:txBody>
                  <a:tcPr marL="4407" marR="4407" marT="440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Mean</a:t>
                      </a:r>
                    </a:p>
                  </a:txBody>
                  <a:tcPr marL="4407" marR="4407" marT="4407" marB="0" anchor="ctr">
                    <a:lnL>
                      <a:noFill/>
                    </a:lnL>
                    <a:lnR>
                      <a:noFill/>
                    </a:lnR>
                    <a:lnT>
                      <a:noFill/>
                    </a:lnT>
                    <a:lnB>
                      <a:noFill/>
                    </a:lnB>
                  </a:tcPr>
                </a:tc>
                <a:tc>
                  <a:txBody>
                    <a:bodyPr/>
                    <a:lstStyle/>
                    <a:p>
                      <a:pPr algn="l" fontAlgn="ctr"/>
                      <a:endParaRPr lang="ja-JP" altLang="en-US" sz="1200" b="0" i="0" u="none" strike="noStrike">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-0.2 </a:t>
                      </a:r>
                    </a:p>
                  </a:txBody>
                  <a:tcPr marL="9525" marR="9525" marT="9525" marB="0" anchor="ctr">
                    <a:lnL>
                      <a:noFill/>
                    </a:lnL>
                    <a:lnR>
                      <a:noFill/>
                    </a:lnR>
                    <a:lnT>
                      <a:noFill/>
                    </a:lnT>
                    <a:lnB>
                      <a:noFill/>
                    </a:lnB>
                  </a:tcPr>
                </a:tc>
                <a:tc>
                  <a:txBody>
                    <a:bodyPr/>
                    <a:lstStyle/>
                    <a:p>
                      <a:pPr algn="r" fontAlgn="ctr"/>
                      <a:endParaRPr lang="ja-JP" altLang="en-US"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05"/>
                  </a:ext>
                </a:extLst>
              </a:tr>
              <a:tr h="229641">
                <a:tc>
                  <a:txBody>
                    <a:bodyPr/>
                    <a:lstStyle/>
                    <a:p>
                      <a:pPr algn="l" fontAlgn="ctr"/>
                      <a:endParaRPr lang="ja-JP" altLang="en-US" sz="1200" b="0" i="0" u="none" strike="noStrike" dirty="0">
                        <a:solidFill>
                          <a:srgbClr val="000000"/>
                        </a:solidFill>
                        <a:effectLst/>
                        <a:latin typeface="Times New Roman" charset="0"/>
                      </a:endParaRPr>
                    </a:p>
                  </a:txBody>
                  <a:tcPr marL="4407" marR="4407" marT="4407" marB="0" anchor="ctr">
                    <a:lnL>
                      <a:noFill/>
                    </a:lnL>
                    <a:lnR>
                      <a:noFill/>
                    </a:lnR>
                    <a:lnT>
                      <a:noFill/>
                    </a:lnT>
                    <a:lnB>
                      <a:noFill/>
                    </a:lnB>
                  </a:tcPr>
                </a:tc>
                <a:tc>
                  <a:txBody>
                    <a:bodyPr/>
                    <a:lstStyle/>
                    <a:p>
                      <a:pPr algn="l" fontAlgn="ctr"/>
                      <a:endParaRPr lang="ja-JP" altLang="en-US" sz="1200" b="0" i="0" u="none" strike="noStrike" dirty="0">
                        <a:solidFill>
                          <a:srgbClr val="000000"/>
                        </a:solidFill>
                        <a:effectLst/>
                        <a:latin typeface="Times New Roman" charset="0"/>
                      </a:endParaRPr>
                    </a:p>
                  </a:txBody>
                  <a:tcPr marL="4407" marR="4407" marT="4407" marB="0" anchor="ctr">
                    <a:lnL>
                      <a:noFill/>
                    </a:lnL>
                    <a:lnR>
                      <a:noFill/>
                    </a:lnR>
                    <a:lnT>
                      <a:noFill/>
                    </a:lnT>
                    <a:lnB>
                      <a:noFill/>
                    </a:lnB>
                  </a:tcPr>
                </a:tc>
                <a:tc>
                  <a:txBody>
                    <a:bodyPr/>
                    <a:lstStyle/>
                    <a:p>
                      <a:pPr algn="ctr" rtl="0" fontAlgn="ctr"/>
                      <a:r>
                        <a:rPr lang="en-US" altLang="ja-JP" sz="1200" b="0" i="0" u="none" strike="noStrike" dirty="0">
                          <a:solidFill>
                            <a:srgbClr val="000000"/>
                          </a:solidFill>
                          <a:effectLst/>
                          <a:latin typeface="Times New Roman" charset="0"/>
                          <a:ea typeface="Times New Roman" charset="0"/>
                          <a:cs typeface="Times New Roman" charset="0"/>
                        </a:rPr>
                        <a:t>S.D.</a:t>
                      </a:r>
                    </a:p>
                  </a:txBody>
                  <a:tcPr marL="4407" marR="4407" marT="4407" marB="0" anchor="ctr">
                    <a:lnL>
                      <a:noFill/>
                    </a:lnL>
                    <a:lnR>
                      <a:noFill/>
                    </a:lnR>
                    <a:lnT>
                      <a:noFill/>
                    </a:lnT>
                    <a:lnB>
                      <a:noFill/>
                    </a:lnB>
                  </a:tcPr>
                </a:tc>
                <a:tc>
                  <a:txBody>
                    <a:bodyPr/>
                    <a:lstStyle/>
                    <a:p>
                      <a:pPr algn="l" fontAlgn="ctr"/>
                      <a:endParaRPr lang="ja-JP" altLang="en-US" sz="1200" b="0" i="0" u="none" strike="noStrike">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2.3 </a:t>
                      </a:r>
                    </a:p>
                  </a:txBody>
                  <a:tcPr marL="9525" marR="9525" marT="9525" marB="0" anchor="ctr">
                    <a:lnL>
                      <a:noFill/>
                    </a:lnL>
                    <a:lnR>
                      <a:noFill/>
                    </a:lnR>
                    <a:lnT>
                      <a:noFill/>
                    </a:lnT>
                    <a:lnB>
                      <a:noFill/>
                    </a:lnB>
                  </a:tcPr>
                </a:tc>
                <a:tc>
                  <a:txBody>
                    <a:bodyPr/>
                    <a:lstStyle/>
                    <a:p>
                      <a:pPr algn="r" fontAlgn="ctr"/>
                      <a:endParaRPr lang="ja-JP" altLang="en-US" sz="1100" b="0" i="0" u="none" strike="noStrike">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06"/>
                  </a:ext>
                </a:extLst>
              </a:tr>
              <a:tr h="173727">
                <a:tc>
                  <a:txBody>
                    <a:bodyPr/>
                    <a:lstStyle/>
                    <a:p>
                      <a:pPr algn="l" fontAlgn="ctr"/>
                      <a:endParaRPr lang="ja-JP" altLang="en-US" sz="1200" b="0" i="0" u="none" strike="noStrike" dirty="0">
                        <a:solidFill>
                          <a:srgbClr val="000000"/>
                        </a:solidFill>
                        <a:effectLst/>
                        <a:latin typeface="Times New Roman" charset="0"/>
                      </a:endParaRPr>
                    </a:p>
                  </a:txBody>
                  <a:tcPr marL="4407" marR="4407" marT="4407" marB="0" anchor="ctr">
                    <a:lnL>
                      <a:noFill/>
                    </a:lnL>
                    <a:lnR>
                      <a:noFill/>
                    </a:lnR>
                    <a:lnT>
                      <a:noFill/>
                    </a:lnT>
                    <a:lnB>
                      <a:noFill/>
                    </a:lnB>
                  </a:tcPr>
                </a:tc>
                <a:tc>
                  <a:txBody>
                    <a:bodyPr/>
                    <a:lstStyle/>
                    <a:p>
                      <a:pPr algn="l" fontAlgn="ctr"/>
                      <a:endParaRPr lang="ja-JP" altLang="en-US" sz="1200" b="0" i="0" u="none" strike="noStrike" dirty="0">
                        <a:solidFill>
                          <a:srgbClr val="000000"/>
                        </a:solidFill>
                        <a:effectLst/>
                        <a:latin typeface="Times New Roman" charset="0"/>
                      </a:endParaRPr>
                    </a:p>
                  </a:txBody>
                  <a:tcPr marL="4407" marR="4407" marT="4407" marB="0" anchor="ctr">
                    <a:lnL>
                      <a:noFill/>
                    </a:lnL>
                    <a:lnR>
                      <a:noFill/>
                    </a:lnR>
                    <a:lnT>
                      <a:noFill/>
                    </a:lnT>
                    <a:lnB>
                      <a:noFill/>
                    </a:lnB>
                  </a:tcPr>
                </a:tc>
                <a:tc>
                  <a:txBody>
                    <a:bodyPr/>
                    <a:lstStyle/>
                    <a:p>
                      <a:pPr algn="l" fontAlgn="ctr"/>
                      <a:endParaRPr lang="ja-JP" altLang="en-US" sz="1200" b="0" i="0" u="none" strike="noStrike">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l" fontAlgn="ctr"/>
                      <a:endParaRPr lang="ja-JP" altLang="en-US" sz="1200" b="0" i="0" u="none" strike="noStrike">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extLst>
                  <a:ext uri="{0D108BD9-81ED-4DB2-BD59-A6C34878D82A}">
                    <a16:rowId xmlns:a16="http://schemas.microsoft.com/office/drawing/2014/main" xmlns="" val="10007"/>
                  </a:ext>
                </a:extLst>
              </a:tr>
              <a:tr h="232535">
                <a:tc>
                  <a:txBody>
                    <a:bodyPr/>
                    <a:lstStyle/>
                    <a:p>
                      <a:pPr algn="ctr" fontAlgn="ctr"/>
                      <a:endParaRPr lang="en-US" sz="1200" b="0" i="0" u="none" strike="noStrike" dirty="0">
                        <a:solidFill>
                          <a:srgbClr val="000000"/>
                        </a:solidFill>
                        <a:effectLst/>
                        <a:latin typeface="Times New Roman" charset="0"/>
                      </a:endParaRPr>
                    </a:p>
                  </a:txBody>
                  <a:tcPr marL="4407" marR="4407" marT="4407" marB="0" anchor="ctr">
                    <a:lnL>
                      <a:noFill/>
                    </a:lnL>
                    <a:lnR>
                      <a:noFill/>
                    </a:lnR>
                    <a:lnT>
                      <a:noFill/>
                    </a:lnT>
                    <a:lnB>
                      <a:noFill/>
                    </a:lnB>
                  </a:tcPr>
                </a:tc>
                <a:tc>
                  <a:txBody>
                    <a:bodyPr/>
                    <a:lstStyle/>
                    <a:p>
                      <a:pPr algn="ctr" fontAlgn="ctr"/>
                      <a:endParaRPr lang="en-US" sz="1200" b="0" i="0" u="none" strike="noStrike" dirty="0">
                        <a:solidFill>
                          <a:srgbClr val="000000"/>
                        </a:solidFill>
                        <a:effectLst/>
                        <a:latin typeface="Times New Roman" charset="0"/>
                      </a:endParaRPr>
                    </a:p>
                  </a:txBody>
                  <a:tcPr marL="4407" marR="4407" marT="440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Maximum</a:t>
                      </a:r>
                    </a:p>
                  </a:txBody>
                  <a:tcPr marL="4407" marR="4407" marT="4407" marB="0" anchor="ctr">
                    <a:lnL>
                      <a:noFill/>
                    </a:lnL>
                    <a:lnR>
                      <a:noFill/>
                    </a:lnR>
                    <a:lnT>
                      <a:noFill/>
                    </a:lnT>
                    <a:lnB>
                      <a:noFill/>
                    </a:lnB>
                  </a:tcPr>
                </a:tc>
                <a:tc>
                  <a:txBody>
                    <a:bodyPr/>
                    <a:lstStyle/>
                    <a:p>
                      <a:pPr algn="l" fontAlgn="ctr"/>
                      <a:endParaRPr lang="ja-JP" altLang="en-US" sz="1200" b="0" i="0" u="none" strike="noStrike">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6.0 </a:t>
                      </a:r>
                    </a:p>
                  </a:txBody>
                  <a:tcPr marL="9525" marR="9525" marT="9525" marB="0" anchor="ctr">
                    <a:lnL>
                      <a:noFill/>
                    </a:lnL>
                    <a:lnR>
                      <a:noFill/>
                    </a:lnR>
                    <a:lnT>
                      <a:noFill/>
                    </a:lnT>
                    <a:lnB>
                      <a:noFill/>
                    </a:lnB>
                  </a:tcPr>
                </a:tc>
                <a:tc>
                  <a:txBody>
                    <a:bodyPr/>
                    <a:lstStyle/>
                    <a:p>
                      <a:pPr algn="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extLst>
                  <a:ext uri="{0D108BD9-81ED-4DB2-BD59-A6C34878D82A}">
                    <a16:rowId xmlns:a16="http://schemas.microsoft.com/office/drawing/2014/main" xmlns="" val="10008"/>
                  </a:ext>
                </a:extLst>
              </a:tr>
              <a:tr h="222678">
                <a:tc>
                  <a:txBody>
                    <a:bodyPr/>
                    <a:lstStyle/>
                    <a:p>
                      <a:pPr algn="ctr" fontAlgn="ctr"/>
                      <a:endParaRPr lang="en-US" sz="1200" b="0" i="0" u="none" strike="noStrike" dirty="0">
                        <a:solidFill>
                          <a:srgbClr val="000000"/>
                        </a:solidFill>
                        <a:effectLst/>
                        <a:latin typeface="Times New Roman" charset="0"/>
                      </a:endParaRPr>
                    </a:p>
                  </a:txBody>
                  <a:tcPr marL="4407" marR="4407" marT="4407" marB="0" anchor="ctr">
                    <a:lnL>
                      <a:noFill/>
                    </a:lnL>
                    <a:lnR>
                      <a:noFill/>
                    </a:lnR>
                    <a:lnT>
                      <a:noFill/>
                    </a:lnT>
                    <a:lnB>
                      <a:noFill/>
                    </a:lnB>
                  </a:tcPr>
                </a:tc>
                <a:tc>
                  <a:txBody>
                    <a:bodyPr/>
                    <a:lstStyle/>
                    <a:p>
                      <a:pPr algn="ctr" fontAlgn="ctr"/>
                      <a:endParaRPr lang="en-US" sz="1200" b="0" i="0" u="none" strike="noStrike" dirty="0">
                        <a:solidFill>
                          <a:srgbClr val="000000"/>
                        </a:solidFill>
                        <a:effectLst/>
                        <a:latin typeface="Times New Roman" charset="0"/>
                      </a:endParaRPr>
                    </a:p>
                  </a:txBody>
                  <a:tcPr marL="4407" marR="4407" marT="4407" marB="0" anchor="ctr">
                    <a:lnL>
                      <a:noFill/>
                    </a:lnL>
                    <a:lnR>
                      <a:noFill/>
                    </a:lnR>
                    <a:lnT>
                      <a:noFill/>
                    </a:lnT>
                    <a:lnB>
                      <a:noFill/>
                    </a:lnB>
                  </a:tcPr>
                </a:tc>
                <a:tc>
                  <a:txBody>
                    <a:bodyPr/>
                    <a:lstStyle/>
                    <a:p>
                      <a:pPr marL="0" indent="0" algn="ctr" rtl="0" fontAlgn="ctr">
                        <a:tabLst/>
                      </a:pPr>
                      <a:r>
                        <a:rPr lang="en-US" sz="1200" b="0" i="0" u="none" strike="noStrike" dirty="0">
                          <a:solidFill>
                            <a:srgbClr val="000000"/>
                          </a:solidFill>
                          <a:effectLst/>
                          <a:latin typeface="Times New Roman" charset="0"/>
                          <a:ea typeface="Times New Roman" charset="0"/>
                          <a:cs typeface="Times New Roman" charset="0"/>
                        </a:rPr>
                        <a:t>Minimum</a:t>
                      </a:r>
                    </a:p>
                  </a:txBody>
                  <a:tcPr marL="4407" marR="4407" marT="4407" marB="0" anchor="ctr">
                    <a:lnL>
                      <a:noFill/>
                    </a:lnL>
                    <a:lnR>
                      <a:noFill/>
                    </a:lnR>
                    <a:lnT>
                      <a:noFill/>
                    </a:lnT>
                    <a:lnB>
                      <a:noFill/>
                    </a:lnB>
                  </a:tcPr>
                </a:tc>
                <a:tc>
                  <a:txBody>
                    <a:bodyPr/>
                    <a:lstStyle/>
                    <a:p>
                      <a:pPr algn="l" fontAlgn="ctr"/>
                      <a:endParaRPr lang="ja-JP" altLang="en-US" sz="1200" b="0" i="0" u="none" strike="noStrike">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-6.1 </a:t>
                      </a:r>
                    </a:p>
                  </a:txBody>
                  <a:tcPr marL="9525" marR="9525" marT="9525" marB="0" anchor="ctr">
                    <a:lnL>
                      <a:noFill/>
                    </a:lnL>
                    <a:lnR>
                      <a:noFill/>
                    </a:lnR>
                    <a:lnT>
                      <a:noFill/>
                    </a:lnT>
                    <a:lnB>
                      <a:noFill/>
                    </a:lnB>
                  </a:tcPr>
                </a:tc>
                <a:tc>
                  <a:txBody>
                    <a:bodyPr/>
                    <a:lstStyle/>
                    <a:p>
                      <a:pPr algn="r" fontAlgn="ctr"/>
                      <a:endParaRPr lang="ja-JP" altLang="en-US" sz="1200" b="0" i="0" u="none" strike="noStrike" dirty="0">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extLst>
                  <a:ext uri="{0D108BD9-81ED-4DB2-BD59-A6C34878D82A}">
                    <a16:rowId xmlns:a16="http://schemas.microsoft.com/office/drawing/2014/main" xmlns="" val="10009"/>
                  </a:ext>
                </a:extLst>
              </a:tr>
              <a:tr h="218212">
                <a:tc>
                  <a:txBody>
                    <a:bodyPr/>
                    <a:lstStyle/>
                    <a:p>
                      <a:pPr algn="ctr" fontAlgn="ctr"/>
                      <a:endParaRPr lang="is-IS" sz="1200" b="0" i="0" u="none" strike="noStrike" dirty="0">
                        <a:solidFill>
                          <a:srgbClr val="000000"/>
                        </a:solidFill>
                        <a:effectLst/>
                        <a:latin typeface="Times New Roman" charset="0"/>
                      </a:endParaRPr>
                    </a:p>
                  </a:txBody>
                  <a:tcPr marL="4407" marR="4407" marT="4407" marB="0" anchor="ctr">
                    <a:lnL>
                      <a:noFill/>
                    </a:lnL>
                    <a:lnR>
                      <a:noFill/>
                    </a:lnR>
                    <a:lnT>
                      <a:noFill/>
                    </a:lnT>
                    <a:lnB>
                      <a:noFill/>
                    </a:lnB>
                  </a:tcPr>
                </a:tc>
                <a:tc>
                  <a:txBody>
                    <a:bodyPr/>
                    <a:lstStyle/>
                    <a:p>
                      <a:pPr algn="ctr" fontAlgn="ctr"/>
                      <a:endParaRPr lang="is-IS" sz="1200" b="0" i="0" u="none" strike="noStrike" dirty="0">
                        <a:solidFill>
                          <a:srgbClr val="000000"/>
                        </a:solidFill>
                        <a:effectLst/>
                        <a:latin typeface="Times New Roman" charset="0"/>
                      </a:endParaRPr>
                    </a:p>
                  </a:txBody>
                  <a:tcPr marL="4407" marR="4407" marT="4407" marB="0" anchor="ctr">
                    <a:lnL>
                      <a:noFill/>
                    </a:lnL>
                    <a:lnR>
                      <a:noFill/>
                    </a:lnR>
                    <a:lnT>
                      <a:noFill/>
                    </a:lnT>
                    <a:lnB>
                      <a:noFill/>
                    </a:lnB>
                  </a:tcPr>
                </a:tc>
                <a:tc>
                  <a:txBody>
                    <a:bodyPr/>
                    <a:lstStyle/>
                    <a:p>
                      <a:pPr algn="ctr" rtl="0" fontAlgn="ctr"/>
                      <a:r>
                        <a:rPr lang="en-US" sz="1200" b="0" i="0" u="none" strike="noStrike" dirty="0">
                          <a:solidFill>
                            <a:srgbClr val="000000"/>
                          </a:solidFill>
                          <a:effectLst/>
                          <a:latin typeface="Times New Roman" charset="0"/>
                          <a:ea typeface="Times New Roman" charset="0"/>
                          <a:cs typeface="Times New Roman" charset="0"/>
                        </a:rPr>
                        <a:t>Mean</a:t>
                      </a:r>
                    </a:p>
                  </a:txBody>
                  <a:tcPr marL="4407" marR="4407" marT="4407" marB="0" anchor="ctr">
                    <a:lnL>
                      <a:noFill/>
                    </a:lnL>
                    <a:lnR>
                      <a:noFill/>
                    </a:lnR>
                    <a:lnT>
                      <a:noFill/>
                    </a:lnT>
                    <a:lnB>
                      <a:noFill/>
                    </a:lnB>
                  </a:tcPr>
                </a:tc>
                <a:tc>
                  <a:txBody>
                    <a:bodyPr/>
                    <a:lstStyle/>
                    <a:p>
                      <a:pPr algn="l" fontAlgn="ctr"/>
                      <a:endParaRPr lang="ja-JP" altLang="en-US" sz="1200" b="0" i="0" u="none" strike="noStrike">
                        <a:solidFill>
                          <a:srgbClr val="000000"/>
                        </a:solidFill>
                        <a:effectLst/>
                        <a:latin typeface="Times New Roman" charset="0"/>
                        <a:ea typeface="Times New Roman" charset="0"/>
                        <a:cs typeface="Times New Roman" charset="0"/>
                      </a:endParaRPr>
                    </a:p>
                  </a:txBody>
                  <a:tcPr marL="4407" marR="4407" marT="4407" marB="0" anchor="ctr">
                    <a:lnL>
                      <a:noFill/>
                    </a:lnL>
                    <a:lnR>
                      <a:noFill/>
                    </a:lnR>
                    <a:lnT>
                      <a:noFill/>
                    </a:lnT>
                    <a:lnB>
                      <a:noFill/>
                    </a:lnB>
                  </a:tcPr>
                </a:tc>
                <a:tc>
                  <a:txBody>
                    <a:bodyPr/>
                    <a:lstStyle/>
                    <a:p>
                      <a:pPr algn="r"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0.0 </a:t>
                      </a:r>
                    </a:p>
                  </a:txBody>
                  <a:tcPr marL="9525" marR="9525" marT="9525" marB="0" anchor="ctr">
                    <a:lnL>
                      <a:noFill/>
                    </a:lnL>
                    <a:lnR>
                      <a:noFill/>
                    </a:lnR>
                    <a:lnT>
                      <a:noFill/>
                    </a:lnT>
                    <a:lnB>
                      <a:noFill/>
                    </a:lnB>
                  </a:tcPr>
                </a:tc>
                <a:tc>
                  <a:txBody>
                    <a:bodyPr/>
                    <a:lstStyle/>
                    <a:p>
                      <a:pPr algn="r"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extLst>
                  <a:ext uri="{0D108BD9-81ED-4DB2-BD59-A6C34878D82A}">
                    <a16:rowId xmlns:a16="http://schemas.microsoft.com/office/drawing/2014/main" xmlns="" val="10010"/>
                  </a:ext>
                </a:extLst>
              </a:tr>
              <a:tr h="200674">
                <a:tc>
                  <a:txBody>
                    <a:bodyPr/>
                    <a:lstStyle/>
                    <a:p>
                      <a:pPr algn="l" fontAlgn="ctr"/>
                      <a:endParaRPr lang="ja-JP" altLang="en-US" sz="1200" b="0" i="0" u="none" strike="noStrike" dirty="0">
                        <a:solidFill>
                          <a:srgbClr val="000000"/>
                        </a:solidFill>
                        <a:effectLst/>
                        <a:latin typeface="Times New Roman" charset="0"/>
                      </a:endParaRPr>
                    </a:p>
                  </a:txBody>
                  <a:tcPr marL="4407" marR="4407" marT="44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Times New Roman" charset="0"/>
                        </a:rPr>
                        <a:t>　</a:t>
                      </a:r>
                    </a:p>
                  </a:txBody>
                  <a:tcPr marL="4407" marR="4407" marT="44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n-US" altLang="ja-JP" sz="1200" b="0" i="0" u="none" strike="noStrike" dirty="0">
                          <a:solidFill>
                            <a:srgbClr val="000000"/>
                          </a:solidFill>
                          <a:effectLst/>
                          <a:latin typeface="Times New Roman" charset="0"/>
                          <a:ea typeface="Times New Roman" charset="0"/>
                          <a:cs typeface="Times New Roman" charset="0"/>
                        </a:rPr>
                        <a:t>S.D.</a:t>
                      </a:r>
                    </a:p>
                  </a:txBody>
                  <a:tcPr marL="4407" marR="4407" marT="44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Times New Roman" charset="0"/>
                          <a:ea typeface="Times New Roman" charset="0"/>
                          <a:cs typeface="Times New Roman" charset="0"/>
                        </a:rPr>
                        <a:t>　</a:t>
                      </a:r>
                    </a:p>
                  </a:txBody>
                  <a:tcPr marL="4407" marR="4407" marT="44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ja-JP" altLang="en-US" sz="1100" b="0" i="0" u="none" strike="noStrike" dirty="0">
                          <a:solidFill>
                            <a:srgbClr val="000000"/>
                          </a:solidFill>
                          <a:effectLst/>
                          <a:latin typeface="Times New Roman" charset="0"/>
                        </a:rPr>
                        <a:t>　</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endParaRPr lang="ja-JP" altLang="en-US" sz="1100" b="0" i="0" u="none" strike="noStrike" dirty="0">
                        <a:solidFill>
                          <a:srgbClr val="000000"/>
                        </a:solidFill>
                        <a:effectLst/>
                        <a:latin typeface="Times New Roman" charset="0"/>
                      </a:endParaRP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3.0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ja-JP" altLang="en-US" sz="1100" b="0" i="0" u="none" strike="noStrike" dirty="0">
                          <a:solidFill>
                            <a:srgbClr val="000000"/>
                          </a:solidFill>
                          <a:effectLst/>
                          <a:latin typeface="Times New Roman" charset="0"/>
                        </a:rPr>
                        <a:t>　</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bl>
          </a:graphicData>
        </a:graphic>
      </p:graphicFrame>
      <p:sp>
        <p:nvSpPr>
          <p:cNvPr id="9" name="正方形/長方形 8"/>
          <p:cNvSpPr/>
          <p:nvPr/>
        </p:nvSpPr>
        <p:spPr>
          <a:xfrm>
            <a:off x="2208293" y="1062642"/>
            <a:ext cx="5261492" cy="411010"/>
          </a:xfrm>
          <a:prstGeom prst="rect">
            <a:avLst/>
          </a:prstGeom>
        </p:spPr>
        <p:txBody>
          <a:bodyPr wrap="square">
            <a:spAutoFit/>
          </a:bodyPr>
          <a:lstStyle/>
          <a:p>
            <a:pPr>
              <a:lnSpc>
                <a:spcPct val="200000"/>
              </a:lnSpc>
            </a:pPr>
            <a:r>
              <a:rPr lang="en-US" altLang="ja-JP" sz="1200" b="1" dirty="0">
                <a:latin typeface="Times New Roman" panose="02020603050405020304" pitchFamily="18" charset="0"/>
                <a:cs typeface="Times New Roman" panose="02020603050405020304" pitchFamily="18" charset="0"/>
              </a:rPr>
              <a:t>Table 5</a:t>
            </a:r>
            <a:r>
              <a:rPr lang="ja-JP" altLang="en-US" sz="1200" dirty="0">
                <a:latin typeface="Times New Roman" panose="02020603050405020304" pitchFamily="18" charset="0"/>
                <a:cs typeface="Times New Roman" panose="02020603050405020304" pitchFamily="18" charset="0"/>
              </a:rPr>
              <a:t>　</a:t>
            </a:r>
            <a:r>
              <a:rPr lang="en-US" altLang="ja-JP" sz="1200" dirty="0">
                <a:latin typeface="Times New Roman" panose="02020603050405020304" pitchFamily="18" charset="0"/>
                <a:cs typeface="Times New Roman" panose="02020603050405020304" pitchFamily="18" charset="0"/>
              </a:rPr>
              <a:t>Bilateral difference in linear and arc lengths of mandibular</a:t>
            </a:r>
            <a:r>
              <a:rPr lang="ja-JP" altLang="en-US" sz="1200" dirty="0">
                <a:latin typeface="Times New Roman" panose="02020603050405020304" pitchFamily="18" charset="0"/>
                <a:cs typeface="Times New Roman" panose="02020603050405020304" pitchFamily="18" charset="0"/>
              </a:rPr>
              <a:t> </a:t>
            </a:r>
            <a:r>
              <a:rPr lang="en-US" altLang="ja-JP" sz="1200" dirty="0">
                <a:latin typeface="Times New Roman" panose="02020603050405020304" pitchFamily="18" charset="0"/>
                <a:cs typeface="Times New Roman" panose="02020603050405020304" pitchFamily="18" charset="0"/>
              </a:rPr>
              <a:t>bodies</a:t>
            </a:r>
            <a:r>
              <a:rPr lang="ja-JP" altLang="en-US" sz="1200" dirty="0">
                <a:latin typeface="Times New Roman" panose="02020603050405020304" pitchFamily="18" charset="0"/>
                <a:cs typeface="Times New Roman" panose="02020603050405020304" pitchFamily="18" charset="0"/>
              </a:rPr>
              <a:t> </a:t>
            </a:r>
            <a:r>
              <a:rPr lang="en-US" altLang="ja-JP" sz="1200" dirty="0">
                <a:latin typeface="Times New Roman" panose="02020603050405020304" pitchFamily="18" charset="0"/>
                <a:cs typeface="Times New Roman" panose="02020603050405020304" pitchFamily="18" charset="0"/>
              </a:rPr>
              <a:t>(mm)</a:t>
            </a:r>
            <a:r>
              <a:rPr lang="ja-JP" altLang="en-US" sz="1200" dirty="0">
                <a:latin typeface="Times New Roman" panose="02020603050405020304" pitchFamily="18" charset="0"/>
                <a:cs typeface="Times New Roman" panose="02020603050405020304" pitchFamily="18" charset="0"/>
              </a:rPr>
              <a:t>　</a:t>
            </a:r>
            <a:endParaRPr lang="en-US" altLang="ja-JP" sz="1200" dirty="0">
              <a:latin typeface="Times New Roman" panose="02020603050405020304" pitchFamily="18" charset="0"/>
              <a:cs typeface="Times New Roman" panose="02020603050405020304" pitchFamily="18" charset="0"/>
            </a:endParaRPr>
          </a:p>
        </p:txBody>
      </p:sp>
      <p:sp>
        <p:nvSpPr>
          <p:cNvPr id="18" name="正方形/長方形 17"/>
          <p:cNvSpPr/>
          <p:nvPr/>
        </p:nvSpPr>
        <p:spPr>
          <a:xfrm>
            <a:off x="5487005" y="1497608"/>
            <a:ext cx="2458434" cy="461665"/>
          </a:xfrm>
          <a:prstGeom prst="rect">
            <a:avLst/>
          </a:prstGeom>
        </p:spPr>
        <p:txBody>
          <a:bodyPr wrap="square">
            <a:spAutoFit/>
          </a:bodyPr>
          <a:lstStyle/>
          <a:p>
            <a:pPr algn="ctr" fontAlgn="ctr"/>
            <a:r>
              <a:rPr lang="en-US" altLang="ja-JP" sz="1200" dirty="0">
                <a:latin typeface="Times New Roman" charset="0"/>
                <a:ea typeface="Times New Roman" charset="0"/>
                <a:cs typeface="Times New Roman" charset="0"/>
              </a:rPr>
              <a:t>Present cases </a:t>
            </a:r>
          </a:p>
          <a:p>
            <a:pPr algn="ctr" fontAlgn="ctr"/>
            <a:r>
              <a:rPr lang="en-US" altLang="ja-JP" sz="1200" dirty="0">
                <a:latin typeface="Times New Roman" charset="0"/>
                <a:ea typeface="Times New Roman" charset="0"/>
                <a:cs typeface="Times New Roman" charset="0"/>
              </a:rPr>
              <a:t> (n=32)</a:t>
            </a:r>
          </a:p>
        </p:txBody>
      </p:sp>
      <p:sp>
        <p:nvSpPr>
          <p:cNvPr id="24" name="正方形/長方形 23"/>
          <p:cNvSpPr/>
          <p:nvPr/>
        </p:nvSpPr>
        <p:spPr>
          <a:xfrm>
            <a:off x="2208293" y="3961759"/>
            <a:ext cx="5223950" cy="830997"/>
          </a:xfrm>
          <a:prstGeom prst="rect">
            <a:avLst/>
          </a:prstGeom>
        </p:spPr>
        <p:txBody>
          <a:bodyPr wrap="square">
            <a:spAutoFit/>
          </a:bodyPr>
          <a:lstStyle/>
          <a:p>
            <a:pPr algn="just"/>
            <a:r>
              <a:rPr lang="en-US" altLang="ja-JP" sz="1200" dirty="0">
                <a:latin typeface="Times New Roman" charset="0"/>
                <a:ea typeface="Times New Roman" charset="0"/>
                <a:cs typeface="Times New Roman" charset="0"/>
              </a:rPr>
              <a:t>The distance between Pog-Go (D) and Pog-Go (ND) was measured on CT image and represented as the mandibular body lengths in Pog deviated and non-deviated sides,</a:t>
            </a:r>
            <a:r>
              <a:rPr lang="ja-JP" altLang="en-US" sz="1200" dirty="0">
                <a:latin typeface="Times New Roman" charset="0"/>
                <a:ea typeface="Times New Roman" charset="0"/>
                <a:cs typeface="Times New Roman" charset="0"/>
              </a:rPr>
              <a:t> </a:t>
            </a:r>
            <a:r>
              <a:rPr lang="en-US" altLang="ja-JP" sz="1200" dirty="0">
                <a:latin typeface="Times New Roman" charset="0"/>
                <a:ea typeface="Times New Roman" charset="0"/>
                <a:cs typeface="Times New Roman" charset="0"/>
              </a:rPr>
              <a:t>respectively. Each bilateral difference represents the value of Pog-Go (D) minus Pog-Go (ND). </a:t>
            </a:r>
          </a:p>
        </p:txBody>
      </p:sp>
      <p:sp>
        <p:nvSpPr>
          <p:cNvPr id="11" name="テキスト ボックス 10"/>
          <p:cNvSpPr txBox="1"/>
          <p:nvPr/>
        </p:nvSpPr>
        <p:spPr>
          <a:xfrm>
            <a:off x="3059326" y="1565746"/>
            <a:ext cx="759119" cy="276999"/>
          </a:xfrm>
          <a:prstGeom prst="rect">
            <a:avLst/>
          </a:prstGeom>
          <a:noFill/>
        </p:spPr>
        <p:txBody>
          <a:bodyPr wrap="none" rtlCol="0">
            <a:spAutoFit/>
          </a:bodyPr>
          <a:lstStyle/>
          <a:p>
            <a:r>
              <a:rPr lang="en-US" altLang="ja-JP" sz="1200" dirty="0">
                <a:latin typeface="Times New Roman" charset="0"/>
                <a:ea typeface="Times New Roman" charset="0"/>
                <a:cs typeface="Times New Roman" charset="0"/>
              </a:rPr>
              <a:t>Variables</a:t>
            </a:r>
            <a:endParaRPr kumimoji="1" lang="ja-JP" altLang="en-US" sz="1200" dirty="0">
              <a:latin typeface="Times New Roman" charset="0"/>
              <a:ea typeface="Times New Roman" charset="0"/>
              <a:cs typeface="Times New Roman" charset="0"/>
            </a:endParaRPr>
          </a:p>
        </p:txBody>
      </p:sp>
      <p:sp>
        <p:nvSpPr>
          <p:cNvPr id="3" name="テキスト ボックス 2"/>
          <p:cNvSpPr txBox="1"/>
          <p:nvPr/>
        </p:nvSpPr>
        <p:spPr>
          <a:xfrm>
            <a:off x="2096040" y="2264623"/>
            <a:ext cx="2742999" cy="461665"/>
          </a:xfrm>
          <a:prstGeom prst="rect">
            <a:avLst/>
          </a:prstGeom>
          <a:noFill/>
        </p:spPr>
        <p:txBody>
          <a:bodyPr wrap="square" rtlCol="0">
            <a:spAutoFit/>
          </a:bodyPr>
          <a:lstStyle/>
          <a:p>
            <a:pPr algn="ctr"/>
            <a:r>
              <a:rPr lang="en-US" altLang="ja-JP" sz="1200" dirty="0" err="1">
                <a:latin typeface="Times New Roman" charset="0"/>
                <a:ea typeface="Times New Roman" charset="0"/>
                <a:cs typeface="Times New Roman" charset="0"/>
              </a:rPr>
              <a:t>Pog</a:t>
            </a:r>
            <a:r>
              <a:rPr lang="en-US" altLang="ja-JP" sz="1200" dirty="0">
                <a:latin typeface="Times New Roman" charset="0"/>
                <a:ea typeface="Times New Roman" charset="0"/>
                <a:cs typeface="Times New Roman" charset="0"/>
              </a:rPr>
              <a:t>-Go (D) m</a:t>
            </a:r>
            <a:r>
              <a:rPr kumimoji="1" lang="en-US" altLang="ja-JP" sz="1200" dirty="0">
                <a:latin typeface="Times New Roman" charset="0"/>
                <a:ea typeface="Times New Roman" charset="0"/>
                <a:cs typeface="Times New Roman" charset="0"/>
              </a:rPr>
              <a:t>inus</a:t>
            </a:r>
            <a:r>
              <a:rPr lang="en-US" altLang="ja-JP" sz="1200" dirty="0">
                <a:latin typeface="Times New Roman" charset="0"/>
                <a:ea typeface="Times New Roman" charset="0"/>
                <a:cs typeface="Times New Roman" charset="0"/>
              </a:rPr>
              <a:t> </a:t>
            </a:r>
            <a:r>
              <a:rPr lang="en-US" altLang="ja-JP" sz="1200" dirty="0" err="1">
                <a:latin typeface="Times New Roman" charset="0"/>
                <a:ea typeface="Times New Roman" charset="0"/>
                <a:cs typeface="Times New Roman" charset="0"/>
              </a:rPr>
              <a:t>Pog</a:t>
            </a:r>
            <a:r>
              <a:rPr lang="en-US" altLang="ja-JP" sz="1200" dirty="0">
                <a:latin typeface="Times New Roman" charset="0"/>
                <a:ea typeface="Times New Roman" charset="0"/>
                <a:cs typeface="Times New Roman" charset="0"/>
              </a:rPr>
              <a:t>-Go (ND)</a:t>
            </a:r>
          </a:p>
          <a:p>
            <a:pPr algn="ctr"/>
            <a:r>
              <a:rPr kumimoji="1" lang="en-US" altLang="ja-JP" sz="1200" dirty="0">
                <a:latin typeface="Times New Roman" charset="0"/>
                <a:ea typeface="Times New Roman" charset="0"/>
                <a:cs typeface="Times New Roman" charset="0"/>
              </a:rPr>
              <a:t>(Linear</a:t>
            </a:r>
            <a:r>
              <a:rPr lang="ja-JP" altLang="en-US" sz="1200" dirty="0">
                <a:latin typeface="Times New Roman" charset="0"/>
                <a:ea typeface="Times New Roman" charset="0"/>
                <a:cs typeface="Times New Roman" charset="0"/>
              </a:rPr>
              <a:t> </a:t>
            </a:r>
            <a:r>
              <a:rPr lang="en-US" altLang="ja-JP" sz="1200" dirty="0">
                <a:latin typeface="Times New Roman" charset="0"/>
                <a:ea typeface="Times New Roman" charset="0"/>
                <a:cs typeface="Times New Roman" charset="0"/>
              </a:rPr>
              <a:t>length</a:t>
            </a:r>
            <a:r>
              <a:rPr kumimoji="1" lang="en-US" altLang="ja-JP" sz="1200" dirty="0">
                <a:latin typeface="Times New Roman" charset="0"/>
                <a:ea typeface="Times New Roman" charset="0"/>
                <a:cs typeface="Times New Roman" charset="0"/>
              </a:rPr>
              <a:t>)</a:t>
            </a:r>
            <a:endParaRPr kumimoji="1" lang="ja-JP" altLang="en-US" sz="1200" dirty="0">
              <a:latin typeface="Times New Roman" charset="0"/>
              <a:ea typeface="Times New Roman" charset="0"/>
              <a:cs typeface="Times New Roman" charset="0"/>
            </a:endParaRPr>
          </a:p>
        </p:txBody>
      </p:sp>
      <p:sp>
        <p:nvSpPr>
          <p:cNvPr id="13" name="テキスト ボックス 12"/>
          <p:cNvSpPr txBox="1"/>
          <p:nvPr/>
        </p:nvSpPr>
        <p:spPr>
          <a:xfrm>
            <a:off x="2294995" y="3286426"/>
            <a:ext cx="2287783" cy="461665"/>
          </a:xfrm>
          <a:prstGeom prst="rect">
            <a:avLst/>
          </a:prstGeom>
          <a:noFill/>
        </p:spPr>
        <p:txBody>
          <a:bodyPr wrap="square" rtlCol="0">
            <a:spAutoFit/>
          </a:bodyPr>
          <a:lstStyle/>
          <a:p>
            <a:pPr algn="ctr"/>
            <a:r>
              <a:rPr lang="en-US" altLang="ja-JP" sz="1200" dirty="0" err="1">
                <a:latin typeface="Times New Roman" charset="0"/>
                <a:ea typeface="Times New Roman" charset="0"/>
                <a:cs typeface="Times New Roman" charset="0"/>
              </a:rPr>
              <a:t>Pog</a:t>
            </a:r>
            <a:r>
              <a:rPr lang="en-US" altLang="ja-JP" sz="1200" dirty="0">
                <a:latin typeface="Times New Roman" charset="0"/>
                <a:ea typeface="Times New Roman" charset="0"/>
                <a:cs typeface="Times New Roman" charset="0"/>
              </a:rPr>
              <a:t>-Go (D) m</a:t>
            </a:r>
            <a:r>
              <a:rPr kumimoji="1" lang="en-US" altLang="ja-JP" sz="1200" dirty="0">
                <a:latin typeface="Times New Roman" charset="0"/>
                <a:ea typeface="Times New Roman" charset="0"/>
                <a:cs typeface="Times New Roman" charset="0"/>
              </a:rPr>
              <a:t>inus</a:t>
            </a:r>
            <a:r>
              <a:rPr lang="en-US" altLang="ja-JP" sz="1200" dirty="0">
                <a:latin typeface="Times New Roman" charset="0"/>
                <a:ea typeface="Times New Roman" charset="0"/>
                <a:cs typeface="Times New Roman" charset="0"/>
              </a:rPr>
              <a:t> </a:t>
            </a:r>
            <a:r>
              <a:rPr lang="en-US" altLang="ja-JP" sz="1200" dirty="0" err="1">
                <a:latin typeface="Times New Roman" charset="0"/>
                <a:ea typeface="Times New Roman" charset="0"/>
                <a:cs typeface="Times New Roman" charset="0"/>
              </a:rPr>
              <a:t>Pog</a:t>
            </a:r>
            <a:r>
              <a:rPr lang="en-US" altLang="ja-JP" sz="1200" dirty="0">
                <a:latin typeface="Times New Roman" charset="0"/>
                <a:ea typeface="Times New Roman" charset="0"/>
                <a:cs typeface="Times New Roman" charset="0"/>
              </a:rPr>
              <a:t>-Go (ND)</a:t>
            </a:r>
          </a:p>
          <a:p>
            <a:pPr algn="ctr"/>
            <a:r>
              <a:rPr kumimoji="1" lang="en-US" altLang="ja-JP" sz="1200" dirty="0">
                <a:latin typeface="Times New Roman" charset="0"/>
                <a:ea typeface="Times New Roman" charset="0"/>
                <a:cs typeface="Times New Roman" charset="0"/>
              </a:rPr>
              <a:t>(Arc length)</a:t>
            </a:r>
            <a:endParaRPr kumimoji="1" lang="ja-JP" altLang="en-US" sz="12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115187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p:cNvGraphicFramePr>
            <a:graphicFrameLocks noGrp="1"/>
          </p:cNvGraphicFramePr>
          <p:nvPr>
            <p:extLst>
              <p:ext uri="{D42A27DB-BD31-4B8C-83A1-F6EECF244321}">
                <p14:modId xmlns:p14="http://schemas.microsoft.com/office/powerpoint/2010/main" val="2157204513"/>
              </p:ext>
            </p:extLst>
          </p:nvPr>
        </p:nvGraphicFramePr>
        <p:xfrm>
          <a:off x="2247109" y="2431755"/>
          <a:ext cx="4781268" cy="1734549"/>
        </p:xfrm>
        <a:graphic>
          <a:graphicData uri="http://schemas.openxmlformats.org/drawingml/2006/table">
            <a:tbl>
              <a:tblPr/>
              <a:tblGrid>
                <a:gridCol w="746257">
                  <a:extLst>
                    <a:ext uri="{9D8B030D-6E8A-4147-A177-3AD203B41FA5}">
                      <a16:colId xmlns:a16="http://schemas.microsoft.com/office/drawing/2014/main" xmlns="" val="20000"/>
                    </a:ext>
                  </a:extLst>
                </a:gridCol>
                <a:gridCol w="1312535">
                  <a:extLst>
                    <a:ext uri="{9D8B030D-6E8A-4147-A177-3AD203B41FA5}">
                      <a16:colId xmlns:a16="http://schemas.microsoft.com/office/drawing/2014/main" xmlns="" val="20001"/>
                    </a:ext>
                  </a:extLst>
                </a:gridCol>
                <a:gridCol w="778213">
                  <a:extLst>
                    <a:ext uri="{9D8B030D-6E8A-4147-A177-3AD203B41FA5}">
                      <a16:colId xmlns:a16="http://schemas.microsoft.com/office/drawing/2014/main" xmlns="" val="20002"/>
                    </a:ext>
                  </a:extLst>
                </a:gridCol>
                <a:gridCol w="1211912">
                  <a:extLst>
                    <a:ext uri="{9D8B030D-6E8A-4147-A177-3AD203B41FA5}">
                      <a16:colId xmlns:a16="http://schemas.microsoft.com/office/drawing/2014/main" xmlns="" val="20003"/>
                    </a:ext>
                  </a:extLst>
                </a:gridCol>
                <a:gridCol w="732351">
                  <a:extLst>
                    <a:ext uri="{9D8B030D-6E8A-4147-A177-3AD203B41FA5}">
                      <a16:colId xmlns:a16="http://schemas.microsoft.com/office/drawing/2014/main" xmlns="" val="20004"/>
                    </a:ext>
                  </a:extLst>
                </a:gridCol>
              </a:tblGrid>
              <a:tr h="389535">
                <a:tc>
                  <a:txBody>
                    <a:bodyPr/>
                    <a:lstStyle/>
                    <a:p>
                      <a:pPr algn="l" fontAlgn="ctr"/>
                      <a:r>
                        <a:rPr lang="ja-JP" altLang="en-US" sz="1200" b="0" i="0" u="none" strike="noStrike" dirty="0">
                          <a:solidFill>
                            <a:srgbClr val="000000"/>
                          </a:solidFill>
                          <a:effectLst/>
                          <a:latin typeface="Times New Roman" charset="0"/>
                        </a:rPr>
                        <a:t>　</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dirty="0">
                          <a:solidFill>
                            <a:srgbClr val="000000"/>
                          </a:solidFill>
                          <a:effectLst/>
                          <a:latin typeface="Times New Roman" charset="0"/>
                        </a:rPr>
                        <a:t>　</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dirty="0">
                          <a:solidFill>
                            <a:srgbClr val="000000"/>
                          </a:solidFill>
                          <a:effectLst/>
                          <a:latin typeface="Times New Roman" charset="0"/>
                        </a:rPr>
                        <a:t>　</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dirty="0">
                          <a:solidFill>
                            <a:srgbClr val="000000"/>
                          </a:solidFill>
                          <a:effectLst/>
                          <a:latin typeface="Times New Roman" charset="0"/>
                        </a:rPr>
                        <a:t>　</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dirty="0">
                          <a:solidFill>
                            <a:srgbClr val="000000"/>
                          </a:solidFill>
                          <a:effectLst/>
                          <a:latin typeface="ＭＳ Ｐゴシック" charset="-128"/>
                        </a:rPr>
                        <a:t>　</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0"/>
                  </a:ext>
                </a:extLst>
              </a:tr>
              <a:tr h="250362">
                <a:tc>
                  <a:txBody>
                    <a:bodyPr/>
                    <a:lstStyle/>
                    <a:p>
                      <a:pPr algn="l" fontAlgn="ctr"/>
                      <a:r>
                        <a:rPr lang="ja-JP" altLang="en-US" sz="1200" b="0" i="0" u="none" strike="noStrike" dirty="0">
                          <a:solidFill>
                            <a:srgbClr val="000000"/>
                          </a:solidFill>
                          <a:effectLst/>
                          <a:latin typeface="Times New Roman" charset="0"/>
                        </a:rPr>
                        <a:t>　</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Times New Roman" charset="0"/>
                        </a:rPr>
                        <a:t>　</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Times New Roman" charset="0"/>
                        </a:rPr>
                        <a:t>　</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Times New Roman" charset="0"/>
                        </a:rPr>
                        <a:t>　</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ゴシック" charset="-128"/>
                        </a:rPr>
                        <a:t>　</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74120">
                <a:tc>
                  <a:txBody>
                    <a:bodyPr/>
                    <a:lstStyle/>
                    <a:p>
                      <a:pPr algn="ctr" fontAlgn="ctr"/>
                      <a:r>
                        <a:rPr lang="en-US" sz="1200" b="0" i="0" u="none" strike="noStrike" dirty="0">
                          <a:solidFill>
                            <a:srgbClr val="000000"/>
                          </a:solidFill>
                          <a:effectLst/>
                          <a:latin typeface="Times New Roman" charset="0"/>
                        </a:rPr>
                        <a:t>Maximum</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11398.2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200" b="0" i="0" u="none" strike="noStrike" dirty="0">
                        <a:solidFill>
                          <a:srgbClr val="000000"/>
                        </a:solidFill>
                        <a:effectLst/>
                        <a:latin typeface="Times New Roman" charset="0"/>
                      </a:endParaRP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31330.4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200" b="0" i="0" u="none" strike="noStrike" dirty="0">
                        <a:solidFill>
                          <a:srgbClr val="000000"/>
                        </a:solidFill>
                        <a:effectLst/>
                        <a:latin typeface="ＭＳ Ｐゴシック" charset="-128"/>
                      </a:endParaRP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2"/>
                  </a:ext>
                </a:extLst>
              </a:tr>
              <a:tr h="274120">
                <a:tc>
                  <a:txBody>
                    <a:bodyPr/>
                    <a:lstStyle/>
                    <a:p>
                      <a:pPr algn="ctr" fontAlgn="ctr"/>
                      <a:r>
                        <a:rPr lang="en-US" sz="1200" b="0" i="0" u="none" strike="noStrike" dirty="0">
                          <a:solidFill>
                            <a:srgbClr val="000000"/>
                          </a:solidFill>
                          <a:effectLst/>
                          <a:latin typeface="Times New Roman" charset="0"/>
                        </a:rPr>
                        <a:t>Minimum</a:t>
                      </a:r>
                    </a:p>
                  </a:txBody>
                  <a:tcPr marL="6350" marR="6350" marT="6350"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5645.7 </a:t>
                      </a:r>
                    </a:p>
                  </a:txBody>
                  <a:tcPr marL="9525" marR="9525" marT="9525" marB="0" anchor="ctr">
                    <a:lnL>
                      <a:noFill/>
                    </a:lnL>
                    <a:lnR>
                      <a:noFill/>
                    </a:lnR>
                    <a:lnT>
                      <a:noFill/>
                    </a:lnT>
                    <a:lnB>
                      <a:noFill/>
                    </a:lnB>
                  </a:tcPr>
                </a:tc>
                <a:tc>
                  <a:txBody>
                    <a:bodyPr/>
                    <a:lstStyle/>
                    <a:p>
                      <a:pPr algn="l" fontAlgn="ctr"/>
                      <a:endParaRPr lang="ja-JP" altLang="en-US" sz="1200" b="0" i="0" u="none" strike="noStrike">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13184.4 </a:t>
                      </a:r>
                    </a:p>
                  </a:txBody>
                  <a:tcPr marL="9525" marR="9525" marT="9525" marB="0" anchor="ctr">
                    <a:lnL>
                      <a:noFill/>
                    </a:lnL>
                    <a:lnR>
                      <a:noFill/>
                    </a:lnR>
                    <a:lnT>
                      <a:noFill/>
                    </a:lnT>
                    <a:lnB>
                      <a:noFill/>
                    </a:lnB>
                  </a:tcPr>
                </a:tc>
                <a:tc>
                  <a:txBody>
                    <a:bodyPr/>
                    <a:lstStyle/>
                    <a:p>
                      <a:pPr algn="l" fontAlgn="ctr"/>
                      <a:endParaRPr lang="ja-JP" altLang="en-US" sz="1200" b="0" i="0" u="none" strike="noStrike" dirty="0">
                        <a:solidFill>
                          <a:srgbClr val="000000"/>
                        </a:solidFill>
                        <a:effectLst/>
                        <a:latin typeface="ＭＳ Ｐゴシック" charset="-128"/>
                      </a:endParaRPr>
                    </a:p>
                  </a:txBody>
                  <a:tcPr marL="6350" marR="6350" marT="6350" marB="0" anchor="ctr">
                    <a:lnL>
                      <a:noFill/>
                    </a:lnL>
                    <a:lnR>
                      <a:noFill/>
                    </a:lnR>
                    <a:lnT>
                      <a:noFill/>
                    </a:lnT>
                    <a:lnB>
                      <a:noFill/>
                    </a:lnB>
                  </a:tcPr>
                </a:tc>
                <a:extLst>
                  <a:ext uri="{0D108BD9-81ED-4DB2-BD59-A6C34878D82A}">
                    <a16:rowId xmlns:a16="http://schemas.microsoft.com/office/drawing/2014/main" xmlns="" val="10003"/>
                  </a:ext>
                </a:extLst>
              </a:tr>
              <a:tr h="272292">
                <a:tc>
                  <a:txBody>
                    <a:bodyPr/>
                    <a:lstStyle/>
                    <a:p>
                      <a:pPr algn="ctr" fontAlgn="ctr"/>
                      <a:r>
                        <a:rPr lang="en-US" sz="1200" b="0" i="0" u="none" strike="noStrike" dirty="0">
                          <a:solidFill>
                            <a:srgbClr val="000000"/>
                          </a:solidFill>
                          <a:effectLst/>
                          <a:latin typeface="Times New Roman" charset="0"/>
                        </a:rPr>
                        <a:t>Mean</a:t>
                      </a:r>
                    </a:p>
                  </a:txBody>
                  <a:tcPr marL="6350" marR="6350" marT="6350"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8454.4 </a:t>
                      </a:r>
                    </a:p>
                  </a:txBody>
                  <a:tcPr marL="9525" marR="9525" marT="9525" marB="0" anchor="ctr">
                    <a:lnL>
                      <a:noFill/>
                    </a:lnL>
                    <a:lnR>
                      <a:noFill/>
                    </a:lnR>
                    <a:lnT>
                      <a:noFill/>
                    </a:lnT>
                    <a:lnB>
                      <a:noFill/>
                    </a:lnB>
                  </a:tcPr>
                </a:tc>
                <a:tc>
                  <a:txBody>
                    <a:bodyPr/>
                    <a:lstStyle/>
                    <a:p>
                      <a:pPr algn="l" fontAlgn="ctr"/>
                      <a:endParaRPr lang="ja-JP" altLang="en-US" sz="1200" b="0" i="0" u="none" strike="noStrike" dirty="0">
                        <a:solidFill>
                          <a:srgbClr val="000000"/>
                        </a:solidFill>
                        <a:effectLst/>
                        <a:latin typeface="Times New Roman" charset="0"/>
                      </a:endParaRPr>
                    </a:p>
                  </a:txBody>
                  <a:tcPr marL="6350" marR="6350" marT="6350" marB="0" anchor="ctr">
                    <a:lnL>
                      <a:noFill/>
                    </a:lnL>
                    <a:lnR>
                      <a:noFill/>
                    </a:lnR>
                    <a:lnT>
                      <a:noFill/>
                    </a:lnT>
                    <a:lnB>
                      <a:noFill/>
                    </a:lnB>
                  </a:tcPr>
                </a:tc>
                <a:tc>
                  <a:txBody>
                    <a:bodyPr/>
                    <a:lstStyle/>
                    <a:p>
                      <a:pPr algn="r" fontAlgn="ctr"/>
                      <a:r>
                        <a:rPr lang="en-US" altLang="ja-JP" sz="1100" b="0" i="0" u="none" strike="noStrike">
                          <a:solidFill>
                            <a:srgbClr val="000000"/>
                          </a:solidFill>
                          <a:effectLst/>
                          <a:latin typeface="Times New Roman" panose="02020603050405020304" pitchFamily="18" charset="0"/>
                          <a:ea typeface="ＭＳ Ｐゴシック" panose="020B0600070205080204" pitchFamily="50" charset="-128"/>
                        </a:rPr>
                        <a:t>20410.1 </a:t>
                      </a:r>
                    </a:p>
                  </a:txBody>
                  <a:tcPr marL="9525" marR="9525" marT="9525" marB="0" anchor="ctr">
                    <a:lnL>
                      <a:noFill/>
                    </a:lnL>
                    <a:lnR>
                      <a:noFill/>
                    </a:lnR>
                    <a:lnT>
                      <a:noFill/>
                    </a:lnT>
                    <a:lnB>
                      <a:noFill/>
                    </a:lnB>
                  </a:tcPr>
                </a:tc>
                <a:tc>
                  <a:txBody>
                    <a:bodyPr/>
                    <a:lstStyle/>
                    <a:p>
                      <a:pPr algn="l" fontAlgn="ctr"/>
                      <a:endParaRPr lang="ja-JP" altLang="en-US" sz="1200" b="0" i="0" u="none" strike="noStrike" dirty="0">
                        <a:solidFill>
                          <a:srgbClr val="000000"/>
                        </a:solidFill>
                        <a:effectLst/>
                        <a:latin typeface="ＭＳ Ｐゴシック" charset="-128"/>
                      </a:endParaRPr>
                    </a:p>
                  </a:txBody>
                  <a:tcPr marL="6350" marR="6350" marT="6350" marB="0" anchor="ctr">
                    <a:lnL>
                      <a:noFill/>
                    </a:lnL>
                    <a:lnR>
                      <a:noFill/>
                    </a:lnR>
                    <a:lnT>
                      <a:noFill/>
                    </a:lnT>
                    <a:lnB>
                      <a:noFill/>
                    </a:lnB>
                  </a:tcPr>
                </a:tc>
                <a:extLst>
                  <a:ext uri="{0D108BD9-81ED-4DB2-BD59-A6C34878D82A}">
                    <a16:rowId xmlns:a16="http://schemas.microsoft.com/office/drawing/2014/main" xmlns="" val="10004"/>
                  </a:ext>
                </a:extLst>
              </a:tr>
              <a:tr h="274120">
                <a:tc>
                  <a:txBody>
                    <a:bodyPr/>
                    <a:lstStyle/>
                    <a:p>
                      <a:pPr algn="ctr" fontAlgn="ctr"/>
                      <a:r>
                        <a:rPr lang="en-US" altLang="ja-JP" sz="1200" b="0" i="0" u="none" strike="noStrike" dirty="0">
                          <a:solidFill>
                            <a:srgbClr val="000000"/>
                          </a:solidFill>
                          <a:effectLst/>
                          <a:latin typeface="Times New Roman" charset="0"/>
                        </a:rPr>
                        <a:t>S.D.</a:t>
                      </a:r>
                    </a:p>
                  </a:txBody>
                  <a:tcPr marL="6350" marR="6350" marT="6350"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1326.9 </a:t>
                      </a:r>
                    </a:p>
                  </a:txBody>
                  <a:tcPr marL="9525" marR="9525" marT="9525" marB="0" anchor="ctr">
                    <a:lnL>
                      <a:noFill/>
                    </a:lnL>
                    <a:lnR>
                      <a:noFill/>
                    </a:lnR>
                    <a:lnT>
                      <a:noFill/>
                    </a:lnT>
                    <a:lnB>
                      <a:noFill/>
                    </a:lnB>
                  </a:tcPr>
                </a:tc>
                <a:tc>
                  <a:txBody>
                    <a:bodyPr/>
                    <a:lstStyle/>
                    <a:p>
                      <a:pPr algn="l" fontAlgn="ctr"/>
                      <a:r>
                        <a:rPr lang="ja-JP" altLang="en-US" sz="1200" b="0" i="0" u="none" strike="noStrike" dirty="0">
                          <a:solidFill>
                            <a:srgbClr val="000000"/>
                          </a:solidFill>
                          <a:effectLst/>
                          <a:latin typeface="Times New Roman" charset="0"/>
                        </a:rPr>
                        <a:t>　</a:t>
                      </a:r>
                    </a:p>
                  </a:txBody>
                  <a:tcPr marL="6350" marR="6350" marT="6350" marB="0" anchor="ctr">
                    <a:lnL>
                      <a:noFill/>
                    </a:lnL>
                    <a:lnR>
                      <a:noFill/>
                    </a:lnR>
                    <a:lnT>
                      <a:noFill/>
                    </a:lnT>
                    <a:lnB>
                      <a:noFill/>
                    </a:lnB>
                  </a:tcPr>
                </a:tc>
                <a:tc>
                  <a:txBody>
                    <a:bodyPr/>
                    <a:lstStyle/>
                    <a:p>
                      <a:pPr algn="r" fontAlgn="ctr"/>
                      <a:r>
                        <a:rPr lang="en-US" altLang="ja-JP" sz="1100" b="0" i="0" u="none" strike="noStrike" dirty="0">
                          <a:solidFill>
                            <a:srgbClr val="000000"/>
                          </a:solidFill>
                          <a:effectLst/>
                          <a:latin typeface="Times New Roman" panose="02020603050405020304" pitchFamily="18" charset="0"/>
                          <a:ea typeface="ＭＳ Ｐゴシック" panose="020B0600070205080204" pitchFamily="50" charset="-128"/>
                        </a:rPr>
                        <a:t>3992.6 </a:t>
                      </a:r>
                    </a:p>
                  </a:txBody>
                  <a:tcPr marL="9525" marR="9525" marT="9525" marB="0" anchor="ctr">
                    <a:lnL>
                      <a:noFill/>
                    </a:lnL>
                    <a:lnR>
                      <a:noFill/>
                    </a:lnR>
                    <a:lnT>
                      <a:noFill/>
                    </a:lnT>
                    <a:lnB>
                      <a:noFill/>
                    </a:lnB>
                  </a:tcPr>
                </a:tc>
                <a:tc>
                  <a:txBody>
                    <a:bodyPr/>
                    <a:lstStyle/>
                    <a:p>
                      <a:pPr algn="l" fontAlgn="ctr"/>
                      <a:endParaRPr lang="ja-JP" altLang="en-US" sz="1200" b="0" i="0" u="none" strike="noStrike" dirty="0">
                        <a:solidFill>
                          <a:srgbClr val="000000"/>
                        </a:solidFill>
                        <a:effectLst/>
                        <a:latin typeface="ＭＳ Ｐゴシック" charset="-128"/>
                      </a:endParaRPr>
                    </a:p>
                  </a:txBody>
                  <a:tcPr marL="6350" marR="6350" marT="6350" marB="0" anchor="ctr">
                    <a:lnL>
                      <a:noFill/>
                    </a:lnL>
                    <a:lnR>
                      <a:noFill/>
                    </a:lnR>
                    <a:lnT>
                      <a:noFill/>
                    </a:lnT>
                    <a:lnB>
                      <a:noFill/>
                    </a:lnB>
                  </a:tcPr>
                </a:tc>
                <a:extLst>
                  <a:ext uri="{0D108BD9-81ED-4DB2-BD59-A6C34878D82A}">
                    <a16:rowId xmlns:a16="http://schemas.microsoft.com/office/drawing/2014/main" xmlns="" val="10005"/>
                  </a:ext>
                </a:extLst>
              </a:tr>
            </a:tbl>
          </a:graphicData>
        </a:graphic>
      </p:graphicFrame>
      <p:sp>
        <p:nvSpPr>
          <p:cNvPr id="9" name="正方形/長方形 8"/>
          <p:cNvSpPr/>
          <p:nvPr/>
        </p:nvSpPr>
        <p:spPr>
          <a:xfrm>
            <a:off x="2148495" y="2087779"/>
            <a:ext cx="4847009" cy="461665"/>
          </a:xfrm>
          <a:prstGeom prst="rect">
            <a:avLst/>
          </a:prstGeom>
        </p:spPr>
        <p:txBody>
          <a:bodyPr wrap="square">
            <a:spAutoFit/>
          </a:bodyPr>
          <a:lstStyle/>
          <a:p>
            <a:pPr algn="just" fontAlgn="ctr"/>
            <a:r>
              <a:rPr lang="en-US" altLang="ja-JP" sz="1200" b="1" dirty="0">
                <a:latin typeface="Times New Roman" panose="02020603050405020304" pitchFamily="18" charset="0"/>
                <a:cs typeface="Times New Roman" panose="02020603050405020304" pitchFamily="18" charset="0"/>
              </a:rPr>
              <a:t>Table 6</a:t>
            </a:r>
            <a:r>
              <a:rPr lang="ja-JP" altLang="en-US" sz="1200" dirty="0">
                <a:latin typeface="Times New Roman" panose="02020603050405020304" pitchFamily="18" charset="0"/>
                <a:cs typeface="Times New Roman" panose="02020603050405020304" pitchFamily="18" charset="0"/>
              </a:rPr>
              <a:t>　</a:t>
            </a:r>
            <a:r>
              <a:rPr lang="en-US" altLang="ja-JP" sz="1200" dirty="0">
                <a:latin typeface="Times New Roman" panose="02020603050405020304" pitchFamily="18" charset="0"/>
                <a:ea typeface="Times New Roman" charset="0"/>
                <a:cs typeface="Times New Roman" panose="02020603050405020304" pitchFamily="18" charset="0"/>
              </a:rPr>
              <a:t>Volume of medial pterygoid muscles and masseter muscles </a:t>
            </a:r>
            <a:r>
              <a:rPr lang="en-US" altLang="ja-JP" sz="1200" dirty="0">
                <a:latin typeface="Times New Roman" panose="02020603050405020304" pitchFamily="18" charset="0"/>
                <a:cs typeface="Times New Roman" panose="02020603050405020304" pitchFamily="18" charset="0"/>
              </a:rPr>
              <a:t>(</a:t>
            </a:r>
            <a:r>
              <a:rPr lang="en-US" altLang="ja-JP" sz="1200" dirty="0">
                <a:latin typeface="Times New Roman" panose="02020603050405020304" pitchFamily="18" charset="0"/>
                <a:ea typeface="ＭＳ Ｐゴシック" panose="020B0600070205080204" pitchFamily="50" charset="-128"/>
                <a:cs typeface="Times New Roman" panose="02020603050405020304" pitchFamily="18" charset="0"/>
              </a:rPr>
              <a:t>mm³</a:t>
            </a:r>
            <a:r>
              <a:rPr lang="en-US" altLang="ja-JP" sz="1200" dirty="0">
                <a:latin typeface="Times New Roman" panose="02020603050405020304" pitchFamily="18" charset="0"/>
                <a:cs typeface="Times New Roman" panose="02020603050405020304" pitchFamily="18" charset="0"/>
              </a:rPr>
              <a:t>)</a:t>
            </a:r>
          </a:p>
          <a:p>
            <a:r>
              <a:rPr lang="ja-JP" altLang="en-US" sz="1200" dirty="0">
                <a:latin typeface="Times New Roman" panose="02020603050405020304" pitchFamily="18" charset="0"/>
                <a:cs typeface="Times New Roman" panose="02020603050405020304" pitchFamily="18" charset="0"/>
              </a:rPr>
              <a:t>　</a:t>
            </a:r>
            <a:endParaRPr lang="en-US" altLang="ja-JP" sz="1200" dirty="0">
              <a:latin typeface="Times New Roman" panose="02020603050405020304" pitchFamily="18" charset="0"/>
              <a:cs typeface="Times New Roman" panose="02020603050405020304" pitchFamily="18" charset="0"/>
            </a:endParaRPr>
          </a:p>
        </p:txBody>
      </p:sp>
      <p:sp>
        <p:nvSpPr>
          <p:cNvPr id="13" name="正方形/長方形 12"/>
          <p:cNvSpPr/>
          <p:nvPr/>
        </p:nvSpPr>
        <p:spPr>
          <a:xfrm>
            <a:off x="3253927" y="2528937"/>
            <a:ext cx="1761565" cy="461665"/>
          </a:xfrm>
          <a:prstGeom prst="rect">
            <a:avLst/>
          </a:prstGeom>
        </p:spPr>
        <p:txBody>
          <a:bodyPr wrap="square">
            <a:spAutoFit/>
          </a:bodyPr>
          <a:lstStyle/>
          <a:p>
            <a:pPr algn="ctr" fontAlgn="ctr"/>
            <a:r>
              <a:rPr lang="en-US" altLang="ja-JP" sz="1200" dirty="0">
                <a:latin typeface="Times New Roman" panose="02020603050405020304" pitchFamily="18" charset="0"/>
                <a:ea typeface="Times New Roman" charset="0"/>
                <a:cs typeface="Times New Roman" panose="02020603050405020304" pitchFamily="18" charset="0"/>
              </a:rPr>
              <a:t>Volume of </a:t>
            </a:r>
          </a:p>
          <a:p>
            <a:pPr algn="ctr" fontAlgn="ctr"/>
            <a:r>
              <a:rPr lang="en-US" altLang="ja-JP" sz="1200" dirty="0">
                <a:latin typeface="Times New Roman" panose="02020603050405020304" pitchFamily="18" charset="0"/>
                <a:ea typeface="Times New Roman" charset="0"/>
                <a:cs typeface="Times New Roman" panose="02020603050405020304" pitchFamily="18" charset="0"/>
              </a:rPr>
              <a:t>medial pterygoid muscles</a:t>
            </a:r>
          </a:p>
        </p:txBody>
      </p:sp>
      <p:sp>
        <p:nvSpPr>
          <p:cNvPr id="16" name="正方形/長方形 15"/>
          <p:cNvSpPr/>
          <p:nvPr/>
        </p:nvSpPr>
        <p:spPr>
          <a:xfrm>
            <a:off x="5336367" y="2528937"/>
            <a:ext cx="1560526" cy="461665"/>
          </a:xfrm>
          <a:prstGeom prst="rect">
            <a:avLst/>
          </a:prstGeom>
        </p:spPr>
        <p:txBody>
          <a:bodyPr wrap="square">
            <a:spAutoFit/>
          </a:bodyPr>
          <a:lstStyle/>
          <a:p>
            <a:pPr algn="ctr" fontAlgn="ctr"/>
            <a:r>
              <a:rPr lang="en-US" altLang="ja-JP" sz="1200" dirty="0">
                <a:solidFill>
                  <a:srgbClr val="000000"/>
                </a:solidFill>
                <a:latin typeface="Times New Roman" panose="02020603050405020304" pitchFamily="18" charset="0"/>
                <a:ea typeface="Times New Roman" charset="0"/>
                <a:cs typeface="Times New Roman" panose="02020603050405020304" pitchFamily="18" charset="0"/>
              </a:rPr>
              <a:t>Volume of </a:t>
            </a:r>
          </a:p>
          <a:p>
            <a:pPr algn="ctr" fontAlgn="ctr"/>
            <a:r>
              <a:rPr lang="en-US" altLang="ja-JP" sz="1200" dirty="0">
                <a:solidFill>
                  <a:srgbClr val="000000"/>
                </a:solidFill>
                <a:latin typeface="Times New Roman" panose="02020603050405020304" pitchFamily="18" charset="0"/>
                <a:ea typeface="Times New Roman" charset="0"/>
                <a:cs typeface="Times New Roman" panose="02020603050405020304" pitchFamily="18" charset="0"/>
              </a:rPr>
              <a:t>masseter muscles　</a:t>
            </a:r>
          </a:p>
        </p:txBody>
      </p:sp>
      <p:cxnSp>
        <p:nvCxnSpPr>
          <p:cNvPr id="5" name="直線コネクタ 4"/>
          <p:cNvCxnSpPr>
            <a:cxnSpLocks/>
          </p:cNvCxnSpPr>
          <p:nvPr/>
        </p:nvCxnSpPr>
        <p:spPr>
          <a:xfrm>
            <a:off x="2247109" y="4146358"/>
            <a:ext cx="47812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626120"/>
      </p:ext>
    </p:extLst>
  </p:cSld>
  <p:clrMapOvr>
    <a:masterClrMapping/>
  </p:clrMapOvr>
</p:sld>
</file>

<file path=ppt/theme/theme1.xml><?xml version="1.0" encoding="utf-8"?>
<a:theme xmlns:a="http://schemas.openxmlformats.org/drawingml/2006/main" name="ホワイト">
  <a:themeElements>
    <a:clrScheme name="ホワイ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ホワイ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ホワイ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Madison</Template>
  <TotalTime>18220</TotalTime>
  <Words>1434</Words>
  <Application>Microsoft Macintosh PowerPoint</Application>
  <PresentationFormat>画面に合わせる (4:3)</PresentationFormat>
  <Paragraphs>318</Paragraphs>
  <Slides>6</Slides>
  <Notes>6</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6</vt:i4>
      </vt:variant>
    </vt:vector>
  </HeadingPairs>
  <TitlesOfParts>
    <vt:vector size="15" baseType="lpstr">
      <vt:lpstr>Calibri</vt:lpstr>
      <vt:lpstr>Calibri Light</vt:lpstr>
      <vt:lpstr>ＭＳ Ｐゴシック</vt:lpstr>
      <vt:lpstr>Times New Roman</vt:lpstr>
      <vt:lpstr>Yu Gothic</vt:lpstr>
      <vt:lpstr>游ゴシック</vt:lpstr>
      <vt:lpstr>游ゴシック Light</vt:lpstr>
      <vt:lpstr>Arial</vt:lpstr>
      <vt:lpstr>ホワイト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藤本 航大</dc:creator>
  <cp:lastModifiedBy>藤本 航大</cp:lastModifiedBy>
  <cp:revision>209</cp:revision>
  <cp:lastPrinted>2021-04-06T08:11:25Z</cp:lastPrinted>
  <dcterms:created xsi:type="dcterms:W3CDTF">2020-10-07T05:09:02Z</dcterms:created>
  <dcterms:modified xsi:type="dcterms:W3CDTF">2021-11-09T08:38:04Z</dcterms:modified>
</cp:coreProperties>
</file>