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rag kulshreshtha" initials="Ak" lastIdx="3" clrIdx="0">
    <p:extLst>
      <p:ext uri="{19B8F6BF-5375-455C-9EA6-DF929625EA0E}">
        <p15:presenceInfo xmlns:p15="http://schemas.microsoft.com/office/powerpoint/2012/main" userId="8edf792bab9fa91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000000"/>
    <a:srgbClr val="365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Paper-4%20VOC\excel%20sheet%20for%20manuscrip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Paper-4%20VOC\Costing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VOC Measurement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11264629218931"/>
          <c:y val="0.25591954022988506"/>
          <c:w val="0.81123766484326176"/>
          <c:h val="0.50802651823694456"/>
        </c:manualLayout>
      </c:layout>
      <c:line3DChart>
        <c:grouping val="standard"/>
        <c:varyColors val="0"/>
        <c:ser>
          <c:idx val="0"/>
          <c:order val="0"/>
          <c:tx>
            <c:strRef>
              <c:f>'VOC with time'!$H$6</c:f>
              <c:strCache>
                <c:ptCount val="1"/>
                <c:pt idx="0">
                  <c:v>WB Ink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'VOC with time'!$G$7:$G$11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'VOC with time'!$H$7:$H$11</c:f>
              <c:numCache>
                <c:formatCode>General</c:formatCode>
                <c:ptCount val="5"/>
                <c:pt idx="0">
                  <c:v>3122</c:v>
                </c:pt>
                <c:pt idx="1">
                  <c:v>2690</c:v>
                </c:pt>
                <c:pt idx="2">
                  <c:v>2450</c:v>
                </c:pt>
                <c:pt idx="3">
                  <c:v>2148</c:v>
                </c:pt>
                <c:pt idx="4">
                  <c:v>1978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096-41F6-BF0A-4D20D68D2FFF}"/>
            </c:ext>
          </c:extLst>
        </c:ser>
        <c:ser>
          <c:idx val="1"/>
          <c:order val="1"/>
          <c:tx>
            <c:strRef>
              <c:f>'VOC with time'!$I$6</c:f>
              <c:strCache>
                <c:ptCount val="1"/>
                <c:pt idx="0">
                  <c:v>SB Ink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'VOC with time'!$G$7:$G$11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'VOC with time'!$I$7:$I$11</c:f>
              <c:numCache>
                <c:formatCode>General</c:formatCode>
                <c:ptCount val="5"/>
                <c:pt idx="0">
                  <c:v>3498</c:v>
                </c:pt>
                <c:pt idx="1">
                  <c:v>3172</c:v>
                </c:pt>
                <c:pt idx="2">
                  <c:v>3381</c:v>
                </c:pt>
                <c:pt idx="3">
                  <c:v>3366</c:v>
                </c:pt>
                <c:pt idx="4">
                  <c:v>3448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096-41F6-BF0A-4D20D68D2F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6742144"/>
        <c:axId val="86743680"/>
        <c:axId val="81867200"/>
      </c:line3DChart>
      <c:catAx>
        <c:axId val="86742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3680"/>
        <c:crosses val="autoZero"/>
        <c:auto val="1"/>
        <c:lblAlgn val="ctr"/>
        <c:lblOffset val="100"/>
        <c:noMultiLvlLbl val="0"/>
      </c:catAx>
      <c:valAx>
        <c:axId val="8674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2144"/>
        <c:crosses val="autoZero"/>
        <c:crossBetween val="between"/>
      </c:valAx>
      <c:serAx>
        <c:axId val="8186720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74368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Analysis</a:t>
            </a:r>
            <a:r>
              <a:rPr lang="en-IN" baseline="0"/>
              <a:t> of reduction in depth and properties</a:t>
            </a:r>
            <a:endParaRPr lang="en-IN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Sheet3!$G$22</c:f>
              <c:strCache>
                <c:ptCount val="1"/>
                <c:pt idx="0">
                  <c:v>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000000000000012E-2"/>
                  <c:y val="-4.6296296296297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9E-4584-832F-7AB1A745AD98}"/>
                </c:ext>
              </c:extLst>
            </c:dLbl>
            <c:dLbl>
              <c:idx val="2"/>
              <c:layout>
                <c:manualLayout>
                  <c:x val="-1.944444444444444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9E-4584-832F-7AB1A745AD98}"/>
                </c:ext>
              </c:extLst>
            </c:dLbl>
            <c:dLbl>
              <c:idx val="3"/>
              <c:layout>
                <c:manualLayout>
                  <c:x val="-1.6666666666666701E-2"/>
                  <c:y val="-8.487556272013579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9E-4584-832F-7AB1A745AD98}"/>
                </c:ext>
              </c:extLst>
            </c:dLbl>
            <c:dLbl>
              <c:idx val="5"/>
              <c:layout>
                <c:manualLayout>
                  <c:x val="-1.66666666666667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9E-4584-832F-7AB1A745AD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Sheet3!$H$20:$M$21</c:f>
              <c:multiLvlStrCache>
                <c:ptCount val="6"/>
                <c:lvl>
                  <c:pt idx="0">
                    <c:v>Depth</c:v>
                  </c:pt>
                  <c:pt idx="1">
                    <c:v>Dot%</c:v>
                  </c:pt>
                  <c:pt idx="2">
                    <c:v>Color Density</c:v>
                  </c:pt>
                  <c:pt idx="3">
                    <c:v>Depth</c:v>
                  </c:pt>
                  <c:pt idx="4">
                    <c:v>Dot%</c:v>
                  </c:pt>
                  <c:pt idx="5">
                    <c:v>Color Density</c:v>
                  </c:pt>
                </c:lvl>
                <c:lvl>
                  <c:pt idx="0">
                    <c:v>Electronic</c:v>
                  </c:pt>
                  <c:pt idx="3">
                    <c:v>Laser</c:v>
                  </c:pt>
                </c:lvl>
              </c:multiLvlStrCache>
            </c:multiLvlStrRef>
          </c:cat>
          <c:val>
            <c:numRef>
              <c:f>Sheet3!$H$22:$M$22</c:f>
              <c:numCache>
                <c:formatCode>General</c:formatCode>
                <c:ptCount val="6"/>
                <c:pt idx="0">
                  <c:v>18.399999999999999</c:v>
                </c:pt>
                <c:pt idx="1">
                  <c:v>85</c:v>
                </c:pt>
                <c:pt idx="2">
                  <c:v>2.21</c:v>
                </c:pt>
                <c:pt idx="3">
                  <c:v>14.4</c:v>
                </c:pt>
                <c:pt idx="4">
                  <c:v>85</c:v>
                </c:pt>
                <c:pt idx="5">
                  <c:v>2.2599999999999998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9E-4584-832F-7AB1A745AD98}"/>
            </c:ext>
          </c:extLst>
        </c:ser>
        <c:ser>
          <c:idx val="1"/>
          <c:order val="1"/>
          <c:tx>
            <c:strRef>
              <c:f>Sheet3!$G$23</c:f>
              <c:strCache>
                <c:ptCount val="1"/>
                <c:pt idx="0">
                  <c:v>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Sheet3!$H$20:$M$21</c:f>
              <c:multiLvlStrCache>
                <c:ptCount val="6"/>
                <c:lvl>
                  <c:pt idx="0">
                    <c:v>Depth</c:v>
                  </c:pt>
                  <c:pt idx="1">
                    <c:v>Dot%</c:v>
                  </c:pt>
                  <c:pt idx="2">
                    <c:v>Color Density</c:v>
                  </c:pt>
                  <c:pt idx="3">
                    <c:v>Depth</c:v>
                  </c:pt>
                  <c:pt idx="4">
                    <c:v>Dot%</c:v>
                  </c:pt>
                  <c:pt idx="5">
                    <c:v>Color Density</c:v>
                  </c:pt>
                </c:lvl>
                <c:lvl>
                  <c:pt idx="0">
                    <c:v>Electronic</c:v>
                  </c:pt>
                  <c:pt idx="3">
                    <c:v>Laser</c:v>
                  </c:pt>
                </c:lvl>
              </c:multiLvlStrCache>
            </c:multiLvlStrRef>
          </c:cat>
          <c:val>
            <c:numRef>
              <c:f>Sheet3!$H$23:$M$23</c:f>
              <c:numCache>
                <c:formatCode>General</c:formatCode>
                <c:ptCount val="6"/>
                <c:pt idx="0">
                  <c:v>15.2</c:v>
                </c:pt>
                <c:pt idx="1">
                  <c:v>82</c:v>
                </c:pt>
                <c:pt idx="2">
                  <c:v>2.13</c:v>
                </c:pt>
                <c:pt idx="3">
                  <c:v>12.4</c:v>
                </c:pt>
                <c:pt idx="4">
                  <c:v>82</c:v>
                </c:pt>
                <c:pt idx="5">
                  <c:v>2.17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9E-4584-832F-7AB1A745AD98}"/>
            </c:ext>
          </c:extLst>
        </c:ser>
        <c:ser>
          <c:idx val="2"/>
          <c:order val="2"/>
          <c:tx>
            <c:strRef>
              <c:f>Sheet3!$G$24</c:f>
              <c:strCache>
                <c:ptCount val="1"/>
                <c:pt idx="0">
                  <c:v>12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6666666666667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89E-4584-832F-7AB1A745AD98}"/>
                </c:ext>
              </c:extLst>
            </c:dLbl>
            <c:dLbl>
              <c:idx val="2"/>
              <c:layout>
                <c:manualLayout>
                  <c:x val="1.66666666666667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89E-4584-832F-7AB1A745AD98}"/>
                </c:ext>
              </c:extLst>
            </c:dLbl>
            <c:dLbl>
              <c:idx val="3"/>
              <c:layout>
                <c:manualLayout>
                  <c:x val="1.6666666666666701E-2"/>
                  <c:y val="-8.487556272013579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89E-4584-832F-7AB1A745AD98}"/>
                </c:ext>
              </c:extLst>
            </c:dLbl>
            <c:dLbl>
              <c:idx val="5"/>
              <c:layout>
                <c:manualLayout>
                  <c:x val="2.222222222222225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89E-4584-832F-7AB1A745AD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Sheet3!$H$20:$M$21</c:f>
              <c:multiLvlStrCache>
                <c:ptCount val="6"/>
                <c:lvl>
                  <c:pt idx="0">
                    <c:v>Depth</c:v>
                  </c:pt>
                  <c:pt idx="1">
                    <c:v>Dot%</c:v>
                  </c:pt>
                  <c:pt idx="2">
                    <c:v>Color Density</c:v>
                  </c:pt>
                  <c:pt idx="3">
                    <c:v>Depth</c:v>
                  </c:pt>
                  <c:pt idx="4">
                    <c:v>Dot%</c:v>
                  </c:pt>
                  <c:pt idx="5">
                    <c:v>Color Density</c:v>
                  </c:pt>
                </c:lvl>
                <c:lvl>
                  <c:pt idx="0">
                    <c:v>Electronic</c:v>
                  </c:pt>
                  <c:pt idx="3">
                    <c:v>Laser</c:v>
                  </c:pt>
                </c:lvl>
              </c:multiLvlStrCache>
            </c:multiLvlStrRef>
          </c:cat>
          <c:val>
            <c:numRef>
              <c:f>Sheet3!$H$24:$M$24</c:f>
              <c:numCache>
                <c:formatCode>General</c:formatCode>
                <c:ptCount val="6"/>
                <c:pt idx="0">
                  <c:v>12</c:v>
                </c:pt>
                <c:pt idx="1">
                  <c:v>81</c:v>
                </c:pt>
                <c:pt idx="2">
                  <c:v>1.9400000000000057</c:v>
                </c:pt>
                <c:pt idx="3">
                  <c:v>10.4</c:v>
                </c:pt>
                <c:pt idx="4">
                  <c:v>80</c:v>
                </c:pt>
                <c:pt idx="5">
                  <c:v>1.9800000000000064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89E-4584-832F-7AB1A745AD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0428672"/>
        <c:axId val="60430976"/>
      </c:barChart>
      <c:catAx>
        <c:axId val="6042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30976"/>
        <c:crosses val="autoZero"/>
        <c:auto val="1"/>
        <c:lblAlgn val="ctr"/>
        <c:lblOffset val="100"/>
        <c:noMultiLvlLbl val="0"/>
      </c:catAx>
      <c:valAx>
        <c:axId val="60430976"/>
        <c:scaling>
          <c:orientation val="minMax"/>
        </c:scaling>
        <c:delete val="0"/>
        <c:axPos val="l"/>
        <c:majorGridlines>
          <c:spPr>
            <a:ln w="9525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428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AAB4D-6FB4-4E5D-96CB-A10B5E0E39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1A8D28-521E-4C28-A5E9-AE4F6C863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7AE0B-033D-4B6E-81F1-8E031D649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74730B-6AA0-4638-9F59-ADCC897F4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EEF33-6AB0-427F-90C2-E4C20BAE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656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2A8A1-A283-4D24-B348-96620B0D9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4AA05-F6E1-44EF-8582-7AB444475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644E3-29A4-4120-9297-99AFD1DB5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69C75-AF75-4382-8B6F-0461DC066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2A835-C6D0-40C3-96D2-D6E85BF3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958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829C1-3365-450D-9269-1516A4CE25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EA584-A5B3-47F4-AF84-627DDBFB9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19B2E-47C8-4302-8CFA-9D0F64929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1B2B1-F35C-4D8B-958D-1145B392F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A9615-EEA4-4483-B149-CD0BE2095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30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243DB-F66F-452D-B78D-C45F4CFB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F86E4-4FB5-4D8A-B85D-9FE4809BC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9B336-0240-4D1A-9819-9AA3D256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6388-0799-45B3-ADA5-7A887B103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B8BBC-2D5D-4988-8234-FE39A0DF3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1459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72667-DB6A-47DC-A20F-359164352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644A4-DB75-46F2-88F7-B4829FB13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F1BC8-E056-415D-AB51-B9EB763F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428BF-4BAD-4A12-9675-B2B584B8E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A8F28-A697-46AE-A363-3051E0D2A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6262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4C41E-3A98-42A4-B200-B4C1B62B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D42DB-2BF8-4128-802B-6168550AC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6636F-E258-4693-9C0A-DC0D8B5FE6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A1A682-8907-4369-924D-956C27B0E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01A8CC-05FF-40F7-B153-EEA52BAD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50C01F-3099-4638-A351-80CC7C7DC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978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472A8-2FC3-4EB1-8688-73DBED5F8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C9BE6A-7862-4473-948E-48B2988ED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603CC-174A-44BC-8B21-3A5AF0677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92D168-9342-474D-AE2B-F5838E21A8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CB1E5A-4D59-4B2B-8CC3-BD3E920DF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976960-5AA5-45D2-842B-A9414E40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C1E484-588E-4781-8435-1B4F9D725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46791C-F430-478F-9518-F80389D4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721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67966-EDED-49B3-BE16-51D9BDCDF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3A9E4E-B0A8-4831-B402-12765AE8D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E7A830-40B0-44F9-A10F-AD31F14C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62C454-20FC-4017-805D-4372D6875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344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50E6D-835D-4F3A-8B5F-2F40C7C07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965051-A2E8-438F-854A-3C42B84C1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E54B2-E554-4D12-8105-EA10BBCA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169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EC91C-798E-41DD-9AA1-6375C462F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86D37-27F7-4B7F-BBE9-60A744904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40AD31-AB64-46BC-8ADE-A63880CD8D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BDD06-0A7B-4387-B1C3-7814434FF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B77D4-173F-4E30-84DB-2D577979E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D8C3A-C500-4F93-9589-8F170F67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122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CCEB-A451-4C8E-9576-114437620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C744B5-2A61-4BD8-BE07-8227107727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C86D78-60EC-4439-93C3-0DE9E0D9A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F72A94-017B-4719-BC3D-10F742AEE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4C76A2-57C3-4E5A-83B9-D34D8C43C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4F7418-6FF0-4094-A8D1-B1B8BF5AE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742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2D7717-0B15-4F29-A89C-78C4D8D3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EAAE5-0CE4-4E53-8BA2-ACD64E394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6CAF1-3E40-4A12-AACB-81DED42D2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16C51-A119-4357-8266-D934622DA92C}" type="datetimeFigureOut">
              <a:rPr lang="en-IN" smtClean="0"/>
              <a:t>09-11-2021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B9961-C5BE-4986-9F7C-13ACE2256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94BAB-47D1-4FAE-A052-AD432F528D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86153-78E5-4F91-897F-36C8C3C0FF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897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3">
            <a:extLst>
              <a:ext uri="{FF2B5EF4-FFF2-40B4-BE49-F238E27FC236}">
                <a16:creationId xmlns:a16="http://schemas.microsoft.com/office/drawing/2014/main" id="{A8DFF667-3F24-44AA-8FD4-EA94BE1E0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7234" b="17519"/>
          <a:stretch/>
        </p:blipFill>
        <p:spPr bwMode="auto">
          <a:xfrm>
            <a:off x="714232" y="581152"/>
            <a:ext cx="4450080" cy="26587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630B7F-C1C5-4CC8-A373-EC4BDCC93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7" t="16393" r="35094" b="48182"/>
          <a:stretch>
            <a:fillRect/>
          </a:stretch>
        </p:blipFill>
        <p:spPr bwMode="auto">
          <a:xfrm>
            <a:off x="6668278" y="648270"/>
            <a:ext cx="4809490" cy="2631440"/>
          </a:xfrm>
          <a:prstGeom prst="rect">
            <a:avLst/>
          </a:prstGeom>
          <a:noFill/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3953B0E-6293-44D5-8877-B9527290B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5111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867A3ED-3886-46D1-9F2B-85EA815527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008599"/>
              </p:ext>
            </p:extLst>
          </p:nvPr>
        </p:nvGraphicFramePr>
        <p:xfrm>
          <a:off x="775089" y="3877945"/>
          <a:ext cx="4226119" cy="1636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DF8655F-9E26-4731-8BB9-2495358895BC}"/>
              </a:ext>
            </a:extLst>
          </p:cNvPr>
          <p:cNvSpPr txBox="1"/>
          <p:nvPr/>
        </p:nvSpPr>
        <p:spPr>
          <a:xfrm>
            <a:off x="285362" y="5560861"/>
            <a:ext cx="60975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VOCs emissions in SB and WB inks during printing process.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0025FD-6BFF-4551-A391-817EBD8AA198}"/>
              </a:ext>
            </a:extLst>
          </p:cNvPr>
          <p:cNvSpPr txBox="1"/>
          <p:nvPr/>
        </p:nvSpPr>
        <p:spPr>
          <a:xfrm>
            <a:off x="6362079" y="3269900"/>
            <a:ext cx="60975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Quality measurement with formulated ink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5297C6-41CD-4BEB-9C33-C1590B70F7B8}"/>
              </a:ext>
            </a:extLst>
          </p:cNvPr>
          <p:cNvSpPr txBox="1"/>
          <p:nvPr/>
        </p:nvSpPr>
        <p:spPr>
          <a:xfrm>
            <a:off x="-3108" y="3301755"/>
            <a:ext cx="60975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Difference between electronic and laser engraving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575E760-1B5E-4A0B-B4B0-30F81DF37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A18B417-7BCC-4600-A701-4DCC8ACB12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314774"/>
              </p:ext>
            </p:extLst>
          </p:nvPr>
        </p:nvGraphicFramePr>
        <p:xfrm>
          <a:off x="5924939" y="3758955"/>
          <a:ext cx="5687060" cy="22263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B24F6B6D-46D5-4EC9-8398-1BF2053FB95E}"/>
              </a:ext>
            </a:extLst>
          </p:cNvPr>
          <p:cNvSpPr txBox="1"/>
          <p:nvPr/>
        </p:nvSpPr>
        <p:spPr>
          <a:xfrm>
            <a:off x="1952431" y="79820"/>
            <a:ext cx="60975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Graphical Abstract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696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44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Anurag kulshreshtha</dc:creator>
  <cp:lastModifiedBy>Anurag kulshreshtha</cp:lastModifiedBy>
  <cp:revision>31</cp:revision>
  <dcterms:created xsi:type="dcterms:W3CDTF">2021-05-30T19:00:11Z</dcterms:created>
  <dcterms:modified xsi:type="dcterms:W3CDTF">2021-11-09T10:49:43Z</dcterms:modified>
</cp:coreProperties>
</file>