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86" r:id="rId3"/>
    <p:sldId id="488" r:id="rId5"/>
    <p:sldId id="540" r:id="rId6"/>
    <p:sldId id="507" r:id="rId7"/>
    <p:sldId id="495" r:id="rId8"/>
    <p:sldId id="492" r:id="rId9"/>
    <p:sldId id="554" r:id="rId10"/>
    <p:sldId id="543" r:id="rId11"/>
    <p:sldId id="544" r:id="rId12"/>
    <p:sldId id="556" r:id="rId13"/>
    <p:sldId id="557" r:id="rId14"/>
    <p:sldId id="558" r:id="rId15"/>
    <p:sldId id="559" r:id="rId16"/>
    <p:sldId id="549" r:id="rId17"/>
    <p:sldId id="552" r:id="rId18"/>
    <p:sldId id="539" r:id="rId19"/>
  </p:sldIdLst>
  <p:sldSz cx="12192000" cy="6858000"/>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094"/>
    <a:srgbClr val="021E73"/>
    <a:srgbClr val="AF142A"/>
    <a:srgbClr val="DBD7D3"/>
    <a:srgbClr val="990100"/>
    <a:srgbClr val="9C0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82" autoAdjust="0"/>
    <p:restoredTop sz="94660"/>
  </p:normalViewPr>
  <p:slideViewPr>
    <p:cSldViewPr snapToGrid="0">
      <p:cViewPr varScale="1">
        <p:scale>
          <a:sx n="104" d="100"/>
          <a:sy n="104" d="100"/>
        </p:scale>
        <p:origin x="1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3" Type="http://schemas.openxmlformats.org/officeDocument/2006/relationships/tags" Target="tags/tag69.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30CF34-5466-4C09-8B8B-5A958BCAE99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D3EEB3-6DEA-48F1-9CD4-EDC2A04DB05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defRPr/>
            </a:pPr>
            <a:fld id="{D712715C-60D8-4442-95C1-470452B8606C}"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showMasterSp="0">
  <p:cSld name="空白">
    <p:bg>
      <p:bgPr>
        <a:solidFill>
          <a:schemeClr val="bg1">
            <a:lumMod val="95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showMasterSp="0">
  <p:cSld name="1_空白">
    <p:bg>
      <p:bgPr>
        <a:solidFill>
          <a:schemeClr val="bg1">
            <a:lumMod val="95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endParaRPr lang="zh-CN" altLang="en-US"/>
          </a:p>
        </p:txBody>
      </p:sp>
      <p:sp>
        <p:nvSpPr>
          <p:cNvPr id="3" name="矩形 2"/>
          <p:cNvSpPr/>
          <p:nvPr userDrawn="1"/>
        </p:nvSpPr>
        <p:spPr>
          <a:xfrm>
            <a:off x="10330283" y="6529705"/>
            <a:ext cx="1033515" cy="296876"/>
          </a:xfrm>
          <a:prstGeom prst="rect">
            <a:avLst/>
          </a:prstGeom>
        </p:spPr>
        <p:txBody>
          <a:bodyPr wrap="square">
            <a:spAutoFit/>
          </a:bodyPr>
          <a:lstStyle/>
          <a:p>
            <a:pPr defTabSz="1219200"/>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模板下载：</a:t>
            </a:r>
            <a:r>
              <a:rPr lang="en-US" altLang="zh-CN" sz="135" dirty="0">
                <a:solidFill>
                  <a:prstClr val="white"/>
                </a:solidFill>
                <a:latin typeface="Calibri" panose="020F0502020204030204"/>
                <a:ea typeface="宋体" panose="02010600030101010101" pitchFamily="2" charset="-122"/>
              </a:rPr>
              <a:t>www.1ppt.com/moban/     </a:t>
            </a:r>
            <a:r>
              <a:rPr lang="zh-CN" altLang="en-US" sz="135" dirty="0">
                <a:solidFill>
                  <a:prstClr val="white"/>
                </a:solidFill>
                <a:latin typeface="Calibri" panose="020F0502020204030204"/>
                <a:ea typeface="宋体" panose="02010600030101010101" pitchFamily="2" charset="-122"/>
              </a:rPr>
              <a:t>行业</a:t>
            </a: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模板：</a:t>
            </a:r>
            <a:r>
              <a:rPr lang="en-US" altLang="zh-CN" sz="135" dirty="0">
                <a:solidFill>
                  <a:prstClr val="white"/>
                </a:solidFill>
                <a:latin typeface="Calibri" panose="020F0502020204030204"/>
                <a:ea typeface="宋体" panose="02010600030101010101" pitchFamily="2" charset="-122"/>
              </a:rPr>
              <a:t>www.1ppt.com/hangye/ </a:t>
            </a:r>
            <a:endParaRPr lang="en-US" altLang="zh-CN" sz="135" dirty="0">
              <a:solidFill>
                <a:prstClr val="white"/>
              </a:solidFill>
              <a:latin typeface="Calibri" panose="020F0502020204030204"/>
              <a:ea typeface="宋体" panose="02010600030101010101" pitchFamily="2" charset="-122"/>
            </a:endParaRPr>
          </a:p>
          <a:p>
            <a:pPr defTabSz="1219200"/>
            <a:r>
              <a:rPr lang="zh-CN" altLang="en-US" sz="135" dirty="0">
                <a:solidFill>
                  <a:prstClr val="white"/>
                </a:solidFill>
                <a:latin typeface="Calibri" panose="020F0502020204030204"/>
                <a:ea typeface="宋体" panose="02010600030101010101" pitchFamily="2" charset="-122"/>
              </a:rPr>
              <a:t>节日</a:t>
            </a: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模板：</a:t>
            </a:r>
            <a:r>
              <a:rPr lang="en-US" altLang="zh-CN" sz="135" dirty="0">
                <a:solidFill>
                  <a:prstClr val="white"/>
                </a:solidFill>
                <a:latin typeface="Calibri" panose="020F0502020204030204"/>
                <a:ea typeface="宋体" panose="02010600030101010101" pitchFamily="2" charset="-122"/>
              </a:rPr>
              <a:t>www.1ppt.com/jieri/           PPT</a:t>
            </a:r>
            <a:r>
              <a:rPr lang="zh-CN" altLang="en-US" sz="135" dirty="0">
                <a:solidFill>
                  <a:prstClr val="white"/>
                </a:solidFill>
                <a:latin typeface="Calibri" panose="020F0502020204030204"/>
                <a:ea typeface="宋体" panose="02010600030101010101" pitchFamily="2" charset="-122"/>
              </a:rPr>
              <a:t>素材下载：</a:t>
            </a:r>
            <a:r>
              <a:rPr lang="en-US" altLang="zh-CN" sz="135" dirty="0">
                <a:solidFill>
                  <a:prstClr val="white"/>
                </a:solidFill>
                <a:latin typeface="Calibri" panose="020F0502020204030204"/>
                <a:ea typeface="宋体" panose="02010600030101010101" pitchFamily="2" charset="-122"/>
              </a:rPr>
              <a:t>www.1ppt.com/sucai/</a:t>
            </a:r>
            <a:endParaRPr lang="en-US" altLang="zh-CN" sz="135" dirty="0">
              <a:solidFill>
                <a:prstClr val="white"/>
              </a:solidFill>
              <a:latin typeface="Calibri" panose="020F0502020204030204"/>
              <a:ea typeface="宋体" panose="02010600030101010101" pitchFamily="2" charset="-122"/>
            </a:endParaRPr>
          </a:p>
          <a:p>
            <a:pPr defTabSz="1219200"/>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背景图片：</a:t>
            </a:r>
            <a:r>
              <a:rPr lang="en-US" altLang="zh-CN" sz="135" dirty="0">
                <a:solidFill>
                  <a:prstClr val="white"/>
                </a:solidFill>
                <a:latin typeface="Calibri" panose="020F0502020204030204"/>
                <a:ea typeface="宋体" panose="02010600030101010101" pitchFamily="2" charset="-122"/>
              </a:rPr>
              <a:t>www.1ppt.com/beijing/      PPT</a:t>
            </a:r>
            <a:r>
              <a:rPr lang="zh-CN" altLang="en-US" sz="135" dirty="0">
                <a:solidFill>
                  <a:prstClr val="white"/>
                </a:solidFill>
                <a:latin typeface="Calibri" panose="020F0502020204030204"/>
                <a:ea typeface="宋体" panose="02010600030101010101" pitchFamily="2" charset="-122"/>
              </a:rPr>
              <a:t>图表下载：</a:t>
            </a:r>
            <a:r>
              <a:rPr lang="en-US" altLang="zh-CN" sz="135" dirty="0">
                <a:solidFill>
                  <a:prstClr val="white"/>
                </a:solidFill>
                <a:latin typeface="Calibri" panose="020F0502020204030204"/>
                <a:ea typeface="宋体" panose="02010600030101010101" pitchFamily="2" charset="-122"/>
              </a:rPr>
              <a:t>www.1ppt.com/tubiao/      </a:t>
            </a:r>
            <a:endParaRPr lang="en-US" altLang="zh-CN" sz="135" dirty="0">
              <a:solidFill>
                <a:prstClr val="white"/>
              </a:solidFill>
              <a:latin typeface="Calibri" panose="020F0502020204030204"/>
              <a:ea typeface="宋体" panose="02010600030101010101" pitchFamily="2" charset="-122"/>
            </a:endParaRPr>
          </a:p>
          <a:p>
            <a:pPr defTabSz="1219200"/>
            <a:r>
              <a:rPr lang="zh-CN" altLang="en-US" sz="135" dirty="0">
                <a:solidFill>
                  <a:prstClr val="white"/>
                </a:solidFill>
                <a:latin typeface="Calibri" panose="020F0502020204030204"/>
                <a:ea typeface="宋体" panose="02010600030101010101" pitchFamily="2" charset="-122"/>
              </a:rPr>
              <a:t>优秀</a:t>
            </a:r>
            <a:r>
              <a:rPr lang="en-US" altLang="zh-CN" sz="135" dirty="0">
                <a:solidFill>
                  <a:prstClr val="white"/>
                </a:solidFill>
                <a:latin typeface="Calibri" panose="020F0502020204030204"/>
                <a:ea typeface="宋体" panose="02010600030101010101" pitchFamily="2" charset="-122"/>
              </a:rPr>
              <a:t>PPT</a:t>
            </a:r>
            <a:r>
              <a:rPr lang="zh-CN" altLang="en-US" sz="135" dirty="0">
                <a:solidFill>
                  <a:prstClr val="white"/>
                </a:solidFill>
                <a:latin typeface="Calibri" panose="020F0502020204030204"/>
                <a:ea typeface="宋体" panose="02010600030101010101" pitchFamily="2" charset="-122"/>
              </a:rPr>
              <a:t>下载：</a:t>
            </a:r>
            <a:r>
              <a:rPr lang="en-US" altLang="zh-CN" sz="135" dirty="0">
                <a:solidFill>
                  <a:prstClr val="white"/>
                </a:solidFill>
                <a:latin typeface="Calibri" panose="020F0502020204030204"/>
                <a:ea typeface="宋体" panose="02010600030101010101" pitchFamily="2" charset="-122"/>
              </a:rPr>
              <a:t>www.1ppt.com/xiazai/        PPT</a:t>
            </a:r>
            <a:r>
              <a:rPr lang="zh-CN" altLang="en-US" sz="135" dirty="0">
                <a:solidFill>
                  <a:prstClr val="white"/>
                </a:solidFill>
                <a:latin typeface="Calibri" panose="020F0502020204030204"/>
                <a:ea typeface="宋体" panose="02010600030101010101" pitchFamily="2" charset="-122"/>
              </a:rPr>
              <a:t>教程： </a:t>
            </a:r>
            <a:r>
              <a:rPr lang="en-US" altLang="zh-CN" sz="135" dirty="0">
                <a:solidFill>
                  <a:prstClr val="white"/>
                </a:solidFill>
                <a:latin typeface="Calibri" panose="020F0502020204030204"/>
                <a:ea typeface="宋体" panose="02010600030101010101" pitchFamily="2" charset="-122"/>
              </a:rPr>
              <a:t>www.1ppt.com/powerpoint/      </a:t>
            </a:r>
            <a:endParaRPr lang="en-US" altLang="zh-CN" sz="135" dirty="0">
              <a:solidFill>
                <a:prstClr val="white"/>
              </a:solidFill>
              <a:latin typeface="Calibri" panose="020F0502020204030204"/>
              <a:ea typeface="宋体" panose="02010600030101010101" pitchFamily="2" charset="-122"/>
            </a:endParaRPr>
          </a:p>
          <a:p>
            <a:pPr defTabSz="1219200"/>
            <a:r>
              <a:rPr lang="en-US" altLang="zh-CN" sz="135" dirty="0">
                <a:solidFill>
                  <a:prstClr val="white"/>
                </a:solidFill>
                <a:latin typeface="Calibri" panose="020F0502020204030204"/>
                <a:ea typeface="宋体" panose="02010600030101010101" pitchFamily="2" charset="-122"/>
              </a:rPr>
              <a:t>Word</a:t>
            </a:r>
            <a:r>
              <a:rPr lang="zh-CN" altLang="en-US" sz="135" dirty="0">
                <a:solidFill>
                  <a:prstClr val="white"/>
                </a:solidFill>
                <a:latin typeface="Calibri" panose="020F0502020204030204"/>
                <a:ea typeface="宋体" panose="02010600030101010101" pitchFamily="2" charset="-122"/>
              </a:rPr>
              <a:t>教程： </a:t>
            </a:r>
            <a:r>
              <a:rPr lang="en-US" altLang="zh-CN" sz="135" dirty="0">
                <a:solidFill>
                  <a:prstClr val="white"/>
                </a:solidFill>
                <a:latin typeface="Calibri" panose="020F0502020204030204"/>
                <a:ea typeface="宋体" panose="02010600030101010101" pitchFamily="2" charset="-122"/>
              </a:rPr>
              <a:t>www.1ppt.com/word/              Excel</a:t>
            </a:r>
            <a:r>
              <a:rPr lang="zh-CN" altLang="en-US" sz="135" dirty="0">
                <a:solidFill>
                  <a:prstClr val="white"/>
                </a:solidFill>
                <a:latin typeface="Calibri" panose="020F0502020204030204"/>
                <a:ea typeface="宋体" panose="02010600030101010101" pitchFamily="2" charset="-122"/>
              </a:rPr>
              <a:t>教程：</a:t>
            </a:r>
            <a:r>
              <a:rPr lang="en-US" altLang="zh-CN" sz="135" dirty="0">
                <a:solidFill>
                  <a:prstClr val="white"/>
                </a:solidFill>
                <a:latin typeface="Calibri" panose="020F0502020204030204"/>
                <a:ea typeface="宋体" panose="02010600030101010101" pitchFamily="2" charset="-122"/>
              </a:rPr>
              <a:t>www.1ppt.com/excel/  </a:t>
            </a:r>
            <a:endParaRPr lang="en-US" altLang="zh-CN" sz="135" dirty="0">
              <a:solidFill>
                <a:prstClr val="white"/>
              </a:solidFill>
              <a:latin typeface="Calibri" panose="020F0502020204030204"/>
              <a:ea typeface="宋体" panose="02010600030101010101" pitchFamily="2" charset="-122"/>
            </a:endParaRPr>
          </a:p>
          <a:p>
            <a:pPr defTabSz="1219200"/>
            <a:r>
              <a:rPr lang="zh-CN" altLang="en-US" sz="135" dirty="0">
                <a:solidFill>
                  <a:prstClr val="white"/>
                </a:solidFill>
                <a:latin typeface="Calibri" panose="020F0502020204030204"/>
                <a:ea typeface="宋体" panose="02010600030101010101" pitchFamily="2" charset="-122"/>
              </a:rPr>
              <a:t>资料下载：</a:t>
            </a:r>
            <a:r>
              <a:rPr lang="en-US" altLang="zh-CN" sz="135" dirty="0">
                <a:solidFill>
                  <a:prstClr val="white"/>
                </a:solidFill>
                <a:latin typeface="Calibri" panose="020F0502020204030204"/>
                <a:ea typeface="宋体" panose="02010600030101010101" pitchFamily="2" charset="-122"/>
              </a:rPr>
              <a:t>www.1ppt.com/ziliao/                PPT</a:t>
            </a:r>
            <a:r>
              <a:rPr lang="zh-CN" altLang="en-US" sz="135" dirty="0">
                <a:solidFill>
                  <a:prstClr val="white"/>
                </a:solidFill>
                <a:latin typeface="Calibri" panose="020F0502020204030204"/>
                <a:ea typeface="宋体" panose="02010600030101010101" pitchFamily="2" charset="-122"/>
              </a:rPr>
              <a:t>课件下载：</a:t>
            </a:r>
            <a:r>
              <a:rPr lang="en-US" altLang="zh-CN" sz="135" dirty="0">
                <a:solidFill>
                  <a:prstClr val="white"/>
                </a:solidFill>
                <a:latin typeface="Calibri" panose="020F0502020204030204"/>
                <a:ea typeface="宋体" panose="02010600030101010101" pitchFamily="2" charset="-122"/>
              </a:rPr>
              <a:t>www.1ppt.com/kejian/ </a:t>
            </a:r>
            <a:endParaRPr lang="en-US" altLang="zh-CN" sz="135" dirty="0">
              <a:solidFill>
                <a:prstClr val="white"/>
              </a:solidFill>
              <a:latin typeface="Calibri" panose="020F0502020204030204"/>
              <a:ea typeface="宋体" panose="02010600030101010101" pitchFamily="2" charset="-122"/>
            </a:endParaRPr>
          </a:p>
          <a:p>
            <a:pPr defTabSz="1219200"/>
            <a:r>
              <a:rPr lang="zh-CN" altLang="en-US" sz="135" dirty="0">
                <a:solidFill>
                  <a:prstClr val="white"/>
                </a:solidFill>
                <a:latin typeface="Calibri" panose="020F0502020204030204"/>
                <a:ea typeface="宋体" panose="02010600030101010101" pitchFamily="2" charset="-122"/>
              </a:rPr>
              <a:t>范文下载：</a:t>
            </a:r>
            <a:r>
              <a:rPr lang="en-US" altLang="zh-CN" sz="135" dirty="0">
                <a:solidFill>
                  <a:prstClr val="white"/>
                </a:solidFill>
                <a:latin typeface="Calibri" panose="020F0502020204030204"/>
                <a:ea typeface="宋体" panose="02010600030101010101" pitchFamily="2" charset="-122"/>
              </a:rPr>
              <a:t>www.1ppt.com/fanwen/             </a:t>
            </a:r>
            <a:r>
              <a:rPr lang="zh-CN" altLang="en-US" sz="135" dirty="0">
                <a:solidFill>
                  <a:prstClr val="white"/>
                </a:solidFill>
                <a:latin typeface="Calibri" panose="020F0502020204030204"/>
                <a:ea typeface="宋体" panose="02010600030101010101" pitchFamily="2" charset="-122"/>
              </a:rPr>
              <a:t>试卷下载：</a:t>
            </a:r>
            <a:r>
              <a:rPr lang="en-US" altLang="zh-CN" sz="135" dirty="0">
                <a:solidFill>
                  <a:prstClr val="white"/>
                </a:solidFill>
                <a:latin typeface="Calibri" panose="020F0502020204030204"/>
                <a:ea typeface="宋体" panose="02010600030101010101" pitchFamily="2" charset="-122"/>
              </a:rPr>
              <a:t>www.1ppt.com/shiti/  </a:t>
            </a:r>
            <a:endParaRPr lang="en-US" altLang="zh-CN" sz="135" dirty="0">
              <a:solidFill>
                <a:prstClr val="white"/>
              </a:solidFill>
              <a:latin typeface="Calibri" panose="020F0502020204030204"/>
              <a:ea typeface="宋体" panose="02010600030101010101" pitchFamily="2" charset="-122"/>
            </a:endParaRPr>
          </a:p>
          <a:p>
            <a:pPr defTabSz="1219200"/>
            <a:r>
              <a:rPr lang="zh-CN" altLang="en-US" sz="135" dirty="0">
                <a:solidFill>
                  <a:prstClr val="white"/>
                </a:solidFill>
                <a:latin typeface="Calibri" panose="020F0502020204030204"/>
                <a:ea typeface="宋体" panose="02010600030101010101" pitchFamily="2" charset="-122"/>
              </a:rPr>
              <a:t>教案下载：</a:t>
            </a:r>
            <a:r>
              <a:rPr lang="en-US" altLang="zh-CN" sz="135" dirty="0">
                <a:solidFill>
                  <a:prstClr val="white"/>
                </a:solidFill>
                <a:latin typeface="Calibri" panose="020F0502020204030204"/>
                <a:ea typeface="宋体" panose="02010600030101010101" pitchFamily="2" charset="-122"/>
              </a:rPr>
              <a:t>www.1ppt.com/jiaoan/        </a:t>
            </a:r>
            <a:endParaRPr lang="en-US" altLang="zh-CN" sz="135" dirty="0">
              <a:solidFill>
                <a:prstClr val="white"/>
              </a:solidFill>
              <a:latin typeface="Calibri" panose="020F0502020204030204"/>
              <a:ea typeface="宋体" panose="02010600030101010101" pitchFamily="2" charset="-122"/>
            </a:endParaRPr>
          </a:p>
          <a:p>
            <a:pPr defTabSz="1219200"/>
            <a:r>
              <a:rPr lang="zh-CN" altLang="en-US" sz="135" dirty="0">
                <a:solidFill>
                  <a:prstClr val="white"/>
                </a:solidFill>
                <a:latin typeface="Calibri" panose="020F0502020204030204"/>
                <a:ea typeface="宋体" panose="02010600030101010101" pitchFamily="2" charset="-122"/>
              </a:rPr>
              <a:t>字体下载：</a:t>
            </a:r>
            <a:r>
              <a:rPr lang="en-US" altLang="zh-CN" sz="135" dirty="0">
                <a:solidFill>
                  <a:prstClr val="white"/>
                </a:solidFill>
                <a:latin typeface="Calibri" panose="020F0502020204030204"/>
                <a:ea typeface="宋体" panose="02010600030101010101" pitchFamily="2" charset="-122"/>
              </a:rPr>
              <a:t>www.1ppt.com/ziti/</a:t>
            </a:r>
            <a:endParaRPr lang="en-US" altLang="zh-CN" sz="135" dirty="0">
              <a:solidFill>
                <a:prstClr val="white"/>
              </a:solidFill>
              <a:latin typeface="Calibri" panose="020F0502020204030204"/>
              <a:ea typeface="宋体" panose="02010600030101010101" pitchFamily="2" charset="-122"/>
            </a:endParaRPr>
          </a:p>
          <a:p>
            <a:pPr defTabSz="1219200"/>
            <a:r>
              <a:rPr lang="en-US" altLang="zh-CN" sz="135" dirty="0">
                <a:solidFill>
                  <a:prstClr val="white"/>
                </a:solidFill>
                <a:latin typeface="Calibri" panose="020F0502020204030204"/>
                <a:ea typeface="宋体" panose="02010600030101010101" pitchFamily="2" charset="-122"/>
              </a:rPr>
              <a:t> </a:t>
            </a:r>
            <a:endParaRPr lang="zh-CN" altLang="en-US" sz="135"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accent1"/>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l" defTabSz="914400" rtl="0" eaLnBrk="1" latinLnBrk="0" hangingPunct="1">
        <a:lnSpc>
          <a:spcPct val="90000"/>
        </a:lnSpc>
        <a:spcBef>
          <a:spcPct val="0"/>
        </a:spcBef>
        <a:buNone/>
        <a:defRPr sz="3200" b="1" i="0" kern="1200" baseline="0">
          <a:solidFill>
            <a:srgbClr val="071F65"/>
          </a:solidFill>
          <a:effectLst/>
          <a:latin typeface="Arial Black" panose="020B0A04020102020204" pitchFamily="34" charset="0"/>
          <a:ea typeface="微软雅黑" panose="020B0503020204020204" pitchFamily="34" charset="-122"/>
          <a:cs typeface="+mj-cs"/>
        </a:defRPr>
      </a:lvl1pPr>
    </p:titleStyle>
    <p:bodyStyle>
      <a:lvl1pPr marL="356870" indent="-356870" algn="just" defTabSz="914400" rtl="0" eaLnBrk="1" latinLnBrk="0" hangingPunct="1">
        <a:lnSpc>
          <a:spcPct val="110000"/>
        </a:lnSpc>
        <a:spcBef>
          <a:spcPts val="1800"/>
        </a:spcBef>
        <a:spcAft>
          <a:spcPts val="0"/>
        </a:spcAft>
        <a:buClr>
          <a:schemeClr val="accent2">
            <a:lumMod val="75000"/>
          </a:schemeClr>
        </a:buClr>
        <a:buSzPct val="70000"/>
        <a:buFont typeface="Wingdings 2" panose="05020102010507070707" pitchFamily="18" charset="2"/>
        <a:buChar char=""/>
        <a:defRPr sz="2000" kern="1200" baseline="0">
          <a:solidFill>
            <a:srgbClr val="071F65"/>
          </a:solidFill>
          <a:latin typeface="Arial" panose="020B0604020202020204" pitchFamily="34" charset="0"/>
          <a:ea typeface="微软雅黑" panose="020B0503020204020204" pitchFamily="34" charset="-122"/>
          <a:cs typeface="+mn-cs"/>
        </a:defRPr>
      </a:lvl1pPr>
      <a:lvl2pPr marL="356870" indent="-356870" algn="just" defTabSz="914400" rtl="0" eaLnBrk="1" latinLnBrk="0" hangingPunct="1">
        <a:lnSpc>
          <a:spcPct val="130000"/>
        </a:lnSpc>
        <a:spcBef>
          <a:spcPts val="0"/>
        </a:spcBef>
        <a:spcAft>
          <a:spcPts val="600"/>
        </a:spcAft>
        <a:buClr>
          <a:schemeClr val="accent2">
            <a:lumMod val="60000"/>
            <a:lumOff val="40000"/>
          </a:schemeClr>
        </a:buClr>
        <a:buFont typeface="幼圆" panose="02010509060101010101" pitchFamily="49" charset="-122"/>
        <a:buChar char=" "/>
        <a:defRPr sz="1600" kern="1200" baseline="0">
          <a:solidFill>
            <a:srgbClr val="071F65"/>
          </a:solidFill>
          <a:latin typeface="幼圆" panose="02010509060101010101" pitchFamily="49" charset="-122"/>
          <a:ea typeface="幼圆" panose="020105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9pPr>
    </p:bodyStyle>
    <p:otherStyle>
      <a:defPPr>
        <a:defRPr lang="en-US"/>
      </a:defPPr>
      <a:lvl1pPr marL="0" algn="l" defTabSz="914400" rtl="0" eaLnBrk="1" latinLnBrk="0" hangingPunct="1">
        <a:defRPr sz="1865" kern="1200">
          <a:solidFill>
            <a:schemeClr val="tx1"/>
          </a:solidFill>
          <a:latin typeface="+mn-lt"/>
          <a:ea typeface="+mn-ea"/>
          <a:cs typeface="+mn-cs"/>
        </a:defRPr>
      </a:lvl1pPr>
      <a:lvl2pPr marL="457200" algn="l" defTabSz="914400" rtl="0" eaLnBrk="1" latinLnBrk="0" hangingPunct="1">
        <a:defRPr sz="1865" kern="1200">
          <a:solidFill>
            <a:schemeClr val="tx1"/>
          </a:solidFill>
          <a:latin typeface="+mn-lt"/>
          <a:ea typeface="+mn-ea"/>
          <a:cs typeface="+mn-cs"/>
        </a:defRPr>
      </a:lvl2pPr>
      <a:lvl3pPr marL="914400" algn="l" defTabSz="914400" rtl="0" eaLnBrk="1" latinLnBrk="0" hangingPunct="1">
        <a:defRPr sz="1865" kern="1200">
          <a:solidFill>
            <a:schemeClr val="tx1"/>
          </a:solidFill>
          <a:latin typeface="+mn-lt"/>
          <a:ea typeface="+mn-ea"/>
          <a:cs typeface="+mn-cs"/>
        </a:defRPr>
      </a:lvl3pPr>
      <a:lvl4pPr marL="1371600" algn="l" defTabSz="914400" rtl="0" eaLnBrk="1" latinLnBrk="0" hangingPunct="1">
        <a:defRPr sz="1865" kern="1200">
          <a:solidFill>
            <a:schemeClr val="tx1"/>
          </a:solidFill>
          <a:latin typeface="+mn-lt"/>
          <a:ea typeface="+mn-ea"/>
          <a:cs typeface="+mn-cs"/>
        </a:defRPr>
      </a:lvl4pPr>
      <a:lvl5pPr marL="1828800" algn="l" defTabSz="914400" rtl="0" eaLnBrk="1" latinLnBrk="0" hangingPunct="1">
        <a:defRPr sz="1865" kern="1200">
          <a:solidFill>
            <a:schemeClr val="tx1"/>
          </a:solidFill>
          <a:latin typeface="+mn-lt"/>
          <a:ea typeface="+mn-ea"/>
          <a:cs typeface="+mn-cs"/>
        </a:defRPr>
      </a:lvl5pPr>
      <a:lvl6pPr marL="2286000" algn="l" defTabSz="914400" rtl="0" eaLnBrk="1" latinLnBrk="0" hangingPunct="1">
        <a:defRPr sz="1865" kern="1200">
          <a:solidFill>
            <a:schemeClr val="tx1"/>
          </a:solidFill>
          <a:latin typeface="+mn-lt"/>
          <a:ea typeface="+mn-ea"/>
          <a:cs typeface="+mn-cs"/>
        </a:defRPr>
      </a:lvl6pPr>
      <a:lvl7pPr marL="2743200" algn="l" defTabSz="914400" rtl="0" eaLnBrk="1" latinLnBrk="0" hangingPunct="1">
        <a:defRPr sz="1865" kern="1200">
          <a:solidFill>
            <a:schemeClr val="tx1"/>
          </a:solidFill>
          <a:latin typeface="+mn-lt"/>
          <a:ea typeface="+mn-ea"/>
          <a:cs typeface="+mn-cs"/>
        </a:defRPr>
      </a:lvl7pPr>
      <a:lvl8pPr marL="3200400" algn="l" defTabSz="914400" rtl="0" eaLnBrk="1" latinLnBrk="0" hangingPunct="1">
        <a:defRPr sz="1865" kern="1200">
          <a:solidFill>
            <a:schemeClr val="tx1"/>
          </a:solidFill>
          <a:latin typeface="+mn-lt"/>
          <a:ea typeface="+mn-ea"/>
          <a:cs typeface="+mn-cs"/>
        </a:defRPr>
      </a:lvl8pPr>
      <a:lvl9pPr marL="3657600" algn="l" defTabSz="914400" rtl="0" eaLnBrk="1" latinLnBrk="0" hangingPunct="1">
        <a:defRPr sz="18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2.xml"/><Relationship Id="rId5" Type="http://schemas.openxmlformats.org/officeDocument/2006/relationships/themeOverride" Target="../theme/themeOverride8.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tags" Target="../tags/tag52.xml"/></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2.xml"/><Relationship Id="rId5" Type="http://schemas.openxmlformats.org/officeDocument/2006/relationships/themeOverride" Target="../theme/themeOverride9.xml"/><Relationship Id="rId4" Type="http://schemas.openxmlformats.org/officeDocument/2006/relationships/image" Target="../media/image11.jpeg"/><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tags" Target="../tags/tag53.xml"/></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2.xml"/><Relationship Id="rId5" Type="http://schemas.openxmlformats.org/officeDocument/2006/relationships/themeOverride" Target="../theme/themeOverride10.xml"/><Relationship Id="rId4" Type="http://schemas.openxmlformats.org/officeDocument/2006/relationships/image" Target="../media/image13.jpeg"/><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tags" Target="../tags/tag54.xml"/></Relationships>
</file>

<file path=ppt/slides/_rels/slide13.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image" Target="../media/image14.jpeg"/><Relationship Id="rId3" Type="http://schemas.openxmlformats.org/officeDocument/2006/relationships/tags" Target="../tags/tag56.xml"/><Relationship Id="rId2" Type="http://schemas.openxmlformats.org/officeDocument/2006/relationships/image" Target="../media/image1.png"/><Relationship Id="rId17" Type="http://schemas.openxmlformats.org/officeDocument/2006/relationships/notesSlide" Target="../notesSlides/notesSlide13.xml"/><Relationship Id="rId16" Type="http://schemas.openxmlformats.org/officeDocument/2006/relationships/slideLayout" Target="../slideLayouts/slideLayout2.xml"/><Relationship Id="rId15" Type="http://schemas.openxmlformats.org/officeDocument/2006/relationships/themeOverride" Target="../theme/themeOverride11.xml"/><Relationship Id="rId14" Type="http://schemas.openxmlformats.org/officeDocument/2006/relationships/tags" Target="../tags/tag65.xml"/><Relationship Id="rId13" Type="http://schemas.openxmlformats.org/officeDocument/2006/relationships/tags" Target="../tags/tag64.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image" Target="../media/image15.jpeg"/><Relationship Id="rId1" Type="http://schemas.openxmlformats.org/officeDocument/2006/relationships/tags" Target="../tags/tag55.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2.xml"/><Relationship Id="rId3" Type="http://schemas.openxmlformats.org/officeDocument/2006/relationships/themeOverride" Target="../theme/themeOverride12.xml"/><Relationship Id="rId2" Type="http://schemas.openxmlformats.org/officeDocument/2006/relationships/image" Target="../media/image1.png"/><Relationship Id="rId1" Type="http://schemas.openxmlformats.org/officeDocument/2006/relationships/tags" Target="../tags/tag66.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hemeOverride" Target="../theme/themeOverride13.xml"/><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tags" Target="../tags/tag6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68.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themeOverride" Target="../theme/themeOverride2.xml"/><Relationship Id="rId3" Type="http://schemas.openxmlformats.org/officeDocument/2006/relationships/tags" Target="../tags/tag2.xml"/><Relationship Id="rId2" Type="http://schemas.openxmlformats.org/officeDocument/2006/relationships/image" Target="../media/image1.png"/><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9" Type="http://schemas.openxmlformats.org/officeDocument/2006/relationships/image" Target="../media/image1.png"/><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7" Type="http://schemas.openxmlformats.org/officeDocument/2006/relationships/notesSlide" Target="../notesSlides/notesSlide3.xml"/><Relationship Id="rId16" Type="http://schemas.openxmlformats.org/officeDocument/2006/relationships/slideLayout" Target="../slideLayouts/slideLayout2.xml"/><Relationship Id="rId15" Type="http://schemas.openxmlformats.org/officeDocument/2006/relationships/tags" Target="../tags/tag16.xml"/><Relationship Id="rId14" Type="http://schemas.openxmlformats.org/officeDocument/2006/relationships/tags" Target="../tags/tag15.xml"/><Relationship Id="rId13" Type="http://schemas.openxmlformats.org/officeDocument/2006/relationships/tags" Target="../tags/tag14.xml"/><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themeOverride" Target="../theme/themeOverride3.xml"/><Relationship Id="rId3" Type="http://schemas.openxmlformats.org/officeDocument/2006/relationships/tags" Target="../tags/tag19.xml"/><Relationship Id="rId2" Type="http://schemas.openxmlformats.org/officeDocument/2006/relationships/image" Target="../media/image1.png"/><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image" Target="../media/image1.png"/><Relationship Id="rId18" Type="http://schemas.openxmlformats.org/officeDocument/2006/relationships/notesSlide" Target="../notesSlides/notesSlide6.xml"/><Relationship Id="rId17" Type="http://schemas.openxmlformats.org/officeDocument/2006/relationships/slideLayout" Target="../slideLayouts/slideLayout2.xml"/><Relationship Id="rId16" Type="http://schemas.openxmlformats.org/officeDocument/2006/relationships/themeOverride" Target="../theme/themeOverride4.xml"/><Relationship Id="rId15" Type="http://schemas.openxmlformats.org/officeDocument/2006/relationships/image" Target="../media/image4.jpeg"/><Relationship Id="rId14" Type="http://schemas.openxmlformats.org/officeDocument/2006/relationships/image" Target="../media/image3.jpeg"/><Relationship Id="rId13" Type="http://schemas.openxmlformats.org/officeDocument/2006/relationships/image" Target="../media/image2.png"/><Relationship Id="rId12" Type="http://schemas.openxmlformats.org/officeDocument/2006/relationships/tags" Target="../tags/tag30.xml"/><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themeOverride" Target="../theme/themeOverride5.xml"/><Relationship Id="rId2" Type="http://schemas.openxmlformats.org/officeDocument/2006/relationships/image" Target="../media/image1.png"/><Relationship Id="rId1" Type="http://schemas.openxmlformats.org/officeDocument/2006/relationships/tags" Target="../tags/tag31.xml"/></Relationships>
</file>

<file path=ppt/slides/_rels/slide8.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image" Target="../media/image5.png"/><Relationship Id="rId2" Type="http://schemas.openxmlformats.org/officeDocument/2006/relationships/image" Target="../media/image1.png"/><Relationship Id="rId14" Type="http://schemas.openxmlformats.org/officeDocument/2006/relationships/notesSlide" Target="../notesSlides/notesSlide8.xml"/><Relationship Id="rId13" Type="http://schemas.openxmlformats.org/officeDocument/2006/relationships/slideLayout" Target="../slideLayouts/slideLayout2.xml"/><Relationship Id="rId12" Type="http://schemas.openxmlformats.org/officeDocument/2006/relationships/themeOverride" Target="../theme/themeOverride6.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tags" Target="../tags/tag32.xml"/></Relationships>
</file>

<file path=ppt/slides/_rels/slide9.xml.rels><?xml version="1.0" encoding="UTF-8" standalone="yes"?>
<Relationships xmlns="http://schemas.openxmlformats.org/package/2006/relationships"><Relationship Id="rId9" Type="http://schemas.openxmlformats.org/officeDocument/2006/relationships/image" Target="../media/image7.jpeg"/><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image" Target="../media/image6.png"/><Relationship Id="rId2" Type="http://schemas.openxmlformats.org/officeDocument/2006/relationships/image" Target="../media/image1.png"/><Relationship Id="rId17" Type="http://schemas.openxmlformats.org/officeDocument/2006/relationships/notesSlide" Target="../notesSlides/notesSlide9.xml"/><Relationship Id="rId16" Type="http://schemas.openxmlformats.org/officeDocument/2006/relationships/slideLayout" Target="../slideLayouts/slideLayout2.xml"/><Relationship Id="rId15" Type="http://schemas.openxmlformats.org/officeDocument/2006/relationships/themeOverride" Target="../theme/themeOverride7.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a:off x="3048000" y="576580"/>
            <a:ext cx="7371080" cy="2553335"/>
          </a:xfrm>
          <a:prstGeom prst="rect">
            <a:avLst/>
          </a:prstGeom>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8000" b="1" i="0" u="none" strike="noStrike" kern="1200" cap="none" spc="0" normalizeH="0" baseline="0" noProof="0" dirty="0">
                <a:ln>
                  <a:noFill/>
                </a:ln>
                <a:solidFill>
                  <a:srgbClr val="1A6094"/>
                </a:solidFill>
                <a:effectLst/>
                <a:uLnTx/>
                <a:uFillTx/>
                <a:latin typeface="Times New Roman" panose="02020603050405020304" charset="0"/>
                <a:ea typeface="黑体" panose="02010609060101010101" charset="-122"/>
                <a:cs typeface="Times New Roman" panose="02020603050405020304" charset="0"/>
              </a:rPr>
              <a:t>BOPPPS+AI </a:t>
            </a:r>
            <a:endParaRPr kumimoji="0" lang="en-US" altLang="zh-CN" sz="8000" b="1" i="0" u="none" strike="noStrike" kern="1200" cap="none" spc="0" normalizeH="0" baseline="0" noProof="0" dirty="0">
              <a:ln>
                <a:noFill/>
              </a:ln>
              <a:solidFill>
                <a:srgbClr val="1A6094"/>
              </a:solidFill>
              <a:effectLst/>
              <a:uLnTx/>
              <a:uFillTx/>
              <a:latin typeface="Times New Roman" panose="02020603050405020304" charset="0"/>
              <a:ea typeface="黑体" panose="02010609060101010101" charset="-122"/>
              <a:cs typeface="Times New Roman" panose="0202060305040502030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8000" b="1" i="0" u="none" strike="noStrike" kern="1200" cap="none" spc="0" normalizeH="0" baseline="0" noProof="0" dirty="0">
                <a:ln>
                  <a:noFill/>
                </a:ln>
                <a:solidFill>
                  <a:srgbClr val="1A6094"/>
                </a:solidFill>
                <a:effectLst/>
                <a:uLnTx/>
                <a:uFillTx/>
                <a:latin typeface="Times New Roman" panose="02020603050405020304" charset="0"/>
                <a:ea typeface="黑体" panose="02010609060101010101" charset="-122"/>
                <a:cs typeface="Times New Roman" panose="02020603050405020304" charset="0"/>
              </a:rPr>
              <a:t>Teaching Model</a:t>
            </a:r>
            <a:endParaRPr kumimoji="0" lang="en-US" altLang="zh-CN" sz="8000" b="1" i="0" u="none" strike="noStrike" kern="1200" cap="none" spc="0" normalizeH="0" baseline="0" noProof="0" dirty="0">
              <a:ln>
                <a:noFill/>
              </a:ln>
              <a:solidFill>
                <a:srgbClr val="1A6094"/>
              </a:solidFill>
              <a:effectLst/>
              <a:uLnTx/>
              <a:uFillTx/>
              <a:latin typeface="Times New Roman" panose="02020603050405020304" charset="0"/>
              <a:ea typeface="黑体" panose="02010609060101010101" charset="-122"/>
              <a:cs typeface="Times New Roman" panose="02020603050405020304" charset="0"/>
            </a:endParaRPr>
          </a:p>
        </p:txBody>
      </p:sp>
      <p:cxnSp>
        <p:nvCxnSpPr>
          <p:cNvPr id="24" name="直接连接符 23"/>
          <p:cNvCxnSpPr/>
          <p:nvPr/>
        </p:nvCxnSpPr>
        <p:spPr>
          <a:xfrm flipH="1" flipV="1">
            <a:off x="2604341" y="3429000"/>
            <a:ext cx="8925867" cy="62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noEditPoints="1"/>
          </p:cNvSpPr>
          <p:nvPr/>
        </p:nvSpPr>
        <p:spPr bwMode="auto">
          <a:xfrm>
            <a:off x="-62810" y="1576182"/>
            <a:ext cx="2387969" cy="3826419"/>
          </a:xfrm>
          <a:custGeom>
            <a:avLst/>
            <a:gdLst>
              <a:gd name="T0" fmla="*/ 0 w 7449"/>
              <a:gd name="T1" fmla="*/ 0 h 11906"/>
              <a:gd name="T2" fmla="*/ 7449 w 7449"/>
              <a:gd name="T3" fmla="*/ 4223 h 11906"/>
              <a:gd name="T4" fmla="*/ 0 w 7449"/>
              <a:gd name="T5" fmla="*/ 4223 h 11906"/>
              <a:gd name="T6" fmla="*/ 0 w 7449"/>
              <a:gd name="T7" fmla="*/ 0 h 11906"/>
              <a:gd name="T8" fmla="*/ 7449 w 7449"/>
              <a:gd name="T9" fmla="*/ 4302 h 11906"/>
              <a:gd name="T10" fmla="*/ 0 w 7449"/>
              <a:gd name="T11" fmla="*/ 8525 h 11906"/>
              <a:gd name="T12" fmla="*/ 0 w 7449"/>
              <a:gd name="T13" fmla="*/ 4302 h 11906"/>
              <a:gd name="T14" fmla="*/ 7449 w 7449"/>
              <a:gd name="T15" fmla="*/ 4302 h 11906"/>
              <a:gd name="T16" fmla="*/ 2857 w 7449"/>
              <a:gd name="T17" fmla="*/ 10038 h 11906"/>
              <a:gd name="T18" fmla="*/ 5 w 7449"/>
              <a:gd name="T19" fmla="*/ 11903 h 11906"/>
              <a:gd name="T20" fmla="*/ 0 w 7449"/>
              <a:gd name="T21" fmla="*/ 11906 h 11906"/>
              <a:gd name="T22" fmla="*/ 0 w 7449"/>
              <a:gd name="T23" fmla="*/ 8789 h 11906"/>
              <a:gd name="T24" fmla="*/ 2857 w 7449"/>
              <a:gd name="T25" fmla="*/ 7136 h 11906"/>
              <a:gd name="T26" fmla="*/ 2857 w 7449"/>
              <a:gd name="T27" fmla="*/ 10038 h 11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49" h="11906">
                <a:moveTo>
                  <a:pt x="0" y="0"/>
                </a:moveTo>
                <a:lnTo>
                  <a:pt x="7449" y="4223"/>
                </a:lnTo>
                <a:lnTo>
                  <a:pt x="0" y="4223"/>
                </a:lnTo>
                <a:lnTo>
                  <a:pt x="0" y="0"/>
                </a:lnTo>
                <a:close/>
                <a:moveTo>
                  <a:pt x="7449" y="4302"/>
                </a:moveTo>
                <a:lnTo>
                  <a:pt x="0" y="8525"/>
                </a:lnTo>
                <a:lnTo>
                  <a:pt x="0" y="4302"/>
                </a:lnTo>
                <a:lnTo>
                  <a:pt x="7449" y="4302"/>
                </a:lnTo>
                <a:close/>
                <a:moveTo>
                  <a:pt x="2857" y="10038"/>
                </a:moveTo>
                <a:cubicBezTo>
                  <a:pt x="2537" y="11326"/>
                  <a:pt x="721" y="11825"/>
                  <a:pt x="5" y="11903"/>
                </a:cubicBezTo>
                <a:lnTo>
                  <a:pt x="0" y="11906"/>
                </a:lnTo>
                <a:lnTo>
                  <a:pt x="0" y="8789"/>
                </a:lnTo>
                <a:lnTo>
                  <a:pt x="2857" y="7136"/>
                </a:lnTo>
                <a:lnTo>
                  <a:pt x="2857" y="10038"/>
                </a:lnTo>
                <a:close/>
              </a:path>
            </a:pathLst>
          </a:custGeom>
          <a:solidFill>
            <a:srgbClr val="1A6094"/>
          </a:solidFill>
          <a:ln w="5" cap="flat">
            <a:solidFill>
              <a:schemeClr val="accent2"/>
            </a:solidFill>
            <a:prstDash val="solid"/>
            <a:miter lim="800000"/>
          </a:ln>
        </p:spPr>
        <p:txBody>
          <a:bodyPr vert="horz" wrap="square" lIns="121920" tIns="60960" rIns="121920" bIns="6096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srgbClr val="1A6094"/>
              </a:solidFill>
              <a:effectLst/>
              <a:uLnTx/>
              <a:uFillTx/>
              <a:latin typeface="Arial" panose="020B0604020202020204"/>
              <a:ea typeface="微软雅黑" panose="020B0503020204020204" pitchFamily="34" charset="-122"/>
              <a:cs typeface="+mn-cs"/>
            </a:endParaRPr>
          </a:p>
        </p:txBody>
      </p:sp>
      <p:sp>
        <p:nvSpPr>
          <p:cNvPr id="2" name="矩形 1"/>
          <p:cNvSpPr/>
          <p:nvPr/>
        </p:nvSpPr>
        <p:spPr>
          <a:xfrm>
            <a:off x="1321435" y="3697605"/>
            <a:ext cx="10641965" cy="1337945"/>
          </a:xfrm>
          <a:prstGeom prst="rect">
            <a:avLst/>
          </a:prstGeom>
        </p:spPr>
        <p:txBody>
          <a:bodyPr wrap="square" lIns="91440" tIns="45720" rIns="91440" bIns="45720">
            <a:noAutofit/>
          </a:bodyPr>
          <a:lstStyle/>
          <a:p>
            <a:pPr marL="0" marR="0" lvl="0" indent="0" algn="l" defTabSz="457200" rtl="0" eaLnBrk="1" fontAlgn="auto" latinLnBrk="0" hangingPunct="1">
              <a:lnSpc>
                <a:spcPct val="150000"/>
              </a:lnSpc>
              <a:spcBef>
                <a:spcPct val="0"/>
              </a:spcBef>
              <a:spcAft>
                <a:spcPts val="0"/>
              </a:spcAft>
              <a:buClrTx/>
              <a:buSzTx/>
              <a:buFontTx/>
              <a:buNone/>
              <a:defRPr/>
            </a:pPr>
            <a:r>
              <a:rPr kumimoji="0" lang="en-US" altLang="zh-CN" sz="2400" b="1" i="0" u="none" strike="noStrike" kern="1200" cap="none" spc="0" normalizeH="0" baseline="0" noProof="0" dirty="0">
                <a:ln>
                  <a:noFill/>
                </a:ln>
                <a:solidFill>
                  <a:prstClr val="black"/>
                </a:solidFill>
                <a:effectLst/>
                <a:uLnTx/>
                <a:uFillTx/>
                <a:latin typeface="Times New Roman" panose="02020603050405020304" charset="0"/>
                <a:ea typeface="微软雅黑" panose="020B0503020204020204" pitchFamily="34" charset="-122"/>
                <a:cs typeface="Times New Roman" panose="02020603050405020304" charset="0"/>
              </a:rPr>
              <a:t>Target Audience: Clinical Medicine Undergraduates (Junior Year and Above)</a:t>
            </a:r>
            <a:endParaRPr kumimoji="0" lang="en-US" altLang="zh-CN" sz="2400" b="1" i="0" u="none" strike="noStrike" kern="1200" cap="none" spc="0" normalizeH="0" baseline="0" noProof="0" dirty="0">
              <a:ln>
                <a:noFill/>
              </a:ln>
              <a:solidFill>
                <a:prstClr val="black"/>
              </a:solidFill>
              <a:effectLst/>
              <a:uLnTx/>
              <a:uFillTx/>
              <a:latin typeface="Times New Roman" panose="02020603050405020304" charset="0"/>
              <a:ea typeface="微软雅黑" panose="020B0503020204020204" pitchFamily="34" charset="-122"/>
              <a:cs typeface="Times New Roman" panose="02020603050405020304" charset="0"/>
            </a:endParaRPr>
          </a:p>
          <a:p>
            <a:pPr marL="0" marR="0" lvl="0" indent="0" algn="l" defTabSz="457200" rtl="0" eaLnBrk="1" fontAlgn="auto" latinLnBrk="0" hangingPunct="1">
              <a:lnSpc>
                <a:spcPct val="150000"/>
              </a:lnSpc>
              <a:spcBef>
                <a:spcPct val="0"/>
              </a:spcBef>
              <a:spcAft>
                <a:spcPts val="0"/>
              </a:spcAft>
              <a:buClrTx/>
              <a:buSzTx/>
              <a:buFontTx/>
              <a:buNone/>
              <a:defRPr/>
            </a:pPr>
            <a:r>
              <a:rPr lang="en-US" altLang="zh-CN" sz="2400" b="1" noProof="0" dirty="0">
                <a:ln>
                  <a:noFill/>
                </a:ln>
                <a:solidFill>
                  <a:prstClr val="black"/>
                </a:solidFill>
                <a:effectLst/>
                <a:uLnTx/>
                <a:uFillTx/>
                <a:latin typeface="Times New Roman" panose="02020603050405020304" charset="0"/>
                <a:ea typeface="微软雅黑" panose="020B0503020204020204" pitchFamily="34" charset="-122"/>
                <a:cs typeface="Times New Roman" panose="02020603050405020304" charset="0"/>
                <a:sym typeface="+mn-ea"/>
              </a:rPr>
              <a:t>Department of Nephrology, Xiangya Hospital, Central South University</a:t>
            </a:r>
            <a:endParaRPr kumimoji="0" lang="en-US" altLang="zh-CN" sz="2400" b="1" i="0" u="none" strike="noStrike" kern="1200" cap="none" spc="0" normalizeH="0" baseline="0" noProof="0" dirty="0">
              <a:ln>
                <a:noFill/>
              </a:ln>
              <a:solidFill>
                <a:prstClr val="black"/>
              </a:solidFill>
              <a:effectLst/>
              <a:uLnTx/>
              <a:uFillTx/>
              <a:latin typeface="Times New Roman" panose="02020603050405020304" charset="0"/>
              <a:ea typeface="微软雅黑" panose="020B0503020204020204" pitchFamily="34" charset="-122"/>
              <a:cs typeface="Times New Roman" panose="02020603050405020304" charset="0"/>
            </a:endParaRPr>
          </a:p>
          <a:p>
            <a:pPr marL="0" marR="0" lvl="0" indent="0" algn="l" defTabSz="457200" rtl="0" eaLnBrk="1" fontAlgn="auto" latinLnBrk="0" hangingPunct="1">
              <a:lnSpc>
                <a:spcPct val="150000"/>
              </a:lnSpc>
              <a:spcBef>
                <a:spcPct val="0"/>
              </a:spcBef>
              <a:spcAft>
                <a:spcPts val="0"/>
              </a:spcAft>
              <a:buClrTx/>
              <a:buSzTx/>
              <a:buFontTx/>
              <a:buNone/>
              <a:defRPr/>
            </a:pPr>
            <a:endParaRPr kumimoji="0" lang="en-US" altLang="zh-CN" sz="3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457200" rtl="0" eaLnBrk="1" fontAlgn="auto" latinLnBrk="0" hangingPunct="1">
              <a:lnSpc>
                <a:spcPct val="150000"/>
              </a:lnSpc>
              <a:spcBef>
                <a:spcPct val="0"/>
              </a:spcBef>
              <a:spcAft>
                <a:spcPts val="0"/>
              </a:spcAft>
              <a:buClrTx/>
              <a:buSzTx/>
              <a:buFontTx/>
              <a:buNone/>
              <a:defRPr/>
            </a:pPr>
            <a:endParaRPr kumimoji="0" lang="en-US" altLang="zh-CN" sz="3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34918" y="1211337"/>
            <a:ext cx="5071059" cy="2303918"/>
          </a:xfrm>
          <a:prstGeom prst="rect">
            <a:avLst/>
          </a:prstGeom>
        </p:spPr>
      </p:pic>
      <p:cxnSp>
        <p:nvCxnSpPr>
          <p:cNvPr id="14" name="直接连接符 13"/>
          <p:cNvCxnSpPr/>
          <p:nvPr/>
        </p:nvCxnSpPr>
        <p:spPr>
          <a:xfrm>
            <a:off x="5711341" y="2286357"/>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6380809" y="1865166"/>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03</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26" name="组合 25"/>
          <p:cNvGrpSpPr/>
          <p:nvPr/>
        </p:nvGrpSpPr>
        <p:grpSpPr>
          <a:xfrm>
            <a:off x="7288956" y="1598549"/>
            <a:ext cx="4561301" cy="1671383"/>
            <a:chOff x="4012556" y="1375083"/>
            <a:chExt cx="5516462" cy="1199202"/>
          </a:xfrm>
        </p:grpSpPr>
        <p:sp>
          <p:nvSpPr>
            <p:cNvPr id="27" name="矩形 26"/>
            <p:cNvSpPr/>
            <p:nvPr/>
          </p:nvSpPr>
          <p:spPr>
            <a:xfrm>
              <a:off x="4012556" y="1590630"/>
              <a:ext cx="5516462" cy="983655"/>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Open the "Medical Instrument Box" and select all items required for thoracentesis from tools such as gloves, lidocaine, and syringes to complete preoperative instrument preparation.</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8" name="文本框 42"/>
            <p:cNvSpPr txBox="1"/>
            <p:nvPr/>
          </p:nvSpPr>
          <p:spPr>
            <a:xfrm>
              <a:off x="4012556" y="1375083"/>
              <a:ext cx="3035795"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Preparing Items</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pic>
        <p:nvPicPr>
          <p:cNvPr id="29" name="图片 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35987" y="3870175"/>
            <a:ext cx="5068920" cy="2302947"/>
          </a:xfrm>
          <a:prstGeom prst="rect">
            <a:avLst/>
          </a:prstGeom>
        </p:spPr>
      </p:pic>
      <p:cxnSp>
        <p:nvCxnSpPr>
          <p:cNvPr id="30" name="直接连接符 29"/>
          <p:cNvCxnSpPr/>
          <p:nvPr/>
        </p:nvCxnSpPr>
        <p:spPr>
          <a:xfrm>
            <a:off x="5711341" y="4944709"/>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6380809" y="4523518"/>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04</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2" name="组合 31"/>
          <p:cNvGrpSpPr/>
          <p:nvPr/>
        </p:nvGrpSpPr>
        <p:grpSpPr>
          <a:xfrm>
            <a:off x="7288321" y="4256901"/>
            <a:ext cx="4561301" cy="1671383"/>
            <a:chOff x="4012556" y="1375083"/>
            <a:chExt cx="5516462" cy="1199202"/>
          </a:xfrm>
        </p:grpSpPr>
        <p:sp>
          <p:nvSpPr>
            <p:cNvPr id="35" name="矩形 34"/>
            <p:cNvSpPr/>
            <p:nvPr/>
          </p:nvSpPr>
          <p:spPr>
            <a:xfrm>
              <a:off x="4012556" y="1590630"/>
              <a:ext cx="5516462" cy="983655"/>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According to the puncture requirements, select an appropriate position from "lateral decubitus, prone position, supine position" to position the patient for subsequent puncture operations.</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6" name="文本框 42"/>
            <p:cNvSpPr txBox="1"/>
            <p:nvPr/>
          </p:nvSpPr>
          <p:spPr>
            <a:xfrm>
              <a:off x="4012556" y="1375083"/>
              <a:ext cx="4720726"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Patient Position Selection</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34918" y="1211822"/>
            <a:ext cx="5071059" cy="2302947"/>
          </a:xfrm>
          <a:prstGeom prst="rect">
            <a:avLst/>
          </a:prstGeom>
        </p:spPr>
      </p:pic>
      <p:cxnSp>
        <p:nvCxnSpPr>
          <p:cNvPr id="14" name="直接连接符 13"/>
          <p:cNvCxnSpPr/>
          <p:nvPr/>
        </p:nvCxnSpPr>
        <p:spPr>
          <a:xfrm>
            <a:off x="5711341" y="2286357"/>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6380809" y="1865166"/>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05</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26" name="组合 25"/>
          <p:cNvGrpSpPr/>
          <p:nvPr/>
        </p:nvGrpSpPr>
        <p:grpSpPr>
          <a:xfrm>
            <a:off x="7288321" y="1598548"/>
            <a:ext cx="4561301" cy="1671384"/>
            <a:chOff x="4012556" y="1375083"/>
            <a:chExt cx="5516462" cy="1199203"/>
          </a:xfrm>
        </p:grpSpPr>
        <p:sp>
          <p:nvSpPr>
            <p:cNvPr id="27" name="矩形 26"/>
            <p:cNvSpPr/>
            <p:nvPr/>
          </p:nvSpPr>
          <p:spPr>
            <a:xfrm>
              <a:off x="4012556" y="1590631"/>
              <a:ext cx="5516462" cy="983655"/>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On the virtual patient's back, click to select the puncture entry point based on anatomical markers (midscapular line, posterior axillary line intercostal space).</a:t>
              </a:r>
              <a:r>
                <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 </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8" name="文本框 42"/>
            <p:cNvSpPr txBox="1"/>
            <p:nvPr/>
          </p:nvSpPr>
          <p:spPr>
            <a:xfrm>
              <a:off x="4012556" y="1375083"/>
              <a:ext cx="4407394"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Puncture Site Selection</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pic>
        <p:nvPicPr>
          <p:cNvPr id="29" name="图片 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35987" y="3872389"/>
            <a:ext cx="5068920" cy="2298519"/>
          </a:xfrm>
          <a:prstGeom prst="rect">
            <a:avLst/>
          </a:prstGeom>
        </p:spPr>
      </p:pic>
      <p:cxnSp>
        <p:nvCxnSpPr>
          <p:cNvPr id="30" name="直接连接符 29"/>
          <p:cNvCxnSpPr/>
          <p:nvPr/>
        </p:nvCxnSpPr>
        <p:spPr>
          <a:xfrm>
            <a:off x="5711341" y="4944709"/>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6380809" y="4523518"/>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06</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2" name="组合 31"/>
          <p:cNvGrpSpPr/>
          <p:nvPr/>
        </p:nvGrpSpPr>
        <p:grpSpPr>
          <a:xfrm>
            <a:off x="7288321" y="4256901"/>
            <a:ext cx="4561301" cy="1991423"/>
            <a:chOff x="4012556" y="1375083"/>
            <a:chExt cx="5516462" cy="1428828"/>
          </a:xfrm>
        </p:grpSpPr>
        <p:sp>
          <p:nvSpPr>
            <p:cNvPr id="35" name="矩形 34"/>
            <p:cNvSpPr/>
            <p:nvPr/>
          </p:nvSpPr>
          <p:spPr>
            <a:xfrm>
              <a:off x="4012556" y="1590630"/>
              <a:ext cx="5516462" cy="1213281"/>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Hold the disinfection brush, select a 15cm range centered on the puncture point for skin disinfection, and complete the standardized operation of "disinfection diameter and sequence".</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6" name="文本框 42"/>
            <p:cNvSpPr txBox="1"/>
            <p:nvPr/>
          </p:nvSpPr>
          <p:spPr>
            <a:xfrm>
              <a:off x="4012556" y="1375083"/>
              <a:ext cx="3646333"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Aseptic Technique</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34918" y="1211822"/>
            <a:ext cx="5071058" cy="2302947"/>
          </a:xfrm>
          <a:prstGeom prst="rect">
            <a:avLst/>
          </a:prstGeom>
        </p:spPr>
      </p:pic>
      <p:cxnSp>
        <p:nvCxnSpPr>
          <p:cNvPr id="14" name="直接连接符 13"/>
          <p:cNvCxnSpPr/>
          <p:nvPr/>
        </p:nvCxnSpPr>
        <p:spPr>
          <a:xfrm>
            <a:off x="5711341" y="2286357"/>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a:off x="6380809" y="1865166"/>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07</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26" name="组合 25"/>
          <p:cNvGrpSpPr/>
          <p:nvPr/>
        </p:nvGrpSpPr>
        <p:grpSpPr>
          <a:xfrm>
            <a:off x="7288321" y="1598548"/>
            <a:ext cx="4561301" cy="1671384"/>
            <a:chOff x="4012556" y="1375083"/>
            <a:chExt cx="5516462" cy="1199203"/>
          </a:xfrm>
        </p:grpSpPr>
        <p:sp>
          <p:nvSpPr>
            <p:cNvPr id="27" name="矩形 26"/>
            <p:cNvSpPr/>
            <p:nvPr/>
          </p:nvSpPr>
          <p:spPr>
            <a:xfrm>
              <a:off x="4012556" y="1590631"/>
              <a:ext cx="5516462" cy="983655"/>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Draw lidocaine and inject it into the puncture site skin to complete the local anesthesia process of "injection -&gt; aspiration -&gt; needle withdrawal", simulating anesthesia administration.</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8" name="文本框 42"/>
            <p:cNvSpPr txBox="1"/>
            <p:nvPr/>
          </p:nvSpPr>
          <p:spPr>
            <a:xfrm>
              <a:off x="4012556" y="1375083"/>
              <a:ext cx="2374014"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Anesthesia</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pic>
        <p:nvPicPr>
          <p:cNvPr id="29" name="图片 2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642076" y="3872389"/>
            <a:ext cx="5056741" cy="2298519"/>
          </a:xfrm>
          <a:prstGeom prst="rect">
            <a:avLst/>
          </a:prstGeom>
        </p:spPr>
      </p:pic>
      <p:cxnSp>
        <p:nvCxnSpPr>
          <p:cNvPr id="30" name="直接连接符 29"/>
          <p:cNvCxnSpPr/>
          <p:nvPr/>
        </p:nvCxnSpPr>
        <p:spPr>
          <a:xfrm>
            <a:off x="5711341" y="4944709"/>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6380809" y="4523518"/>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08</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2" name="组合 31"/>
          <p:cNvGrpSpPr/>
          <p:nvPr/>
        </p:nvGrpSpPr>
        <p:grpSpPr>
          <a:xfrm>
            <a:off x="7288321" y="4256901"/>
            <a:ext cx="4561301" cy="1991423"/>
            <a:chOff x="4012556" y="1375083"/>
            <a:chExt cx="5516462" cy="1428828"/>
          </a:xfrm>
        </p:grpSpPr>
        <p:sp>
          <p:nvSpPr>
            <p:cNvPr id="35" name="矩形 34"/>
            <p:cNvSpPr/>
            <p:nvPr/>
          </p:nvSpPr>
          <p:spPr>
            <a:xfrm>
              <a:off x="4012556" y="1590630"/>
              <a:ext cx="5516462" cy="1213281"/>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Select a catheter puncture needle from the medical instrument box, click "Insert Puncture Needle", accurately puncture to the predetermined position, and perform fixation after completion.</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6" name="文本框 42"/>
            <p:cNvSpPr txBox="1"/>
            <p:nvPr/>
          </p:nvSpPr>
          <p:spPr>
            <a:xfrm>
              <a:off x="4012556" y="1375083"/>
              <a:ext cx="4265319"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Puncture Needle Operation</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2" name="图片 1"/>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a:xfrm>
            <a:off x="634918" y="1213551"/>
            <a:ext cx="5071058" cy="2299488"/>
          </a:xfrm>
          <a:prstGeom prst="rect">
            <a:avLst/>
          </a:prstGeom>
        </p:spPr>
      </p:pic>
      <p:cxnSp>
        <p:nvCxnSpPr>
          <p:cNvPr id="14" name="直接连接符 13"/>
          <p:cNvCxnSpPr/>
          <p:nvPr>
            <p:custDataLst>
              <p:tags r:id="rId5"/>
            </p:custDataLst>
          </p:nvPr>
        </p:nvCxnSpPr>
        <p:spPr>
          <a:xfrm>
            <a:off x="5711341" y="2286357"/>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5" name="椭圆 14"/>
          <p:cNvSpPr/>
          <p:nvPr>
            <p:custDataLst>
              <p:tags r:id="rId6"/>
            </p:custDataLst>
          </p:nvPr>
        </p:nvSpPr>
        <p:spPr>
          <a:xfrm>
            <a:off x="6380809" y="1865166"/>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09</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26" name="组合 25"/>
          <p:cNvGrpSpPr/>
          <p:nvPr>
            <p:custDataLst>
              <p:tags r:id="rId7"/>
            </p:custDataLst>
          </p:nvPr>
        </p:nvGrpSpPr>
        <p:grpSpPr>
          <a:xfrm>
            <a:off x="7288321" y="1598548"/>
            <a:ext cx="4561301" cy="1991424"/>
            <a:chOff x="4012556" y="1375083"/>
            <a:chExt cx="5516462" cy="1428829"/>
          </a:xfrm>
        </p:grpSpPr>
        <p:sp>
          <p:nvSpPr>
            <p:cNvPr id="27" name="矩形 26"/>
            <p:cNvSpPr/>
            <p:nvPr/>
          </p:nvSpPr>
          <p:spPr>
            <a:xfrm>
              <a:off x="4012556" y="1590631"/>
              <a:ext cx="5516462" cy="1213281"/>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Connect the syringe to the puncture needle and complete the collection and processing of pleural effusion through actions such as "clamping the tube, aspirating, and sending for testing".</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8" name="文本框 42"/>
            <p:cNvSpPr txBox="1"/>
            <p:nvPr>
              <p:custDataLst>
                <p:tags r:id="rId8"/>
              </p:custDataLst>
            </p:nvPr>
          </p:nvSpPr>
          <p:spPr>
            <a:xfrm>
              <a:off x="4012556" y="1375083"/>
              <a:ext cx="2374014"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Fluid Collection</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pic>
        <p:nvPicPr>
          <p:cNvPr id="29" name="图片 28"/>
          <p:cNvPicPr>
            <a:picLocks noChangeAspect="1"/>
          </p:cNvPicPr>
          <p:nvPr>
            <p:custDataLst>
              <p:tags r:id="rId9"/>
            </p:custDataLst>
          </p:nvPr>
        </p:nvPicPr>
        <p:blipFill>
          <a:blip r:embed="rId10" cstate="print">
            <a:extLst>
              <a:ext uri="{28A0092B-C50C-407E-A947-70E740481C1C}">
                <a14:useLocalDpi xmlns:a14="http://schemas.microsoft.com/office/drawing/2010/main" val="0"/>
              </a:ext>
            </a:extLst>
          </a:blip>
          <a:srcRect/>
          <a:stretch>
            <a:fillRect/>
          </a:stretch>
        </p:blipFill>
        <p:spPr>
          <a:xfrm>
            <a:off x="642076" y="3872389"/>
            <a:ext cx="5056741" cy="2298518"/>
          </a:xfrm>
          <a:prstGeom prst="rect">
            <a:avLst/>
          </a:prstGeom>
        </p:spPr>
      </p:pic>
      <p:cxnSp>
        <p:nvCxnSpPr>
          <p:cNvPr id="30" name="直接连接符 29"/>
          <p:cNvCxnSpPr/>
          <p:nvPr>
            <p:custDataLst>
              <p:tags r:id="rId11"/>
            </p:custDataLst>
          </p:nvPr>
        </p:nvCxnSpPr>
        <p:spPr>
          <a:xfrm>
            <a:off x="5711341" y="4944709"/>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1" name="椭圆 30"/>
          <p:cNvSpPr/>
          <p:nvPr>
            <p:custDataLst>
              <p:tags r:id="rId12"/>
            </p:custDataLst>
          </p:nvPr>
        </p:nvSpPr>
        <p:spPr>
          <a:xfrm>
            <a:off x="6380809" y="4523518"/>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sz="1865" dirty="0">
                <a:solidFill>
                  <a:prstClr val="white"/>
                </a:solidFill>
                <a:latin typeface="Arial" panose="020B0604020202020204"/>
                <a:ea typeface="微软雅黑" panose="020B0503020204020204" pitchFamily="34" charset="-122"/>
              </a:rPr>
              <a:t>10</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2" name="组合 31"/>
          <p:cNvGrpSpPr/>
          <p:nvPr>
            <p:custDataLst>
              <p:tags r:id="rId13"/>
            </p:custDataLst>
          </p:nvPr>
        </p:nvGrpSpPr>
        <p:grpSpPr>
          <a:xfrm>
            <a:off x="7288321" y="4256901"/>
            <a:ext cx="4561301" cy="1991423"/>
            <a:chOff x="4012556" y="1375083"/>
            <a:chExt cx="5516462" cy="1428828"/>
          </a:xfrm>
        </p:grpSpPr>
        <p:sp>
          <p:nvSpPr>
            <p:cNvPr id="35" name="矩形 34"/>
            <p:cNvSpPr/>
            <p:nvPr/>
          </p:nvSpPr>
          <p:spPr>
            <a:xfrm>
              <a:off x="4012556" y="1590630"/>
              <a:ext cx="5516462" cy="1213281"/>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Execute "needle withdrawal, disinfection, dressing" in sequence, and finally click "Instruct the Patient" to inform postoperative precautions (bleeding, infection observation, etc.) to conclude the operation process.</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6" name="文本框 42"/>
            <p:cNvSpPr txBox="1"/>
            <p:nvPr>
              <p:custDataLst>
                <p:tags r:id="rId14"/>
              </p:custDataLst>
            </p:nvPr>
          </p:nvSpPr>
          <p:spPr>
            <a:xfrm>
              <a:off x="4012556" y="1375083"/>
              <a:ext cx="4669272"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Postoperative Management</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16330" y="2271395"/>
            <a:ext cx="8749030" cy="1332230"/>
            <a:chOff x="1898189" y="2451297"/>
            <a:chExt cx="7463076" cy="1052259"/>
          </a:xfrm>
        </p:grpSpPr>
        <p:sp>
          <p:nvSpPr>
            <p:cNvPr id="7" name="圆角矩形 6"/>
            <p:cNvSpPr/>
            <p:nvPr/>
          </p:nvSpPr>
          <p:spPr>
            <a:xfrm>
              <a:off x="1898189" y="2451347"/>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2" name="文本框 31"/>
            <p:cNvSpPr txBox="1"/>
            <p:nvPr/>
          </p:nvSpPr>
          <p:spPr>
            <a:xfrm>
              <a:off x="1954226" y="2451297"/>
              <a:ext cx="7333264" cy="1044234"/>
            </a:xfrm>
            <a:prstGeom prst="rect">
              <a:avLst/>
            </a:prstGeom>
            <a:noFill/>
          </p:spPr>
          <p:txBody>
            <a:bodyPr wrap="square" rtlCol="0">
              <a:spAutoFit/>
            </a:bodyPr>
            <a:lstStyle/>
            <a:p>
              <a:pPr marL="0" marR="0" lvl="0" defTabSz="4572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1A6094"/>
                  </a:solidFill>
                  <a:effectLst/>
                  <a:uLnTx/>
                  <a:uFillTx/>
                  <a:latin typeface="微软雅黑" panose="020B0503020204020204" pitchFamily="34" charset="-122"/>
                  <a:ea typeface="微软雅黑" panose="020B0503020204020204" pitchFamily="34" charset="-122"/>
                  <a:cs typeface="+mn-cs"/>
                </a:rPr>
                <a:t>Participatory Learning</a:t>
              </a:r>
              <a:r>
                <a:rPr kumimoji="0" lang="en-US" altLang="zh-CN" sz="16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 First, discuss the case in groups (to justify the necessity of thoracentesis, assess the patient's puncture risk, and develop a treatment plan). Then, use the Shengyun Medical Education Platform for thoracentesis simulation training (including puncture operation simulation and postoperative complication management).</a:t>
              </a:r>
              <a:endParaRPr kumimoji="0" lang="en-US" altLang="zh-CN" sz="16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grpSp>
        <p:nvGrpSpPr>
          <p:cNvPr id="9" name="组合 8"/>
          <p:cNvGrpSpPr/>
          <p:nvPr/>
        </p:nvGrpSpPr>
        <p:grpSpPr>
          <a:xfrm>
            <a:off x="1743658" y="3895558"/>
            <a:ext cx="8748871" cy="985826"/>
            <a:chOff x="2525417" y="3853299"/>
            <a:chExt cx="7463076" cy="1056962"/>
          </a:xfrm>
        </p:grpSpPr>
        <p:sp>
          <p:nvSpPr>
            <p:cNvPr id="36" name="圆角矩形 35"/>
            <p:cNvSpPr/>
            <p:nvPr/>
          </p:nvSpPr>
          <p:spPr>
            <a:xfrm>
              <a:off x="2525417" y="3853299"/>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3" name="文本框 32"/>
            <p:cNvSpPr txBox="1"/>
            <p:nvPr/>
          </p:nvSpPr>
          <p:spPr>
            <a:xfrm>
              <a:off x="2682460" y="3921709"/>
              <a:ext cx="7049253" cy="988552"/>
            </a:xfrm>
            <a:prstGeom prst="rect">
              <a:avLst/>
            </a:prstGeom>
            <a:noFill/>
          </p:spPr>
          <p:txBody>
            <a:bodyPr wrap="square" rtlCol="0">
              <a:spAutoFit/>
            </a:bodyPr>
            <a:lstStyle/>
            <a:p>
              <a:pPr defTabSz="457200">
                <a:defRPr/>
              </a:pPr>
              <a:r>
                <a:rPr lang="en-US" altLang="zh-CN" dirty="0">
                  <a:solidFill>
                    <a:srgbClr val="1A6094"/>
                  </a:solidFill>
                  <a:latin typeface="微软雅黑" panose="020B0503020204020204" pitchFamily="34" charset="-122"/>
                  <a:ea typeface="微软雅黑" panose="020B0503020204020204" pitchFamily="34" charset="-122"/>
                </a:rPr>
                <a:t>Post-assessment</a:t>
              </a:r>
              <a:r>
                <a:rPr lang="en-US" altLang="zh-CN" dirty="0">
                  <a:latin typeface="微软雅黑" panose="020B0503020204020204" pitchFamily="34" charset="-122"/>
                  <a:ea typeface="微软雅黑" panose="020B0503020204020204" pitchFamily="34" charset="-122"/>
                </a:rPr>
                <a:t>: Online quizzes on Xuexitong with AI intelligent learning situation analysis; statistics on operation conditions on the Shengyun Medical Education Platform.</a:t>
              </a:r>
              <a:endParaRPr lang="en-US" altLang="zh-CN" dirty="0">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2333499" y="5207245"/>
            <a:ext cx="8748871" cy="981394"/>
            <a:chOff x="3115259" y="5248106"/>
            <a:chExt cx="7463076" cy="1052209"/>
          </a:xfrm>
        </p:grpSpPr>
        <p:sp>
          <p:nvSpPr>
            <p:cNvPr id="37" name="圆角矩形 36"/>
            <p:cNvSpPr/>
            <p:nvPr/>
          </p:nvSpPr>
          <p:spPr>
            <a:xfrm>
              <a:off x="3115259" y="5248106"/>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4" name="文本框 33"/>
            <p:cNvSpPr txBox="1"/>
            <p:nvPr/>
          </p:nvSpPr>
          <p:spPr>
            <a:xfrm>
              <a:off x="3206879" y="5394065"/>
              <a:ext cx="7243285" cy="691713"/>
            </a:xfrm>
            <a:prstGeom prst="rect">
              <a:avLst/>
            </a:prstGeom>
            <a:noFill/>
          </p:spPr>
          <p:txBody>
            <a:bodyPr wrap="square" rtlCol="0">
              <a:spAutoFit/>
            </a:bodyPr>
            <a:lstStyle/>
            <a:p>
              <a:pPr marR="0" lvl="0" defTabSz="457200" fontAlgn="auto">
                <a:lnSpc>
                  <a:spcPct val="100000"/>
                </a:lnSpc>
                <a:spcBef>
                  <a:spcPts val="0"/>
                </a:spcBef>
                <a:spcAft>
                  <a:spcPts val="0"/>
                </a:spcAft>
                <a:buClrTx/>
                <a:buSzTx/>
                <a:buFontTx/>
                <a:buNone/>
                <a:defRPr/>
              </a:pPr>
              <a:r>
                <a:rPr lang="en-US" altLang="zh-CN" dirty="0">
                  <a:solidFill>
                    <a:srgbClr val="1A6094"/>
                  </a:solidFill>
                  <a:latin typeface="微软雅黑" panose="020B0503020204020204" pitchFamily="34" charset="-122"/>
                  <a:ea typeface="微软雅黑" panose="020B0503020204020204" pitchFamily="34" charset="-122"/>
                </a:rPr>
                <a:t>Summary</a:t>
              </a:r>
              <a:r>
                <a:rPr lang="en-US" altLang="zh-CN" dirty="0">
                  <a:latin typeface="微软雅黑" panose="020B0503020204020204" pitchFamily="34" charset="-122"/>
                  <a:ea typeface="微软雅黑" panose="020B0503020204020204" pitchFamily="34" charset="-122"/>
                </a:rPr>
                <a:t>: Organize the key points of thoracentesis and emphasize the individualized adjustment ideas when combined with underlying diseases.</a:t>
              </a:r>
              <a:endParaRPr lang="en-US" altLang="zh-CN" dirty="0">
                <a:latin typeface="微软雅黑" panose="020B0503020204020204" pitchFamily="34" charset="-122"/>
                <a:ea typeface="微软雅黑" panose="020B0503020204020204" pitchFamily="34" charset="-122"/>
              </a:endParaRPr>
            </a:p>
          </p:txBody>
        </p:sp>
      </p:grpSp>
      <p:sp>
        <p:nvSpPr>
          <p:cNvPr id="16" name="任意多边形 15"/>
          <p:cNvSpPr/>
          <p:nvPr/>
        </p:nvSpPr>
        <p:spPr>
          <a:xfrm>
            <a:off x="318214" y="110824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7" name="任意多边形 16"/>
          <p:cNvSpPr/>
          <p:nvPr/>
        </p:nvSpPr>
        <p:spPr>
          <a:xfrm>
            <a:off x="1865102" y="132523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8" name="任意多边形 17"/>
          <p:cNvSpPr/>
          <p:nvPr/>
        </p:nvSpPr>
        <p:spPr>
          <a:xfrm>
            <a:off x="2209275" y="1095578"/>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844" tIns="179844" rIns="179844" bIns="179844" numCol="1" spcCol="1270" anchor="ctr" anchorCtr="0">
            <a:noAutofit/>
          </a:bodyPr>
          <a:lstStyle/>
          <a:p>
            <a:pPr marL="0" marR="0" lvl="0" indent="0" algn="ctr" defTabSz="133350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9" name="任意多边形 18"/>
          <p:cNvSpPr/>
          <p:nvPr/>
        </p:nvSpPr>
        <p:spPr>
          <a:xfrm>
            <a:off x="3762068" y="131256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任意多边形 19"/>
          <p:cNvSpPr/>
          <p:nvPr/>
        </p:nvSpPr>
        <p:spPr>
          <a:xfrm>
            <a:off x="4105825" y="110824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1" name="任意多边形 20"/>
          <p:cNvSpPr/>
          <p:nvPr/>
        </p:nvSpPr>
        <p:spPr>
          <a:xfrm>
            <a:off x="5650013" y="1319182"/>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2" name="任意多边形 21"/>
          <p:cNvSpPr/>
          <p:nvPr/>
        </p:nvSpPr>
        <p:spPr>
          <a:xfrm>
            <a:off x="5982109" y="1094762"/>
            <a:ext cx="1622302"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3" name="文本框 20"/>
          <p:cNvSpPr txBox="1"/>
          <p:nvPr/>
        </p:nvSpPr>
        <p:spPr>
          <a:xfrm>
            <a:off x="325191" y="1296541"/>
            <a:ext cx="1514251" cy="398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sz="2000"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Bridge-in</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框 21"/>
          <p:cNvSpPr txBox="1"/>
          <p:nvPr/>
        </p:nvSpPr>
        <p:spPr>
          <a:xfrm>
            <a:off x="2216383" y="1296384"/>
            <a:ext cx="1514251" cy="398780"/>
          </a:xfrm>
          <a:prstGeom prst="rect">
            <a:avLst/>
          </a:prstGeom>
          <a:noFill/>
        </p:spPr>
        <p:txBody>
          <a:bodyPr wrap="square" rtlCol="0">
            <a:spAutoFit/>
          </a:bodyPr>
          <a:lstStyle/>
          <a:p>
            <a:pPr algn="ctr" defTabSz="457200">
              <a:defRPr/>
            </a:pPr>
            <a:r>
              <a:rPr lang="en-US" altLang="zh-CN" sz="2000" b="1" dirty="0">
                <a:solidFill>
                  <a:prstClr val="white"/>
                </a:solidFill>
                <a:latin typeface="微软雅黑" panose="020B0503020204020204" pitchFamily="34" charset="-122"/>
                <a:ea typeface="微软雅黑" panose="020B0503020204020204" pitchFamily="34" charset="-122"/>
                <a:sym typeface="+mn-ea"/>
              </a:rPr>
              <a:t>Objectives</a:t>
            </a:r>
            <a:endParaRPr lang="zh-CN" altLang="en-US" sz="2800" b="1" dirty="0">
              <a:solidFill>
                <a:prstClr val="white"/>
              </a:solidFill>
              <a:latin typeface="微软雅黑" panose="020B0503020204020204" pitchFamily="34" charset="-122"/>
              <a:ea typeface="微软雅黑" panose="020B0503020204020204" pitchFamily="34" charset="-122"/>
            </a:endParaRPr>
          </a:p>
        </p:txBody>
      </p:sp>
      <p:sp>
        <p:nvSpPr>
          <p:cNvPr id="25" name="文本框 22"/>
          <p:cNvSpPr txBox="1"/>
          <p:nvPr/>
        </p:nvSpPr>
        <p:spPr>
          <a:xfrm>
            <a:off x="3936542" y="1154274"/>
            <a:ext cx="1842904" cy="6451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Pre-assessment</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3"/>
          <p:cNvSpPr txBox="1"/>
          <p:nvPr/>
        </p:nvSpPr>
        <p:spPr>
          <a:xfrm>
            <a:off x="5926592" y="1115046"/>
            <a:ext cx="1742653" cy="730885"/>
          </a:xfrm>
          <a:prstGeom prst="rect">
            <a:avLst/>
          </a:prstGeom>
          <a:noFill/>
        </p:spPr>
        <p:txBody>
          <a:bodyPr wrap="square" rtlCol="0">
            <a:spAutoFit/>
          </a:bodyPr>
          <a:lstStyle/>
          <a:p>
            <a:pPr marL="0" lvl="0" algn="ctr" defTabSz="914400" rtl="0" eaLnBrk="1" latinLnBrk="0" hangingPunct="1">
              <a:lnSpc>
                <a:spcPct val="130000"/>
              </a:lnSpc>
            </a:pPr>
            <a:r>
              <a:rPr lang="en-US" altLang="zh-CN" sz="1600"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Participatory Learning</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任意多边形 44"/>
          <p:cNvSpPr/>
          <p:nvPr/>
        </p:nvSpPr>
        <p:spPr>
          <a:xfrm>
            <a:off x="7634080" y="131256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6" name="任意多边形 45"/>
          <p:cNvSpPr/>
          <p:nvPr/>
        </p:nvSpPr>
        <p:spPr>
          <a:xfrm>
            <a:off x="7966176" y="109095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7" name="文本框 23"/>
          <p:cNvSpPr txBox="1"/>
          <p:nvPr/>
        </p:nvSpPr>
        <p:spPr>
          <a:xfrm>
            <a:off x="7986744" y="1127120"/>
            <a:ext cx="1514251" cy="64516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Post-assessment </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任意多边形 30"/>
          <p:cNvSpPr/>
          <p:nvPr/>
        </p:nvSpPr>
        <p:spPr>
          <a:xfrm>
            <a:off x="9263868" y="3180683"/>
            <a:ext cx="1029895" cy="754715"/>
          </a:xfrm>
          <a:custGeom>
            <a:avLst/>
            <a:gdLst>
              <a:gd name="connsiteX0" fmla="*/ 0 w 792480"/>
              <a:gd name="connsiteY0" fmla="*/ 435864 h 792480"/>
              <a:gd name="connsiteX1" fmla="*/ 178308 w 792480"/>
              <a:gd name="connsiteY1" fmla="*/ 435864 h 792480"/>
              <a:gd name="connsiteX2" fmla="*/ 178308 w 792480"/>
              <a:gd name="connsiteY2" fmla="*/ 0 h 792480"/>
              <a:gd name="connsiteX3" fmla="*/ 614172 w 792480"/>
              <a:gd name="connsiteY3" fmla="*/ 0 h 792480"/>
              <a:gd name="connsiteX4" fmla="*/ 614172 w 792480"/>
              <a:gd name="connsiteY4" fmla="*/ 435864 h 792480"/>
              <a:gd name="connsiteX5" fmla="*/ 792480 w 792480"/>
              <a:gd name="connsiteY5" fmla="*/ 435864 h 792480"/>
              <a:gd name="connsiteX6" fmla="*/ 396240 w 792480"/>
              <a:gd name="connsiteY6" fmla="*/ 792480 h 792480"/>
              <a:gd name="connsiteX7" fmla="*/ 0 w 792480"/>
              <a:gd name="connsiteY7" fmla="*/ 435864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2480" h="792480">
                <a:moveTo>
                  <a:pt x="0" y="435864"/>
                </a:moveTo>
                <a:lnTo>
                  <a:pt x="178308" y="435864"/>
                </a:lnTo>
                <a:lnTo>
                  <a:pt x="178308" y="0"/>
                </a:lnTo>
                <a:lnTo>
                  <a:pt x="614172" y="0"/>
                </a:lnTo>
                <a:lnTo>
                  <a:pt x="614172" y="435864"/>
                </a:lnTo>
                <a:lnTo>
                  <a:pt x="792480" y="435864"/>
                </a:lnTo>
                <a:lnTo>
                  <a:pt x="396240" y="792480"/>
                </a:lnTo>
                <a:lnTo>
                  <a:pt x="0" y="435864"/>
                </a:lnTo>
                <a:close/>
              </a:path>
            </a:pathLst>
          </a:custGeom>
          <a:solidFill>
            <a:schemeClr val="accent2"/>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4028" tIns="45720" rIns="224028" bIns="241859" numCol="1" spcCol="953"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defRPr/>
            </a:pPr>
            <a:endParaRPr kumimoji="0" lang="zh-CN" altLang="en-US" sz="36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微软雅黑" panose="020B0503020204020204" pitchFamily="34" charset="-122"/>
              <a:cs typeface="+mn-cs"/>
            </a:endParaRPr>
          </a:p>
        </p:txBody>
      </p:sp>
      <p:sp>
        <p:nvSpPr>
          <p:cNvPr id="32" name="任意多边形 31"/>
          <p:cNvSpPr/>
          <p:nvPr/>
        </p:nvSpPr>
        <p:spPr>
          <a:xfrm>
            <a:off x="9858501" y="4487578"/>
            <a:ext cx="1029895" cy="754715"/>
          </a:xfrm>
          <a:custGeom>
            <a:avLst/>
            <a:gdLst>
              <a:gd name="connsiteX0" fmla="*/ 0 w 792480"/>
              <a:gd name="connsiteY0" fmla="*/ 435864 h 792480"/>
              <a:gd name="connsiteX1" fmla="*/ 178308 w 792480"/>
              <a:gd name="connsiteY1" fmla="*/ 435864 h 792480"/>
              <a:gd name="connsiteX2" fmla="*/ 178308 w 792480"/>
              <a:gd name="connsiteY2" fmla="*/ 0 h 792480"/>
              <a:gd name="connsiteX3" fmla="*/ 614172 w 792480"/>
              <a:gd name="connsiteY3" fmla="*/ 0 h 792480"/>
              <a:gd name="connsiteX4" fmla="*/ 614172 w 792480"/>
              <a:gd name="connsiteY4" fmla="*/ 435864 h 792480"/>
              <a:gd name="connsiteX5" fmla="*/ 792480 w 792480"/>
              <a:gd name="connsiteY5" fmla="*/ 435864 h 792480"/>
              <a:gd name="connsiteX6" fmla="*/ 396240 w 792480"/>
              <a:gd name="connsiteY6" fmla="*/ 792480 h 792480"/>
              <a:gd name="connsiteX7" fmla="*/ 0 w 792480"/>
              <a:gd name="connsiteY7" fmla="*/ 435864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2480" h="792480">
                <a:moveTo>
                  <a:pt x="0" y="435864"/>
                </a:moveTo>
                <a:lnTo>
                  <a:pt x="178308" y="435864"/>
                </a:lnTo>
                <a:lnTo>
                  <a:pt x="178308" y="0"/>
                </a:lnTo>
                <a:lnTo>
                  <a:pt x="614172" y="0"/>
                </a:lnTo>
                <a:lnTo>
                  <a:pt x="614172" y="435864"/>
                </a:lnTo>
                <a:lnTo>
                  <a:pt x="792480" y="435864"/>
                </a:lnTo>
                <a:lnTo>
                  <a:pt x="396240" y="792480"/>
                </a:lnTo>
                <a:lnTo>
                  <a:pt x="0" y="435864"/>
                </a:lnTo>
                <a:close/>
              </a:path>
            </a:pathLst>
          </a:custGeom>
          <a:solidFill>
            <a:schemeClr val="accent2"/>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4028" tIns="45720" rIns="224028" bIns="241859" numCol="1" spcCol="953"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defRPr/>
            </a:pPr>
            <a:endParaRPr kumimoji="0" lang="zh-CN" altLang="en-US" sz="36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微软雅黑" panose="020B0503020204020204" pitchFamily="34" charset="-122"/>
              <a:cs typeface="+mn-cs"/>
            </a:endParaRPr>
          </a:p>
        </p:txBody>
      </p:sp>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5" name="图片 4"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sp>
        <p:nvSpPr>
          <p:cNvPr id="4" name="任意多边形 44"/>
          <p:cNvSpPr/>
          <p:nvPr/>
        </p:nvSpPr>
        <p:spPr>
          <a:xfrm>
            <a:off x="9553778" y="1322252"/>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6" name="任意多边形 45"/>
          <p:cNvSpPr/>
          <p:nvPr/>
        </p:nvSpPr>
        <p:spPr>
          <a:xfrm>
            <a:off x="9918142" y="109095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1" name="文本框 23"/>
          <p:cNvSpPr txBox="1"/>
          <p:nvPr/>
        </p:nvSpPr>
        <p:spPr>
          <a:xfrm>
            <a:off x="9961570" y="1231895"/>
            <a:ext cx="1514251" cy="39878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sz="2000"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Summary</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5" name="图片 4"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sp>
        <p:nvSpPr>
          <p:cNvPr id="12" name="矩形 11"/>
          <p:cNvSpPr>
            <a:spLocks noChangeArrowheads="1"/>
          </p:cNvSpPr>
          <p:nvPr/>
        </p:nvSpPr>
        <p:spPr bwMode="auto">
          <a:xfrm>
            <a:off x="334645" y="892810"/>
            <a:ext cx="3139440" cy="201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defTabSz="457200">
              <a:lnSpc>
                <a:spcPct val="130000"/>
              </a:lnSpc>
              <a:defRPr/>
            </a:pPr>
            <a:r>
              <a:rPr lang="en-US" altLang="zh-CN" sz="3200" b="1" dirty="0">
                <a:solidFill>
                  <a:srgbClr val="1A6094"/>
                </a:solidFill>
                <a:latin typeface="黑体" panose="02010609060101010101" charset="-122"/>
                <a:ea typeface="黑体" panose="02010609060101010101" charset="-122"/>
              </a:rPr>
              <a:t>BOPPPS+AI Teaching Model</a:t>
            </a:r>
            <a:endParaRPr lang="en-US" altLang="zh-CN" sz="3200" b="1" dirty="0">
              <a:solidFill>
                <a:srgbClr val="1A6094"/>
              </a:solidFill>
              <a:latin typeface="黑体" panose="02010609060101010101" charset="-122"/>
              <a:ea typeface="黑体" panose="02010609060101010101" charset="-122"/>
            </a:endParaRPr>
          </a:p>
          <a:p>
            <a:pPr lvl="0" defTabSz="457200">
              <a:lnSpc>
                <a:spcPct val="130000"/>
              </a:lnSpc>
              <a:defRPr/>
            </a:pPr>
            <a:endParaRPr lang="en-US" altLang="zh-CN" sz="3200" b="1" dirty="0">
              <a:solidFill>
                <a:srgbClr val="1A6094"/>
              </a:solidFill>
              <a:latin typeface="黑体" panose="02010609060101010101" charset="-122"/>
              <a:ea typeface="黑体" panose="02010609060101010101" charset="-122"/>
            </a:endParaRPr>
          </a:p>
        </p:txBody>
      </p:sp>
      <p:pic>
        <p:nvPicPr>
          <p:cNvPr id="459736392" name="图片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318635" y="236855"/>
            <a:ext cx="5220335" cy="6162675"/>
          </a:xfrm>
          <a:prstGeom prst="rect">
            <a:avLst/>
          </a:prstGeom>
          <a:noFill/>
          <a:ln>
            <a:noFill/>
          </a:ln>
          <a:effectLst>
            <a:outerShdw blurRad="63500" sx="102000" sy="102000" algn="ctr" rotWithShape="0">
              <a:prstClr val="black">
                <a:alpha val="40000"/>
              </a:prst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直接连接符 23"/>
          <p:cNvCxnSpPr/>
          <p:nvPr/>
        </p:nvCxnSpPr>
        <p:spPr>
          <a:xfrm flipH="1">
            <a:off x="3390108" y="4166691"/>
            <a:ext cx="67090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noEditPoints="1"/>
          </p:cNvSpPr>
          <p:nvPr/>
        </p:nvSpPr>
        <p:spPr bwMode="auto">
          <a:xfrm>
            <a:off x="-62810" y="1576182"/>
            <a:ext cx="2387969" cy="3826419"/>
          </a:xfrm>
          <a:custGeom>
            <a:avLst/>
            <a:gdLst>
              <a:gd name="T0" fmla="*/ 0 w 7449"/>
              <a:gd name="T1" fmla="*/ 0 h 11906"/>
              <a:gd name="T2" fmla="*/ 7449 w 7449"/>
              <a:gd name="T3" fmla="*/ 4223 h 11906"/>
              <a:gd name="T4" fmla="*/ 0 w 7449"/>
              <a:gd name="T5" fmla="*/ 4223 h 11906"/>
              <a:gd name="T6" fmla="*/ 0 w 7449"/>
              <a:gd name="T7" fmla="*/ 0 h 11906"/>
              <a:gd name="T8" fmla="*/ 7449 w 7449"/>
              <a:gd name="T9" fmla="*/ 4302 h 11906"/>
              <a:gd name="T10" fmla="*/ 0 w 7449"/>
              <a:gd name="T11" fmla="*/ 8525 h 11906"/>
              <a:gd name="T12" fmla="*/ 0 w 7449"/>
              <a:gd name="T13" fmla="*/ 4302 h 11906"/>
              <a:gd name="T14" fmla="*/ 7449 w 7449"/>
              <a:gd name="T15" fmla="*/ 4302 h 11906"/>
              <a:gd name="T16" fmla="*/ 2857 w 7449"/>
              <a:gd name="T17" fmla="*/ 10038 h 11906"/>
              <a:gd name="T18" fmla="*/ 5 w 7449"/>
              <a:gd name="T19" fmla="*/ 11903 h 11906"/>
              <a:gd name="T20" fmla="*/ 0 w 7449"/>
              <a:gd name="T21" fmla="*/ 11906 h 11906"/>
              <a:gd name="T22" fmla="*/ 0 w 7449"/>
              <a:gd name="T23" fmla="*/ 8789 h 11906"/>
              <a:gd name="T24" fmla="*/ 2857 w 7449"/>
              <a:gd name="T25" fmla="*/ 7136 h 11906"/>
              <a:gd name="T26" fmla="*/ 2857 w 7449"/>
              <a:gd name="T27" fmla="*/ 10038 h 11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49" h="11906">
                <a:moveTo>
                  <a:pt x="0" y="0"/>
                </a:moveTo>
                <a:lnTo>
                  <a:pt x="7449" y="4223"/>
                </a:lnTo>
                <a:lnTo>
                  <a:pt x="0" y="4223"/>
                </a:lnTo>
                <a:lnTo>
                  <a:pt x="0" y="0"/>
                </a:lnTo>
                <a:close/>
                <a:moveTo>
                  <a:pt x="7449" y="4302"/>
                </a:moveTo>
                <a:lnTo>
                  <a:pt x="0" y="8525"/>
                </a:lnTo>
                <a:lnTo>
                  <a:pt x="0" y="4302"/>
                </a:lnTo>
                <a:lnTo>
                  <a:pt x="7449" y="4302"/>
                </a:lnTo>
                <a:close/>
                <a:moveTo>
                  <a:pt x="2857" y="10038"/>
                </a:moveTo>
                <a:cubicBezTo>
                  <a:pt x="2537" y="11326"/>
                  <a:pt x="721" y="11825"/>
                  <a:pt x="5" y="11903"/>
                </a:cubicBezTo>
                <a:lnTo>
                  <a:pt x="0" y="11906"/>
                </a:lnTo>
                <a:lnTo>
                  <a:pt x="0" y="8789"/>
                </a:lnTo>
                <a:lnTo>
                  <a:pt x="2857" y="7136"/>
                </a:lnTo>
                <a:lnTo>
                  <a:pt x="2857" y="10038"/>
                </a:lnTo>
                <a:close/>
              </a:path>
            </a:pathLst>
          </a:custGeom>
          <a:solidFill>
            <a:srgbClr val="1A6094"/>
          </a:solidFill>
          <a:ln w="5" cap="flat">
            <a:solidFill>
              <a:schemeClr val="accent2"/>
            </a:solidFill>
            <a:prstDash val="solid"/>
            <a:miter lim="800000"/>
          </a:ln>
        </p:spPr>
        <p:txBody>
          <a:bodyPr vert="horz" wrap="square" lIns="121920" tIns="60960" rIns="121920" bIns="60960" numCol="1" anchor="t" anchorCtr="0" compatLnSpc="1"/>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srgbClr val="1A6094"/>
              </a:solidFill>
              <a:effectLst/>
              <a:uLnTx/>
              <a:uFillTx/>
              <a:latin typeface="Arial" panose="020B0604020202020204"/>
              <a:ea typeface="微软雅黑" panose="020B0503020204020204" pitchFamily="34" charset="-122"/>
              <a:cs typeface="+mn-cs"/>
            </a:endParaRPr>
          </a:p>
        </p:txBody>
      </p:sp>
      <p:sp>
        <p:nvSpPr>
          <p:cNvPr id="27" name="矩形 26"/>
          <p:cNvSpPr/>
          <p:nvPr>
            <p:custDataLst>
              <p:tags r:id="rId1"/>
            </p:custDataLst>
          </p:nvPr>
        </p:nvSpPr>
        <p:spPr>
          <a:xfrm>
            <a:off x="3390108" y="2691309"/>
            <a:ext cx="6709079" cy="1322070"/>
          </a:xfrm>
          <a:prstGeom prst="rect">
            <a:avLst/>
          </a:prstGeom>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lang="en-US" altLang="zh-CN" sz="8000" b="1" dirty="0">
                <a:solidFill>
                  <a:srgbClr val="1A6094"/>
                </a:solidFill>
                <a:latin typeface="微软雅黑" panose="020B0503020204020204" pitchFamily="34" charset="-122"/>
                <a:ea typeface="微软雅黑" panose="020B0503020204020204" pitchFamily="34" charset="-122"/>
              </a:rPr>
              <a:t>Thank You</a:t>
            </a:r>
            <a:r>
              <a:rPr lang="zh-CN" altLang="en-US" sz="8000" b="1" dirty="0">
                <a:solidFill>
                  <a:srgbClr val="1A6094"/>
                </a:solidFill>
                <a:latin typeface="微软雅黑" panose="020B0503020204020204" pitchFamily="34" charset="-122"/>
                <a:ea typeface="微软雅黑" panose="020B0503020204020204" pitchFamily="34" charset="-122"/>
              </a:rPr>
              <a:t>！</a:t>
            </a:r>
            <a:endParaRPr kumimoji="0" lang="zh-CN" altLang="en-US" sz="8000" b="1" u="none" strike="noStrike" kern="1200" cap="none" spc="0" normalizeH="0" baseline="0" noProof="0" dirty="0">
              <a:ln>
                <a:noFill/>
              </a:ln>
              <a:solidFill>
                <a:srgbClr val="1A6094"/>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梯形 36"/>
          <p:cNvSpPr/>
          <p:nvPr/>
        </p:nvSpPr>
        <p:spPr>
          <a:xfrm rot="5400000">
            <a:off x="1331640" y="636804"/>
            <a:ext cx="2344067" cy="5007345"/>
          </a:xfrm>
          <a:prstGeom prst="trapezoid">
            <a:avLst>
              <a:gd name="adj" fmla="val 17865"/>
            </a:avLst>
          </a:prstGeom>
          <a:solidFill>
            <a:schemeClr val="bg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35" name="梯形 34"/>
          <p:cNvSpPr/>
          <p:nvPr/>
        </p:nvSpPr>
        <p:spPr>
          <a:xfrm rot="16200000">
            <a:off x="7446198" y="-451317"/>
            <a:ext cx="2291737" cy="7199871"/>
          </a:xfrm>
          <a:prstGeom prst="trapezoid">
            <a:avLst>
              <a:gd name="adj" fmla="val 1693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7" name="文本框 2"/>
          <p:cNvSpPr txBox="1"/>
          <p:nvPr/>
        </p:nvSpPr>
        <p:spPr>
          <a:xfrm>
            <a:off x="3729079" y="2556165"/>
            <a:ext cx="1164101" cy="1200329"/>
          </a:xfrm>
          <a:prstGeom prst="rect">
            <a:avLst/>
          </a:prstGeom>
          <a:noFill/>
        </p:spPr>
        <p:txBody>
          <a:bodyPr wrap="none" lIns="91440" tIns="45720" rIns="91440" bIns="45720"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Part</a:t>
            </a:r>
            <a:r>
              <a:rPr kumimoji="0" lang="en-US" altLang="zh-CN" sz="72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1</a:t>
            </a:r>
            <a:endParaRPr kumimoji="0" lang="zh-CN" altLang="en-US" sz="72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29" name="矩形 28"/>
          <p:cNvSpPr/>
          <p:nvPr/>
        </p:nvSpPr>
        <p:spPr>
          <a:xfrm>
            <a:off x="5638798" y="2692405"/>
            <a:ext cx="6344920" cy="829945"/>
          </a:xfrm>
          <a:prstGeom prst="rect">
            <a:avLst/>
          </a:prstGeom>
        </p:spPr>
        <p:txBody>
          <a:bodyPr wrap="non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Concept Introduction</a:t>
            </a:r>
            <a:endParaRPr kumimoji="0" lang="en-US" altLang="zh-CN" sz="48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pic>
        <p:nvPicPr>
          <p:cNvPr id="5" name="图片 4"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7" name="图片 6" descr="logo2"/>
          <p:cNvPicPr>
            <a:picLocks noChangeAspect="1"/>
          </p:cNvPicPr>
          <p:nvPr>
            <p:custDataLst>
              <p:tags r:id="rId3"/>
            </p:custDataLst>
          </p:nvPr>
        </p:nvPicPr>
        <p:blipFill>
          <a:blip r:embed="rId2"/>
          <a:srcRect r="68305" b="8178"/>
          <a:stretch>
            <a:fillRect/>
          </a:stretch>
        </p:blipFill>
        <p:spPr>
          <a:xfrm>
            <a:off x="119380" y="1927860"/>
            <a:ext cx="2618740" cy="235077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789568" y="4723058"/>
            <a:ext cx="10612863" cy="1719669"/>
            <a:chOff x="787170" y="2988535"/>
            <a:chExt cx="10612881" cy="1719669"/>
          </a:xfrm>
        </p:grpSpPr>
        <p:sp>
          <p:nvSpPr>
            <p:cNvPr id="7" name="椭圆 6"/>
            <p:cNvSpPr/>
            <p:nvPr>
              <p:custDataLst>
                <p:tags r:id="rId2"/>
              </p:custDataLst>
            </p:nvPr>
          </p:nvSpPr>
          <p:spPr>
            <a:xfrm>
              <a:off x="787170" y="3378470"/>
              <a:ext cx="939802" cy="939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虚尾箭头 7"/>
            <p:cNvSpPr/>
            <p:nvPr>
              <p:custDataLst>
                <p:tags r:id="rId3"/>
              </p:custDataLst>
            </p:nvPr>
          </p:nvSpPr>
          <p:spPr>
            <a:xfrm>
              <a:off x="1975571" y="3670570"/>
              <a:ext cx="546101" cy="35560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椭圆 8"/>
            <p:cNvSpPr/>
            <p:nvPr>
              <p:custDataLst>
                <p:tags r:id="rId4"/>
              </p:custDataLst>
            </p:nvPr>
          </p:nvSpPr>
          <p:spPr>
            <a:xfrm>
              <a:off x="2664241" y="3378470"/>
              <a:ext cx="939800" cy="939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虚尾箭头 9"/>
            <p:cNvSpPr/>
            <p:nvPr>
              <p:custDataLst>
                <p:tags r:id="rId5"/>
              </p:custDataLst>
            </p:nvPr>
          </p:nvSpPr>
          <p:spPr>
            <a:xfrm>
              <a:off x="3736005" y="3670570"/>
              <a:ext cx="546101" cy="35560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椭圆 10"/>
            <p:cNvSpPr/>
            <p:nvPr>
              <p:custDataLst>
                <p:tags r:id="rId6"/>
              </p:custDataLst>
            </p:nvPr>
          </p:nvSpPr>
          <p:spPr>
            <a:xfrm>
              <a:off x="4445876" y="3378470"/>
              <a:ext cx="939800" cy="939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虚尾箭头 11"/>
            <p:cNvSpPr/>
            <p:nvPr>
              <p:custDataLst>
                <p:tags r:id="rId7"/>
              </p:custDataLst>
            </p:nvPr>
          </p:nvSpPr>
          <p:spPr>
            <a:xfrm>
              <a:off x="5496440" y="3670570"/>
              <a:ext cx="546101" cy="35560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椭圆 12"/>
            <p:cNvSpPr/>
            <p:nvPr/>
          </p:nvSpPr>
          <p:spPr>
            <a:xfrm>
              <a:off x="6163909" y="2988535"/>
              <a:ext cx="1719669" cy="17196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椭圆 13"/>
            <p:cNvSpPr/>
            <p:nvPr/>
          </p:nvSpPr>
          <p:spPr>
            <a:xfrm>
              <a:off x="8619397" y="3378470"/>
              <a:ext cx="939800" cy="9398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虚尾箭头 14"/>
            <p:cNvSpPr/>
            <p:nvPr/>
          </p:nvSpPr>
          <p:spPr>
            <a:xfrm>
              <a:off x="7983737" y="3670570"/>
              <a:ext cx="546100" cy="35560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虚尾箭头 15"/>
            <p:cNvSpPr/>
            <p:nvPr/>
          </p:nvSpPr>
          <p:spPr>
            <a:xfrm>
              <a:off x="9659362" y="3670570"/>
              <a:ext cx="546100" cy="35560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椭圆 16"/>
            <p:cNvSpPr/>
            <p:nvPr/>
          </p:nvSpPr>
          <p:spPr>
            <a:xfrm>
              <a:off x="10316234" y="3306462"/>
              <a:ext cx="1083817" cy="10838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46" name="矩形 46"/>
          <p:cNvSpPr>
            <a:spLocks noChangeArrowheads="1"/>
          </p:cNvSpPr>
          <p:nvPr/>
        </p:nvSpPr>
        <p:spPr bwMode="auto">
          <a:xfrm>
            <a:off x="634918" y="237124"/>
            <a:ext cx="509079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3200" b="1"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微软雅黑" panose="020B0503020204020204" pitchFamily="34" charset="-122"/>
                <a:cs typeface="+mn-cs"/>
                <a:sym typeface="Calibri" panose="020F0502020204030204" pitchFamily="34" charset="0"/>
              </a:rPr>
              <a:t>BOPPPS Teaching Model</a:t>
            </a:r>
            <a:endParaRPr kumimoji="0" lang="en-US" altLang="zh-CN" sz="3200" b="1"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47"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4" name="图片 3" descr="logo2"/>
          <p:cNvPicPr>
            <a:picLocks noChangeAspect="1"/>
          </p:cNvPicPr>
          <p:nvPr>
            <p:custDataLst>
              <p:tags r:id="rId8"/>
            </p:custDataLst>
          </p:nvPr>
        </p:nvPicPr>
        <p:blipFill>
          <a:blip r:embed="rId9"/>
          <a:stretch>
            <a:fillRect/>
          </a:stretch>
        </p:blipFill>
        <p:spPr>
          <a:xfrm>
            <a:off x="9614535" y="113665"/>
            <a:ext cx="2577465" cy="798830"/>
          </a:xfrm>
          <a:prstGeom prst="rect">
            <a:avLst/>
          </a:prstGeom>
        </p:spPr>
      </p:pic>
      <p:sp>
        <p:nvSpPr>
          <p:cNvPr id="6" name="矩形 5"/>
          <p:cNvSpPr/>
          <p:nvPr/>
        </p:nvSpPr>
        <p:spPr>
          <a:xfrm>
            <a:off x="789568" y="1706577"/>
            <a:ext cx="10612863" cy="275139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1" name="矩形 20"/>
          <p:cNvSpPr>
            <a:spLocks noChangeArrowheads="1"/>
          </p:cNvSpPr>
          <p:nvPr/>
        </p:nvSpPr>
        <p:spPr bwMode="auto">
          <a:xfrm>
            <a:off x="1031240" y="1710690"/>
            <a:ext cx="8970645" cy="26384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Autofit/>
          </a:bodyPr>
          <a:lstStyle/>
          <a:p>
            <a:pPr marL="0" marR="0" lvl="0" indent="0" algn="just" defTabSz="457200" rtl="0" eaLnBrk="1" fontAlgn="auto" latinLnBrk="0" hangingPunct="1">
              <a:lnSpc>
                <a:spcPct val="15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The BOPPPS teaching model is a structured instructional design framework centered on goal orientation. It forms a six-stage cyclical teaching process by defining learning objectives, understanding students' prior knowledge, designing highly participatory teaching activities, conducting effect assessments, and organizing knowledge frameworks. Its prominent feature is student-centeredness, emphasizing active participation and practice, integrating learning content with practical applications, and effectively enhancing learning outcomes and student satisfaction.</a:t>
            </a:r>
            <a:endParaRPr kumimoji="0" lang="en-US" altLang="zh-CN"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22" name="组合 21"/>
          <p:cNvGrpSpPr/>
          <p:nvPr/>
        </p:nvGrpSpPr>
        <p:grpSpPr>
          <a:xfrm>
            <a:off x="9561580" y="1615656"/>
            <a:ext cx="1889647" cy="1813344"/>
            <a:chOff x="8876147" y="3192042"/>
            <a:chExt cx="1889647" cy="1813344"/>
          </a:xfrm>
          <a:solidFill>
            <a:srgbClr val="021E73"/>
          </a:solidFill>
        </p:grpSpPr>
        <p:sp>
          <p:nvSpPr>
            <p:cNvPr id="23" name="任意多边形 11"/>
            <p:cNvSpPr/>
            <p:nvPr/>
          </p:nvSpPr>
          <p:spPr>
            <a:xfrm>
              <a:off x="10622170" y="4830722"/>
              <a:ext cx="136506" cy="174664"/>
            </a:xfrm>
            <a:custGeom>
              <a:avLst/>
              <a:gdLst>
                <a:gd name="connsiteX0" fmla="*/ 102393 w 102393"/>
                <a:gd name="connsiteY0" fmla="*/ 130968 h 130968"/>
                <a:gd name="connsiteX1" fmla="*/ 0 w 102393"/>
                <a:gd name="connsiteY1" fmla="*/ 130968 h 130968"/>
                <a:gd name="connsiteX2" fmla="*/ 0 w 102393"/>
                <a:gd name="connsiteY2" fmla="*/ 0 h 130968"/>
                <a:gd name="connsiteX3" fmla="*/ 102393 w 102393"/>
                <a:gd name="connsiteY3" fmla="*/ 130968 h 130968"/>
              </a:gdLst>
              <a:ahLst/>
              <a:cxnLst>
                <a:cxn ang="0">
                  <a:pos x="connsiteX0" y="connsiteY0"/>
                </a:cxn>
                <a:cxn ang="0">
                  <a:pos x="connsiteX1" y="connsiteY1"/>
                </a:cxn>
                <a:cxn ang="0">
                  <a:pos x="connsiteX2" y="connsiteY2"/>
                </a:cxn>
                <a:cxn ang="0">
                  <a:pos x="connsiteX3" y="connsiteY3"/>
                </a:cxn>
              </a:cxnLst>
              <a:rect l="l" t="t" r="r" b="b"/>
              <a:pathLst>
                <a:path w="102393" h="130968">
                  <a:moveTo>
                    <a:pt x="102393" y="130968"/>
                  </a:moveTo>
                  <a:lnTo>
                    <a:pt x="0" y="130968"/>
                  </a:lnTo>
                  <a:lnTo>
                    <a:pt x="0" y="0"/>
                  </a:lnTo>
                  <a:lnTo>
                    <a:pt x="102393" y="13096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black">
                    <a:lumMod val="85000"/>
                    <a:lumOff val="15000"/>
                  </a:prstClr>
                </a:solidFill>
                <a:effectLst/>
                <a:uLnTx/>
                <a:uFillTx/>
                <a:latin typeface="Arial" panose="020B0604020202020204"/>
                <a:ea typeface="微软雅黑" panose="020B0503020204020204" pitchFamily="34" charset="-122"/>
                <a:cs typeface="+mn-cs"/>
              </a:endParaRPr>
            </a:p>
          </p:txBody>
        </p:sp>
        <p:sp>
          <p:nvSpPr>
            <p:cNvPr id="24" name="任意多边形 13"/>
            <p:cNvSpPr/>
            <p:nvPr/>
          </p:nvSpPr>
          <p:spPr>
            <a:xfrm>
              <a:off x="8876147" y="3192042"/>
              <a:ext cx="152380" cy="95271"/>
            </a:xfrm>
            <a:custGeom>
              <a:avLst/>
              <a:gdLst>
                <a:gd name="connsiteX0" fmla="*/ 19050 w 114300"/>
                <a:gd name="connsiteY0" fmla="*/ 0 h 71437"/>
                <a:gd name="connsiteX1" fmla="*/ 0 w 114300"/>
                <a:gd name="connsiteY1" fmla="*/ 71437 h 71437"/>
                <a:gd name="connsiteX2" fmla="*/ 114300 w 114300"/>
                <a:gd name="connsiteY2" fmla="*/ 71437 h 71437"/>
                <a:gd name="connsiteX3" fmla="*/ 19050 w 114300"/>
                <a:gd name="connsiteY3" fmla="*/ 0 h 71437"/>
              </a:gdLst>
              <a:ahLst/>
              <a:cxnLst>
                <a:cxn ang="0">
                  <a:pos x="connsiteX0" y="connsiteY0"/>
                </a:cxn>
                <a:cxn ang="0">
                  <a:pos x="connsiteX1" y="connsiteY1"/>
                </a:cxn>
                <a:cxn ang="0">
                  <a:pos x="connsiteX2" y="connsiteY2"/>
                </a:cxn>
                <a:cxn ang="0">
                  <a:pos x="connsiteX3" y="connsiteY3"/>
                </a:cxn>
              </a:cxnLst>
              <a:rect l="l" t="t" r="r" b="b"/>
              <a:pathLst>
                <a:path w="114300" h="71437">
                  <a:moveTo>
                    <a:pt x="19050" y="0"/>
                  </a:moveTo>
                  <a:lnTo>
                    <a:pt x="0" y="71437"/>
                  </a:lnTo>
                  <a:lnTo>
                    <a:pt x="114300" y="71437"/>
                  </a:lnTo>
                  <a:lnTo>
                    <a:pt x="190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48" name="任意多边形 16"/>
            <p:cNvSpPr/>
            <p:nvPr/>
          </p:nvSpPr>
          <p:spPr>
            <a:xfrm>
              <a:off x="8903430" y="3192042"/>
              <a:ext cx="1862364" cy="1812286"/>
            </a:xfrm>
            <a:custGeom>
              <a:avLst/>
              <a:gdLst>
                <a:gd name="connsiteX0" fmla="*/ 0 w 1319348"/>
                <a:gd name="connsiteY0" fmla="*/ 0 h 1293223"/>
                <a:gd name="connsiteX1" fmla="*/ 1319348 w 1319348"/>
                <a:gd name="connsiteY1" fmla="*/ 1293223 h 1293223"/>
                <a:gd name="connsiteX2" fmla="*/ 1319348 w 1319348"/>
                <a:gd name="connsiteY2" fmla="*/ 391886 h 1293223"/>
                <a:gd name="connsiteX3" fmla="*/ 927463 w 1319348"/>
                <a:gd name="connsiteY3" fmla="*/ 13063 h 1293223"/>
                <a:gd name="connsiteX4" fmla="*/ 0 w 1319348"/>
                <a:gd name="connsiteY4" fmla="*/ 0 h 1293223"/>
                <a:gd name="connsiteX0-1" fmla="*/ 0 w 1319348"/>
                <a:gd name="connsiteY0-2" fmla="*/ 5987 h 1299210"/>
                <a:gd name="connsiteX1-3" fmla="*/ 1319348 w 1319348"/>
                <a:gd name="connsiteY1-4" fmla="*/ 1299210 h 1299210"/>
                <a:gd name="connsiteX2-5" fmla="*/ 1319348 w 1319348"/>
                <a:gd name="connsiteY2-6" fmla="*/ 397873 h 1299210"/>
                <a:gd name="connsiteX3-7" fmla="*/ 908413 w 1319348"/>
                <a:gd name="connsiteY3-8" fmla="*/ 0 h 1299210"/>
                <a:gd name="connsiteX4-9" fmla="*/ 0 w 1319348"/>
                <a:gd name="connsiteY4-10" fmla="*/ 5987 h 1299210"/>
                <a:gd name="connsiteX0-11" fmla="*/ 0 w 1333635"/>
                <a:gd name="connsiteY0-12" fmla="*/ 1225 h 1299210"/>
                <a:gd name="connsiteX1-13" fmla="*/ 1333635 w 1333635"/>
                <a:gd name="connsiteY1-14" fmla="*/ 1299210 h 1299210"/>
                <a:gd name="connsiteX2-15" fmla="*/ 1333635 w 1333635"/>
                <a:gd name="connsiteY2-16" fmla="*/ 397873 h 1299210"/>
                <a:gd name="connsiteX3-17" fmla="*/ 922700 w 1333635"/>
                <a:gd name="connsiteY3-18" fmla="*/ 0 h 1299210"/>
                <a:gd name="connsiteX4-19" fmla="*/ 0 w 1333635"/>
                <a:gd name="connsiteY4-20" fmla="*/ 1225 h 12992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33635" h="1299210">
                  <a:moveTo>
                    <a:pt x="0" y="1225"/>
                  </a:moveTo>
                  <a:lnTo>
                    <a:pt x="1333635" y="1299210"/>
                  </a:lnTo>
                  <a:lnTo>
                    <a:pt x="1333635" y="397873"/>
                  </a:lnTo>
                  <a:lnTo>
                    <a:pt x="922700" y="0"/>
                  </a:lnTo>
                  <a:lnTo>
                    <a:pt x="0" y="12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srgbClr val="444455"/>
                </a:solidFill>
                <a:effectLst/>
                <a:uLnTx/>
                <a:uFillTx/>
                <a:latin typeface="Arial" panose="020B0604020202020204"/>
                <a:ea typeface="微软雅黑" panose="020B0503020204020204" pitchFamily="34" charset="-122"/>
                <a:cs typeface="+mn-cs"/>
              </a:endParaRPr>
            </a:p>
          </p:txBody>
        </p:sp>
      </p:grpSp>
      <p:sp>
        <p:nvSpPr>
          <p:cNvPr id="3" name="文本框 2"/>
          <p:cNvSpPr txBox="1"/>
          <p:nvPr>
            <p:custDataLst>
              <p:tags r:id="rId10"/>
            </p:custDataLst>
          </p:nvPr>
        </p:nvSpPr>
        <p:spPr>
          <a:xfrm>
            <a:off x="811530" y="5389880"/>
            <a:ext cx="978535" cy="370840"/>
          </a:xfrm>
          <a:prstGeom prst="rect">
            <a:avLst/>
          </a:prstGeom>
          <a:noFill/>
        </p:spPr>
        <p:txBody>
          <a:bodyPr wrap="square" rtlCol="0">
            <a:spAutoFit/>
          </a:bodyPr>
          <a:p>
            <a:pPr>
              <a:lnSpc>
                <a:spcPct val="130000"/>
              </a:lnSpc>
            </a:pPr>
            <a:r>
              <a:rPr lang="en-US" altLang="zh-CN" sz="1400" dirty="0" smtClean="0">
                <a:solidFill>
                  <a:schemeClr val="bg1"/>
                </a:solidFill>
                <a:latin typeface="Arial" panose="020B0604020202020204" pitchFamily="34" charset="0"/>
                <a:ea typeface="微软雅黑" panose="020B0503020204020204" pitchFamily="34" charset="-122"/>
              </a:rPr>
              <a:t>Bridge-in</a:t>
            </a:r>
            <a:endParaRPr lang="en-US" altLang="zh-CN" sz="1400" dirty="0" smtClean="0">
              <a:solidFill>
                <a:schemeClr val="bg1"/>
              </a:solidFill>
              <a:latin typeface="Arial" panose="020B0604020202020204" pitchFamily="34" charset="0"/>
              <a:ea typeface="微软雅黑" panose="020B0503020204020204" pitchFamily="34" charset="-122"/>
            </a:endParaRPr>
          </a:p>
        </p:txBody>
      </p:sp>
      <p:sp>
        <p:nvSpPr>
          <p:cNvPr id="5" name="文本框 4"/>
          <p:cNvSpPr txBox="1"/>
          <p:nvPr>
            <p:custDataLst>
              <p:tags r:id="rId11"/>
            </p:custDataLst>
          </p:nvPr>
        </p:nvSpPr>
        <p:spPr>
          <a:xfrm>
            <a:off x="2629535" y="5389880"/>
            <a:ext cx="1040130" cy="370840"/>
          </a:xfrm>
          <a:prstGeom prst="rect">
            <a:avLst/>
          </a:prstGeom>
          <a:noFill/>
        </p:spPr>
        <p:txBody>
          <a:bodyPr wrap="square" rtlCol="0">
            <a:spAutoFit/>
          </a:bodyPr>
          <a:p>
            <a:pPr>
              <a:lnSpc>
                <a:spcPct val="130000"/>
              </a:lnSpc>
            </a:pPr>
            <a:r>
              <a:rPr lang="en-US" altLang="zh-CN" sz="1400" dirty="0" smtClean="0">
                <a:solidFill>
                  <a:schemeClr val="bg1"/>
                </a:solidFill>
                <a:latin typeface="Arial" panose="020B0604020202020204" pitchFamily="34" charset="0"/>
                <a:ea typeface="微软雅黑" panose="020B0503020204020204" pitchFamily="34" charset="-122"/>
              </a:rPr>
              <a:t>Objectives </a:t>
            </a:r>
            <a:endParaRPr lang="en-US" altLang="zh-CN" sz="1400" dirty="0" smtClean="0">
              <a:solidFill>
                <a:schemeClr val="bg1"/>
              </a:solidFill>
              <a:latin typeface="Arial" panose="020B0604020202020204" pitchFamily="34" charset="0"/>
              <a:ea typeface="微软雅黑" panose="020B0503020204020204" pitchFamily="34" charset="-122"/>
            </a:endParaRPr>
          </a:p>
        </p:txBody>
      </p:sp>
      <p:sp>
        <p:nvSpPr>
          <p:cNvPr id="19" name="文本框 18"/>
          <p:cNvSpPr txBox="1"/>
          <p:nvPr>
            <p:custDataLst>
              <p:tags r:id="rId12"/>
            </p:custDataLst>
          </p:nvPr>
        </p:nvSpPr>
        <p:spPr>
          <a:xfrm>
            <a:off x="4502150" y="5405120"/>
            <a:ext cx="832485" cy="370840"/>
          </a:xfrm>
          <a:prstGeom prst="rect">
            <a:avLst/>
          </a:prstGeom>
          <a:noFill/>
        </p:spPr>
        <p:txBody>
          <a:bodyPr wrap="square" rtlCol="0">
            <a:spAutoFit/>
          </a:bodyPr>
          <a:p>
            <a:pPr>
              <a:lnSpc>
                <a:spcPct val="130000"/>
              </a:lnSpc>
            </a:pPr>
            <a:r>
              <a:rPr lang="en-US" altLang="zh-CN" sz="1400" dirty="0" smtClean="0">
                <a:solidFill>
                  <a:schemeClr val="bg1"/>
                </a:solidFill>
                <a:latin typeface="Arial" panose="020B0604020202020204" pitchFamily="34" charset="0"/>
                <a:ea typeface="微软雅黑" panose="020B0503020204020204" pitchFamily="34" charset="-122"/>
              </a:rPr>
              <a:t>Pre-test </a:t>
            </a:r>
            <a:endParaRPr lang="en-US" altLang="zh-CN" sz="1400" dirty="0" smtClean="0">
              <a:solidFill>
                <a:schemeClr val="bg1"/>
              </a:solidFill>
              <a:latin typeface="Arial" panose="020B0604020202020204" pitchFamily="34" charset="0"/>
              <a:ea typeface="微软雅黑" panose="020B0503020204020204" pitchFamily="34" charset="-122"/>
            </a:endParaRPr>
          </a:p>
        </p:txBody>
      </p:sp>
      <p:sp>
        <p:nvSpPr>
          <p:cNvPr id="25" name="文本框 24"/>
          <p:cNvSpPr txBox="1"/>
          <p:nvPr>
            <p:custDataLst>
              <p:tags r:id="rId13"/>
            </p:custDataLst>
          </p:nvPr>
        </p:nvSpPr>
        <p:spPr>
          <a:xfrm>
            <a:off x="6321425" y="5252085"/>
            <a:ext cx="1409700" cy="730885"/>
          </a:xfrm>
          <a:prstGeom prst="rect">
            <a:avLst/>
          </a:prstGeom>
          <a:noFill/>
        </p:spPr>
        <p:txBody>
          <a:bodyPr wrap="square" rtlCol="0">
            <a:spAutoFit/>
          </a:bodyPr>
          <a:p>
            <a:pPr algn="ctr">
              <a:lnSpc>
                <a:spcPct val="130000"/>
              </a:lnSpc>
            </a:pPr>
            <a:r>
              <a:rPr lang="en-US" altLang="zh-CN" sz="1600" dirty="0" smtClean="0">
                <a:solidFill>
                  <a:schemeClr val="bg1"/>
                </a:solidFill>
                <a:latin typeface="Arial" panose="020B0604020202020204" pitchFamily="34" charset="0"/>
                <a:ea typeface="微软雅黑" panose="020B0503020204020204" pitchFamily="34" charset="-122"/>
              </a:rPr>
              <a:t>Participatory Learning </a:t>
            </a:r>
            <a:endParaRPr lang="en-US" altLang="zh-CN" sz="1600" dirty="0" smtClean="0">
              <a:solidFill>
                <a:schemeClr val="bg1"/>
              </a:solidFill>
              <a:latin typeface="Arial" panose="020B0604020202020204" pitchFamily="34" charset="0"/>
              <a:ea typeface="微软雅黑" panose="020B0503020204020204" pitchFamily="34" charset="-122"/>
            </a:endParaRPr>
          </a:p>
        </p:txBody>
      </p:sp>
      <p:sp>
        <p:nvSpPr>
          <p:cNvPr id="26" name="文本框 25"/>
          <p:cNvSpPr txBox="1"/>
          <p:nvPr>
            <p:custDataLst>
              <p:tags r:id="rId14"/>
            </p:custDataLst>
          </p:nvPr>
        </p:nvSpPr>
        <p:spPr>
          <a:xfrm>
            <a:off x="10405110" y="5389880"/>
            <a:ext cx="994410" cy="370840"/>
          </a:xfrm>
          <a:prstGeom prst="rect">
            <a:avLst/>
          </a:prstGeom>
          <a:noFill/>
        </p:spPr>
        <p:txBody>
          <a:bodyPr wrap="square" rtlCol="0">
            <a:spAutoFit/>
          </a:bodyPr>
          <a:p>
            <a:pPr>
              <a:lnSpc>
                <a:spcPct val="130000"/>
              </a:lnSpc>
            </a:pPr>
            <a:r>
              <a:rPr lang="en-US" altLang="zh-CN" sz="1400" dirty="0" smtClean="0">
                <a:solidFill>
                  <a:schemeClr val="bg1"/>
                </a:solidFill>
                <a:latin typeface="Arial" panose="020B0604020202020204" pitchFamily="34" charset="0"/>
                <a:ea typeface="微软雅黑" panose="020B0503020204020204" pitchFamily="34" charset="-122"/>
              </a:rPr>
              <a:t>Summary</a:t>
            </a:r>
            <a:endParaRPr lang="en-US" altLang="zh-CN" sz="1400" dirty="0" smtClean="0">
              <a:solidFill>
                <a:schemeClr val="bg1"/>
              </a:solidFill>
              <a:latin typeface="Arial" panose="020B0604020202020204" pitchFamily="34" charset="0"/>
              <a:ea typeface="微软雅黑" panose="020B0503020204020204" pitchFamily="34" charset="-122"/>
            </a:endParaRPr>
          </a:p>
        </p:txBody>
      </p:sp>
      <p:sp>
        <p:nvSpPr>
          <p:cNvPr id="27" name="文本框 26"/>
          <p:cNvSpPr txBox="1"/>
          <p:nvPr>
            <p:custDataLst>
              <p:tags r:id="rId15"/>
            </p:custDataLst>
          </p:nvPr>
        </p:nvSpPr>
        <p:spPr>
          <a:xfrm>
            <a:off x="8664575" y="5389880"/>
            <a:ext cx="913130" cy="370840"/>
          </a:xfrm>
          <a:prstGeom prst="rect">
            <a:avLst/>
          </a:prstGeom>
          <a:noFill/>
        </p:spPr>
        <p:txBody>
          <a:bodyPr wrap="square" rtlCol="0">
            <a:spAutoFit/>
          </a:bodyPr>
          <a:p>
            <a:pPr>
              <a:lnSpc>
                <a:spcPct val="130000"/>
              </a:lnSpc>
            </a:pPr>
            <a:r>
              <a:rPr lang="en-US" altLang="zh-CN" sz="1400" dirty="0" smtClean="0">
                <a:solidFill>
                  <a:schemeClr val="bg1"/>
                </a:solidFill>
                <a:latin typeface="Arial" panose="020B0604020202020204" pitchFamily="34" charset="0"/>
                <a:ea typeface="微软雅黑" panose="020B0503020204020204" pitchFamily="34" charset="-122"/>
              </a:rPr>
              <a:t>Post-test</a:t>
            </a:r>
            <a:endParaRPr lang="en-US" altLang="zh-CN" sz="1400" dirty="0" smtClean="0">
              <a:solidFill>
                <a:schemeClr val="bg1"/>
              </a:solidFill>
              <a:latin typeface="Arial" panose="020B0604020202020204" pitchFamily="34" charset="0"/>
              <a:ea typeface="微软雅黑" panose="020B0503020204020204" pitchFamily="34" charset="-122"/>
            </a:endParaRPr>
          </a:p>
        </p:txBody>
      </p:sp>
      <p:sp>
        <p:nvSpPr>
          <p:cNvPr id="28" name="文本框 27"/>
          <p:cNvSpPr txBox="1"/>
          <p:nvPr/>
        </p:nvSpPr>
        <p:spPr>
          <a:xfrm>
            <a:off x="11280775" y="6561455"/>
            <a:ext cx="4064000" cy="370840"/>
          </a:xfrm>
          <a:prstGeom prst="rect">
            <a:avLst/>
          </a:prstGeom>
          <a:noFill/>
        </p:spPr>
        <p:txBody>
          <a:bodyPr wrap="square" rtlCol="0">
            <a:spAutoFit/>
          </a:bodyPr>
          <a:p>
            <a:pPr>
              <a:lnSpc>
                <a:spcPct val="130000"/>
              </a:lnSpc>
            </a:pPr>
            <a:endParaRPr lang="zh-CN" altLang="en-US" sz="1400" dirty="0" smtClean="0">
              <a:latin typeface="Arial" panose="020B0604020202020204" pitchFamily="34" charset="0"/>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p:cNvSpPr/>
          <p:nvPr/>
        </p:nvSpPr>
        <p:spPr>
          <a:xfrm>
            <a:off x="354965" y="2665730"/>
            <a:ext cx="5179695" cy="3322955"/>
          </a:xfrm>
          <a:prstGeom prst="rect">
            <a:avLst/>
          </a:prstGeom>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200">
              <a:lnSpc>
                <a:spcPct val="150000"/>
              </a:lnSpc>
              <a:defRPr/>
            </a:pPr>
            <a:r>
              <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rPr>
              <a:t>Based on the BOPPPS structured teaching closed-loop framework, it integrates AI technology into the entire teaching process. It covers pre-class virtual case collection (DoctorU), intelligent diagnosis of learning emotions (learning questionnaires), virtual simulation training (Shengyun Medical Education Platform), learning data quantitative analysis, and other links. It not only ensures the integrity of teaching logic but also uses digital tools to strengthen practical ability training, connecting knowledge impartation with clinical skill training.</a:t>
            </a:r>
            <a:endPar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endParaRPr>
          </a:p>
        </p:txBody>
      </p:sp>
      <p:cxnSp>
        <p:nvCxnSpPr>
          <p:cNvPr id="32" name="直接连接符 15"/>
          <p:cNvCxnSpPr/>
          <p:nvPr/>
        </p:nvCxnSpPr>
        <p:spPr>
          <a:xfrm flipH="1">
            <a:off x="6062197" y="2319967"/>
            <a:ext cx="8967" cy="3933259"/>
          </a:xfrm>
          <a:prstGeom prst="line">
            <a:avLst/>
          </a:prstGeom>
          <a:ln w="254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45" name="椭圆 44"/>
          <p:cNvSpPr/>
          <p:nvPr/>
        </p:nvSpPr>
        <p:spPr>
          <a:xfrm>
            <a:off x="5480109" y="1355437"/>
            <a:ext cx="1182108" cy="1155355"/>
          </a:xfrm>
          <a:prstGeom prst="ellipse">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defPPr>
              <a:defRPr lang="zh-CN"/>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VS</a:t>
            </a:r>
            <a:endParaRPr kumimoji="0" lang="zh-CN" altLang="en-US" sz="32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矩形 46"/>
          <p:cNvSpPr/>
          <p:nvPr/>
        </p:nvSpPr>
        <p:spPr>
          <a:xfrm>
            <a:off x="712478" y="1555959"/>
            <a:ext cx="4178049" cy="667522"/>
          </a:xfrm>
          <a:prstGeom prst="rect">
            <a:avLst/>
          </a:prstGeom>
          <a:solidFill>
            <a:schemeClr val="accent2"/>
          </a:solidFill>
          <a:ln>
            <a:noFill/>
          </a:ln>
        </p:spPr>
        <p:style>
          <a:lnRef idx="0">
            <a:schemeClr val="accent2"/>
          </a:lnRef>
          <a:fillRef idx="3">
            <a:schemeClr val="accent2"/>
          </a:fillRef>
          <a:effectRef idx="3">
            <a:schemeClr val="accent2"/>
          </a:effectRef>
          <a:fontRef idx="minor">
            <a:schemeClr val="lt1"/>
          </a:fontRef>
        </p:style>
        <p:txBody>
          <a:bodyPr wrap="square"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BOPPPS + AI </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燕尾形 50"/>
          <p:cNvSpPr/>
          <p:nvPr/>
        </p:nvSpPr>
        <p:spPr>
          <a:xfrm>
            <a:off x="5387087" y="1807073"/>
            <a:ext cx="216024" cy="288032"/>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燕尾形 51"/>
          <p:cNvSpPr/>
          <p:nvPr/>
        </p:nvSpPr>
        <p:spPr>
          <a:xfrm flipH="1">
            <a:off x="6539215" y="1807073"/>
            <a:ext cx="216024" cy="288032"/>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矩形 34"/>
          <p:cNvSpPr>
            <a:spLocks noChangeArrowheads="1"/>
          </p:cNvSpPr>
          <p:nvPr/>
        </p:nvSpPr>
        <p:spPr bwMode="auto">
          <a:xfrm>
            <a:off x="634918" y="237124"/>
            <a:ext cx="649033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3200" b="1"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微软雅黑" panose="020B0503020204020204" pitchFamily="34" charset="-122"/>
                <a:cs typeface="+mn-cs"/>
                <a:sym typeface="Calibri" panose="020F0502020204030204" pitchFamily="34" charset="0"/>
              </a:rPr>
              <a:t>Comparison of Teaching Models</a:t>
            </a:r>
            <a:endParaRPr kumimoji="0" lang="en-US" altLang="zh-CN" sz="3200" b="1" i="0" u="none" strike="noStrike" kern="1200" cap="none" spc="0" normalizeH="0" baseline="0" noProof="0" dirty="0">
              <a:ln>
                <a:noFill/>
              </a:ln>
              <a:solidFill>
                <a:schemeClr val="tx1">
                  <a:lumMod val="95000"/>
                  <a:lumOff val="5000"/>
                </a:schemeClr>
              </a:solidFill>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6" name="等腰三角形 35"/>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sp>
        <p:nvSpPr>
          <p:cNvPr id="10" name="矩形 9"/>
          <p:cNvSpPr/>
          <p:nvPr/>
        </p:nvSpPr>
        <p:spPr>
          <a:xfrm>
            <a:off x="6458585" y="2379980"/>
            <a:ext cx="5733415" cy="1489075"/>
          </a:xfrm>
          <a:prstGeom prst="rect">
            <a:avLst/>
          </a:prstGeom>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3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 traditional teaching model centered on teacher lectures. Relying on the classroom, teachers systematically transmit knowledge, and students passively receive information, focusing on knowledge impartation and memory, emphasizing the completeness of theoretical teaching, but weak in practice and independent thinking guidance.</a:t>
            </a:r>
            <a:endPar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1" name="矩形 10"/>
          <p:cNvSpPr/>
          <p:nvPr/>
        </p:nvSpPr>
        <p:spPr>
          <a:xfrm>
            <a:off x="6397625" y="4760595"/>
            <a:ext cx="5794375" cy="1489075"/>
          </a:xfrm>
          <a:prstGeom prst="rect">
            <a:avLst/>
          </a:prstGeom>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1219200" rtl="0" eaLnBrk="1" fontAlgn="auto" latinLnBrk="0" hangingPunct="1">
              <a:lnSpc>
                <a:spcPct val="13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 teaching model driven by clinical problems. By presenting case problems, students independently review literature and conduct group discussions, constructing knowledge by solving problems, emphasizing independent inquiry and teamwork. However, it is difficult to restore real scenarios, and hands-on training tends to be "theoretical".</a:t>
            </a:r>
            <a:endPar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2" name="矩形 11"/>
          <p:cNvSpPr/>
          <p:nvPr/>
        </p:nvSpPr>
        <p:spPr>
          <a:xfrm>
            <a:off x="7108277" y="1555959"/>
            <a:ext cx="4608152" cy="64633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wrap="square"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LBL</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nvSpPr>
        <p:spPr>
          <a:xfrm>
            <a:off x="7108276" y="4015459"/>
            <a:ext cx="4608152" cy="64633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wrap="square"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PBL</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梯形 34"/>
          <p:cNvSpPr/>
          <p:nvPr/>
        </p:nvSpPr>
        <p:spPr>
          <a:xfrm rot="16200000">
            <a:off x="7446198" y="-451317"/>
            <a:ext cx="2291737" cy="7199871"/>
          </a:xfrm>
          <a:prstGeom prst="trapezoid">
            <a:avLst>
              <a:gd name="adj" fmla="val 1693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7" name="梯形 36"/>
          <p:cNvSpPr/>
          <p:nvPr/>
        </p:nvSpPr>
        <p:spPr>
          <a:xfrm rot="5400000">
            <a:off x="1331640" y="636804"/>
            <a:ext cx="2344067" cy="5007345"/>
          </a:xfrm>
          <a:prstGeom prst="trapezoid">
            <a:avLst>
              <a:gd name="adj" fmla="val 17865"/>
            </a:avLst>
          </a:prstGeom>
          <a:solidFill>
            <a:schemeClr val="bg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7" name="文本框 2"/>
          <p:cNvSpPr txBox="1"/>
          <p:nvPr/>
        </p:nvSpPr>
        <p:spPr>
          <a:xfrm>
            <a:off x="3729079" y="2556165"/>
            <a:ext cx="1164101" cy="1200329"/>
          </a:xfrm>
          <a:prstGeom prst="rect">
            <a:avLst/>
          </a:prstGeom>
          <a:noFill/>
        </p:spPr>
        <p:txBody>
          <a:bodyPr wrap="none" lIns="91440" tIns="45720" rIns="91440" bIns="45720"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Part</a:t>
            </a:r>
            <a:r>
              <a:rPr kumimoji="0" lang="en-US" altLang="zh-CN" sz="72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2</a:t>
            </a:r>
            <a:endParaRPr kumimoji="0" lang="zh-CN" altLang="en-US" sz="72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29" name="矩形 28"/>
          <p:cNvSpPr/>
          <p:nvPr/>
        </p:nvSpPr>
        <p:spPr>
          <a:xfrm>
            <a:off x="5638798" y="2692405"/>
            <a:ext cx="5289550" cy="1014730"/>
          </a:xfrm>
          <a:prstGeom prst="rect">
            <a:avLst/>
          </a:prstGeom>
        </p:spPr>
        <p:txBody>
          <a:bodyPr wrap="non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60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Teaching Plan</a:t>
            </a:r>
            <a:endParaRPr kumimoji="0" lang="en-US" altLang="zh-CN" sz="6000" b="1"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7" name="图片 6" descr="logo2"/>
          <p:cNvPicPr>
            <a:picLocks noChangeAspect="1"/>
          </p:cNvPicPr>
          <p:nvPr>
            <p:custDataLst>
              <p:tags r:id="rId3"/>
            </p:custDataLst>
          </p:nvPr>
        </p:nvPicPr>
        <p:blipFill>
          <a:blip r:embed="rId2"/>
          <a:srcRect r="68305" b="8178"/>
          <a:stretch>
            <a:fillRect/>
          </a:stretch>
        </p:blipFill>
        <p:spPr>
          <a:xfrm>
            <a:off x="119380" y="1927860"/>
            <a:ext cx="2618740" cy="235077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49221" y="2257729"/>
            <a:ext cx="10221004" cy="981393"/>
            <a:chOff x="1898189" y="2451347"/>
            <a:chExt cx="7463076" cy="1052209"/>
          </a:xfrm>
        </p:grpSpPr>
        <p:sp>
          <p:nvSpPr>
            <p:cNvPr id="7" name="圆角矩形 6"/>
            <p:cNvSpPr/>
            <p:nvPr/>
          </p:nvSpPr>
          <p:spPr>
            <a:xfrm>
              <a:off x="1898189" y="2451347"/>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2" name="文本框 31"/>
            <p:cNvSpPr txBox="1"/>
            <p:nvPr/>
          </p:nvSpPr>
          <p:spPr>
            <a:xfrm>
              <a:off x="2028001" y="2514297"/>
              <a:ext cx="7333264" cy="988552"/>
            </a:xfrm>
            <a:prstGeom prst="rect">
              <a:avLst/>
            </a:prstGeom>
            <a:noFill/>
          </p:spPr>
          <p:txBody>
            <a:bodyPr wrap="square" rtlCol="0">
              <a:spAutoFit/>
            </a:bodyPr>
            <a:lstStyle/>
            <a:p>
              <a:pPr marL="0" marR="0" lvl="0" defTabSz="457200" rtl="0" eaLnBrk="1" fontAlgn="auto" latinLnBrk="0" hangingPunct="1">
                <a:lnSpc>
                  <a:spcPct val="100000"/>
                </a:lnSpc>
                <a:spcBef>
                  <a:spcPts val="0"/>
                </a:spcBef>
                <a:spcAft>
                  <a:spcPts val="0"/>
                </a:spcAft>
                <a:buClrTx/>
                <a:buSzTx/>
                <a:buFontTx/>
                <a:buNone/>
                <a:defRPr/>
              </a:pPr>
              <a:r>
                <a:rPr kumimoji="0" lang="en-US" altLang="zh-CN" b="0" i="0" u="none" strike="noStrike" kern="1200" cap="none" spc="0" normalizeH="0" baseline="0" noProof="0" dirty="0">
                  <a:ln>
                    <a:noFill/>
                  </a:ln>
                  <a:solidFill>
                    <a:srgbClr val="1A6094"/>
                  </a:solidFill>
                  <a:effectLst/>
                  <a:uLnTx/>
                  <a:uFillTx/>
                  <a:latin typeface="微软雅黑" panose="020B0503020204020204" pitchFamily="34" charset="-122"/>
                  <a:ea typeface="微软雅黑" panose="020B0503020204020204" pitchFamily="34" charset="-122"/>
                  <a:cs typeface="+mn-cs"/>
                </a:rPr>
                <a:t>Bridge-in</a:t>
              </a:r>
              <a:r>
                <a:rPr kumimoji="0" lang="en-US" altLang="zh-CN"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 Select a case of "Uremia with Pleural Effusion" and release it to students one day before class through an online platform. Students can use the DoctorU mini-program to conduct online virtual case questioning to collect medical history and analyze the case.</a:t>
              </a:r>
              <a:endParaRPr kumimoji="0" lang="en-US" altLang="zh-CN"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grpSp>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5" name="图片 4"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grpSp>
        <p:nvGrpSpPr>
          <p:cNvPr id="2" name="组合 1"/>
          <p:cNvGrpSpPr/>
          <p:nvPr>
            <p:custDataLst>
              <p:tags r:id="rId3"/>
            </p:custDataLst>
          </p:nvPr>
        </p:nvGrpSpPr>
        <p:grpSpPr>
          <a:xfrm>
            <a:off x="318135" y="1090930"/>
            <a:ext cx="11122660" cy="782320"/>
            <a:chOff x="501" y="1718"/>
            <a:chExt cx="17516" cy="1232"/>
          </a:xfrm>
        </p:grpSpPr>
        <p:sp>
          <p:nvSpPr>
            <p:cNvPr id="16" name="任意多边形 15"/>
            <p:cNvSpPr/>
            <p:nvPr/>
          </p:nvSpPr>
          <p:spPr>
            <a:xfrm>
              <a:off x="501" y="1745"/>
              <a:ext cx="2399" cy="116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7" name="任意多边形 16"/>
            <p:cNvSpPr/>
            <p:nvPr/>
          </p:nvSpPr>
          <p:spPr>
            <a:xfrm>
              <a:off x="2937" y="2087"/>
              <a:ext cx="509" cy="482"/>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8" name="任意多边形 17"/>
            <p:cNvSpPr/>
            <p:nvPr/>
          </p:nvSpPr>
          <p:spPr>
            <a:xfrm>
              <a:off x="3479" y="1725"/>
              <a:ext cx="2399" cy="116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844" tIns="179844" rIns="179844" bIns="179844" numCol="1" spcCol="1270" anchor="ctr" anchorCtr="0">
              <a:noAutofit/>
            </a:bodyPr>
            <a:lstStyle/>
            <a:p>
              <a:pPr marL="0" marR="0" lvl="0" indent="0" algn="ctr" defTabSz="133350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9" name="任意多边形 18"/>
            <p:cNvSpPr/>
            <p:nvPr>
              <p:custDataLst>
                <p:tags r:id="rId4"/>
              </p:custDataLst>
            </p:nvPr>
          </p:nvSpPr>
          <p:spPr>
            <a:xfrm>
              <a:off x="5925" y="2067"/>
              <a:ext cx="509" cy="482"/>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任意多边形 19"/>
            <p:cNvSpPr/>
            <p:nvPr>
              <p:custDataLst>
                <p:tags r:id="rId5"/>
              </p:custDataLst>
            </p:nvPr>
          </p:nvSpPr>
          <p:spPr>
            <a:xfrm>
              <a:off x="6466" y="1745"/>
              <a:ext cx="2399" cy="116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1" name="任意多边形 20"/>
            <p:cNvSpPr/>
            <p:nvPr>
              <p:custDataLst>
                <p:tags r:id="rId6"/>
              </p:custDataLst>
            </p:nvPr>
          </p:nvSpPr>
          <p:spPr>
            <a:xfrm>
              <a:off x="8898" y="2077"/>
              <a:ext cx="509" cy="482"/>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2" name="任意多边形 21"/>
            <p:cNvSpPr/>
            <p:nvPr>
              <p:custDataLst>
                <p:tags r:id="rId7"/>
              </p:custDataLst>
            </p:nvPr>
          </p:nvSpPr>
          <p:spPr>
            <a:xfrm>
              <a:off x="9421" y="1724"/>
              <a:ext cx="2555" cy="116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3" name="文本框 20"/>
            <p:cNvSpPr txBox="1"/>
            <p:nvPr/>
          </p:nvSpPr>
          <p:spPr>
            <a:xfrm>
              <a:off x="520" y="2042"/>
              <a:ext cx="2370" cy="6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Bridge-in </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框 21"/>
            <p:cNvSpPr txBox="1"/>
            <p:nvPr/>
          </p:nvSpPr>
          <p:spPr>
            <a:xfrm>
              <a:off x="3493" y="2042"/>
              <a:ext cx="2385" cy="628"/>
            </a:xfrm>
            <a:prstGeom prst="rect">
              <a:avLst/>
            </a:prstGeom>
            <a:noFill/>
          </p:spPr>
          <p:txBody>
            <a:bodyPr wrap="square" rtlCol="0">
              <a:spAutoFit/>
            </a:bodyPr>
            <a:lstStyle/>
            <a:p>
              <a:pPr algn="ctr" defTabSz="457200">
                <a:defRPr/>
              </a:pPr>
              <a:r>
                <a:rPr lang="en-US" altLang="zh-CN" sz="2000" b="1" dirty="0">
                  <a:solidFill>
                    <a:prstClr val="white"/>
                  </a:solidFill>
                  <a:latin typeface="微软雅黑" panose="020B0503020204020204" pitchFamily="34" charset="-122"/>
                  <a:ea typeface="微软雅黑" panose="020B0503020204020204" pitchFamily="34" charset="-122"/>
                </a:rPr>
                <a:t>Objectives</a:t>
              </a:r>
              <a:endParaRPr lang="en-US" altLang="zh-CN" sz="2000" b="1" dirty="0">
                <a:solidFill>
                  <a:prstClr val="white"/>
                </a:solidFill>
                <a:latin typeface="微软雅黑" panose="020B0503020204020204" pitchFamily="34" charset="-122"/>
                <a:ea typeface="微软雅黑" panose="020B0503020204020204" pitchFamily="34" charset="-122"/>
              </a:endParaRPr>
            </a:p>
          </p:txBody>
        </p:sp>
        <p:sp>
          <p:nvSpPr>
            <p:cNvPr id="25" name="文本框 22"/>
            <p:cNvSpPr txBox="1"/>
            <p:nvPr>
              <p:custDataLst>
                <p:tags r:id="rId8"/>
              </p:custDataLst>
            </p:nvPr>
          </p:nvSpPr>
          <p:spPr>
            <a:xfrm>
              <a:off x="6468" y="1783"/>
              <a:ext cx="2399" cy="1122"/>
            </a:xfrm>
            <a:prstGeom prst="rect">
              <a:avLst/>
            </a:prstGeom>
            <a:noFill/>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Pre-assessment</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3"/>
            <p:cNvSpPr txBox="1"/>
            <p:nvPr>
              <p:custDataLst>
                <p:tags r:id="rId9"/>
              </p:custDataLst>
            </p:nvPr>
          </p:nvSpPr>
          <p:spPr>
            <a:xfrm>
              <a:off x="9348" y="1784"/>
              <a:ext cx="2660" cy="1167"/>
            </a:xfrm>
            <a:prstGeom prst="rect">
              <a:avLst/>
            </a:prstGeom>
            <a:noFill/>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Participatory Learning</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任意多边形 44"/>
            <p:cNvSpPr/>
            <p:nvPr>
              <p:custDataLst>
                <p:tags r:id="rId10"/>
              </p:custDataLst>
            </p:nvPr>
          </p:nvSpPr>
          <p:spPr>
            <a:xfrm>
              <a:off x="12022" y="2067"/>
              <a:ext cx="509" cy="482"/>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6" name="任意多边形 45"/>
            <p:cNvSpPr/>
            <p:nvPr>
              <p:custDataLst>
                <p:tags r:id="rId11"/>
              </p:custDataLst>
            </p:nvPr>
          </p:nvSpPr>
          <p:spPr>
            <a:xfrm>
              <a:off x="12545" y="1718"/>
              <a:ext cx="2399" cy="116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7" name="文本框 23"/>
            <p:cNvSpPr txBox="1"/>
            <p:nvPr>
              <p:custDataLst>
                <p:tags r:id="rId12"/>
              </p:custDataLst>
            </p:nvPr>
          </p:nvSpPr>
          <p:spPr>
            <a:xfrm>
              <a:off x="12560" y="1783"/>
              <a:ext cx="2385" cy="1016"/>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Post-assessment </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任意多边形 44"/>
            <p:cNvSpPr/>
            <p:nvPr/>
          </p:nvSpPr>
          <p:spPr>
            <a:xfrm>
              <a:off x="15045" y="2082"/>
              <a:ext cx="509" cy="482"/>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6" name="任意多边形 45"/>
            <p:cNvSpPr/>
            <p:nvPr/>
          </p:nvSpPr>
          <p:spPr>
            <a:xfrm>
              <a:off x="15619" y="1718"/>
              <a:ext cx="2399" cy="116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1" name="文本框 23"/>
            <p:cNvSpPr txBox="1"/>
            <p:nvPr/>
          </p:nvSpPr>
          <p:spPr>
            <a:xfrm>
              <a:off x="15599" y="1940"/>
              <a:ext cx="2385" cy="628"/>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Summary</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3" name="矩形 2"/>
          <p:cNvSpPr/>
          <p:nvPr/>
        </p:nvSpPr>
        <p:spPr>
          <a:xfrm>
            <a:off x="1228518" y="3358337"/>
            <a:ext cx="5390058" cy="319934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3" name="矩形 12"/>
          <p:cNvSpPr>
            <a:spLocks noChangeArrowheads="1"/>
          </p:cNvSpPr>
          <p:nvPr/>
        </p:nvSpPr>
        <p:spPr bwMode="auto">
          <a:xfrm>
            <a:off x="1360170" y="3528060"/>
            <a:ext cx="4083685" cy="299974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p>
            <a:pPr lvl="0" algn="just" defTabSz="457200">
              <a:lnSpc>
                <a:spcPct val="150000"/>
              </a:lnSpc>
              <a:defRPr/>
            </a:pPr>
            <a:r>
              <a:rPr kumimoji="0" lang="en-US" altLang="zh-CN" sz="14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Patient Chen XX, female, 80 years old, was admitted to the hospital due to the discovery of proteinuria and elevated blood creatinine for 10 years, and shortness of breath for half a month. The patient received regular hemodialysis treatment in another hospital 3 times a week for 3 years before admission. After admission, chest CT suggested a large amount of bilateral pleural effusion.</a:t>
            </a:r>
            <a:endParaRPr kumimoji="0" lang="en-US" altLang="zh-CN" sz="14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15" name="组合 14"/>
          <p:cNvGrpSpPr/>
          <p:nvPr/>
        </p:nvGrpSpPr>
        <p:grpSpPr>
          <a:xfrm>
            <a:off x="4649632" y="3415515"/>
            <a:ext cx="1889647" cy="1813344"/>
            <a:chOff x="8876147" y="3192042"/>
            <a:chExt cx="1889647" cy="1813344"/>
          </a:xfrm>
          <a:solidFill>
            <a:srgbClr val="021E73"/>
          </a:solidFill>
        </p:grpSpPr>
        <p:sp>
          <p:nvSpPr>
            <p:cNvPr id="27" name="任意多边形 11"/>
            <p:cNvSpPr/>
            <p:nvPr/>
          </p:nvSpPr>
          <p:spPr>
            <a:xfrm>
              <a:off x="10622170" y="4830722"/>
              <a:ext cx="136506" cy="174664"/>
            </a:xfrm>
            <a:custGeom>
              <a:avLst/>
              <a:gdLst>
                <a:gd name="connsiteX0" fmla="*/ 102393 w 102393"/>
                <a:gd name="connsiteY0" fmla="*/ 130968 h 130968"/>
                <a:gd name="connsiteX1" fmla="*/ 0 w 102393"/>
                <a:gd name="connsiteY1" fmla="*/ 130968 h 130968"/>
                <a:gd name="connsiteX2" fmla="*/ 0 w 102393"/>
                <a:gd name="connsiteY2" fmla="*/ 0 h 130968"/>
                <a:gd name="connsiteX3" fmla="*/ 102393 w 102393"/>
                <a:gd name="connsiteY3" fmla="*/ 130968 h 130968"/>
              </a:gdLst>
              <a:ahLst/>
              <a:cxnLst>
                <a:cxn ang="0">
                  <a:pos x="connsiteX0" y="connsiteY0"/>
                </a:cxn>
                <a:cxn ang="0">
                  <a:pos x="connsiteX1" y="connsiteY1"/>
                </a:cxn>
                <a:cxn ang="0">
                  <a:pos x="connsiteX2" y="connsiteY2"/>
                </a:cxn>
                <a:cxn ang="0">
                  <a:pos x="connsiteX3" y="connsiteY3"/>
                </a:cxn>
              </a:cxnLst>
              <a:rect l="l" t="t" r="r" b="b"/>
              <a:pathLst>
                <a:path w="102393" h="130968">
                  <a:moveTo>
                    <a:pt x="102393" y="130968"/>
                  </a:moveTo>
                  <a:lnTo>
                    <a:pt x="0" y="130968"/>
                  </a:lnTo>
                  <a:lnTo>
                    <a:pt x="0" y="0"/>
                  </a:lnTo>
                  <a:lnTo>
                    <a:pt x="102393" y="13096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black">
                    <a:lumMod val="85000"/>
                    <a:lumOff val="15000"/>
                  </a:prstClr>
                </a:solidFill>
                <a:effectLst/>
                <a:uLnTx/>
                <a:uFillTx/>
                <a:latin typeface="Arial" panose="020B0604020202020204"/>
                <a:ea typeface="微软雅黑" panose="020B0503020204020204" pitchFamily="34" charset="-122"/>
                <a:cs typeface="+mn-cs"/>
              </a:endParaRPr>
            </a:p>
          </p:txBody>
        </p:sp>
        <p:sp>
          <p:nvSpPr>
            <p:cNvPr id="29" name="任意多边形 13"/>
            <p:cNvSpPr/>
            <p:nvPr/>
          </p:nvSpPr>
          <p:spPr>
            <a:xfrm>
              <a:off x="8876147" y="3192042"/>
              <a:ext cx="152380" cy="95271"/>
            </a:xfrm>
            <a:custGeom>
              <a:avLst/>
              <a:gdLst>
                <a:gd name="connsiteX0" fmla="*/ 19050 w 114300"/>
                <a:gd name="connsiteY0" fmla="*/ 0 h 71437"/>
                <a:gd name="connsiteX1" fmla="*/ 0 w 114300"/>
                <a:gd name="connsiteY1" fmla="*/ 71437 h 71437"/>
                <a:gd name="connsiteX2" fmla="*/ 114300 w 114300"/>
                <a:gd name="connsiteY2" fmla="*/ 71437 h 71437"/>
                <a:gd name="connsiteX3" fmla="*/ 19050 w 114300"/>
                <a:gd name="connsiteY3" fmla="*/ 0 h 71437"/>
              </a:gdLst>
              <a:ahLst/>
              <a:cxnLst>
                <a:cxn ang="0">
                  <a:pos x="connsiteX0" y="connsiteY0"/>
                </a:cxn>
                <a:cxn ang="0">
                  <a:pos x="connsiteX1" y="connsiteY1"/>
                </a:cxn>
                <a:cxn ang="0">
                  <a:pos x="connsiteX2" y="connsiteY2"/>
                </a:cxn>
                <a:cxn ang="0">
                  <a:pos x="connsiteX3" y="connsiteY3"/>
                </a:cxn>
              </a:cxnLst>
              <a:rect l="l" t="t" r="r" b="b"/>
              <a:pathLst>
                <a:path w="114300" h="71437">
                  <a:moveTo>
                    <a:pt x="19050" y="0"/>
                  </a:moveTo>
                  <a:lnTo>
                    <a:pt x="0" y="71437"/>
                  </a:lnTo>
                  <a:lnTo>
                    <a:pt x="114300" y="71437"/>
                  </a:lnTo>
                  <a:lnTo>
                    <a:pt x="190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0" name="组合 29"/>
            <p:cNvGrpSpPr/>
            <p:nvPr/>
          </p:nvGrpSpPr>
          <p:grpSpPr>
            <a:xfrm>
              <a:off x="8903430" y="3192042"/>
              <a:ext cx="1862364" cy="1812286"/>
              <a:chOff x="6950444" y="2300288"/>
              <a:chExt cx="1396955" cy="1358900"/>
            </a:xfrm>
            <a:grpFill/>
          </p:grpSpPr>
          <p:sp>
            <p:nvSpPr>
              <p:cNvPr id="35" name="任意多边形 16"/>
              <p:cNvSpPr/>
              <p:nvPr/>
            </p:nvSpPr>
            <p:spPr>
              <a:xfrm>
                <a:off x="6950444" y="2300288"/>
                <a:ext cx="1396955" cy="1358900"/>
              </a:xfrm>
              <a:custGeom>
                <a:avLst/>
                <a:gdLst>
                  <a:gd name="connsiteX0" fmla="*/ 0 w 1319348"/>
                  <a:gd name="connsiteY0" fmla="*/ 0 h 1293223"/>
                  <a:gd name="connsiteX1" fmla="*/ 1319348 w 1319348"/>
                  <a:gd name="connsiteY1" fmla="*/ 1293223 h 1293223"/>
                  <a:gd name="connsiteX2" fmla="*/ 1319348 w 1319348"/>
                  <a:gd name="connsiteY2" fmla="*/ 391886 h 1293223"/>
                  <a:gd name="connsiteX3" fmla="*/ 927463 w 1319348"/>
                  <a:gd name="connsiteY3" fmla="*/ 13063 h 1293223"/>
                  <a:gd name="connsiteX4" fmla="*/ 0 w 1319348"/>
                  <a:gd name="connsiteY4" fmla="*/ 0 h 1293223"/>
                  <a:gd name="connsiteX0-1" fmla="*/ 0 w 1319348"/>
                  <a:gd name="connsiteY0-2" fmla="*/ 5987 h 1299210"/>
                  <a:gd name="connsiteX1-3" fmla="*/ 1319348 w 1319348"/>
                  <a:gd name="connsiteY1-4" fmla="*/ 1299210 h 1299210"/>
                  <a:gd name="connsiteX2-5" fmla="*/ 1319348 w 1319348"/>
                  <a:gd name="connsiteY2-6" fmla="*/ 397873 h 1299210"/>
                  <a:gd name="connsiteX3-7" fmla="*/ 908413 w 1319348"/>
                  <a:gd name="connsiteY3-8" fmla="*/ 0 h 1299210"/>
                  <a:gd name="connsiteX4-9" fmla="*/ 0 w 1319348"/>
                  <a:gd name="connsiteY4-10" fmla="*/ 5987 h 1299210"/>
                  <a:gd name="connsiteX0-11" fmla="*/ 0 w 1333635"/>
                  <a:gd name="connsiteY0-12" fmla="*/ 1225 h 1299210"/>
                  <a:gd name="connsiteX1-13" fmla="*/ 1333635 w 1333635"/>
                  <a:gd name="connsiteY1-14" fmla="*/ 1299210 h 1299210"/>
                  <a:gd name="connsiteX2-15" fmla="*/ 1333635 w 1333635"/>
                  <a:gd name="connsiteY2-16" fmla="*/ 397873 h 1299210"/>
                  <a:gd name="connsiteX3-17" fmla="*/ 922700 w 1333635"/>
                  <a:gd name="connsiteY3-18" fmla="*/ 0 h 1299210"/>
                  <a:gd name="connsiteX4-19" fmla="*/ 0 w 1333635"/>
                  <a:gd name="connsiteY4-20" fmla="*/ 1225 h 12992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33635" h="1299210">
                    <a:moveTo>
                      <a:pt x="0" y="1225"/>
                    </a:moveTo>
                    <a:lnTo>
                      <a:pt x="1333635" y="1299210"/>
                    </a:lnTo>
                    <a:lnTo>
                      <a:pt x="1333635" y="397873"/>
                    </a:lnTo>
                    <a:lnTo>
                      <a:pt x="922700" y="0"/>
                    </a:lnTo>
                    <a:lnTo>
                      <a:pt x="0" y="12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srgbClr val="444455"/>
                  </a:solidFill>
                  <a:effectLst/>
                  <a:uLnTx/>
                  <a:uFillTx/>
                  <a:latin typeface="Arial" panose="020B0604020202020204"/>
                  <a:ea typeface="微软雅黑" panose="020B0503020204020204" pitchFamily="34" charset="-122"/>
                  <a:cs typeface="+mn-cs"/>
                </a:endParaRPr>
              </a:p>
            </p:txBody>
          </p:sp>
          <p:sp>
            <p:nvSpPr>
              <p:cNvPr id="38" name="矩形 37"/>
              <p:cNvSpPr/>
              <p:nvPr/>
            </p:nvSpPr>
            <p:spPr>
              <a:xfrm rot="2637414">
                <a:off x="7543825" y="2617357"/>
                <a:ext cx="613490" cy="299016"/>
              </a:xfrm>
              <a:prstGeom prst="rect">
                <a:avLst/>
              </a:prstGeom>
              <a:grp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CASE</a:t>
                </a:r>
                <a:endParaRPr kumimoji="0" lang="en-US" altLang="zh-CN"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pic>
        <p:nvPicPr>
          <p:cNvPr id="39" name="图片 38"/>
          <p:cNvPicPr>
            <a:picLocks noChangeAspect="1"/>
          </p:cNvPicPr>
          <p:nvPr/>
        </p:nvPicPr>
        <p:blipFill>
          <a:blip r:embed="rId13"/>
          <a:stretch>
            <a:fillRect/>
          </a:stretch>
        </p:blipFill>
        <p:spPr>
          <a:xfrm>
            <a:off x="6850476" y="3358337"/>
            <a:ext cx="1511902" cy="3326185"/>
          </a:xfrm>
          <a:prstGeom prst="rect">
            <a:avLst/>
          </a:prstGeom>
        </p:spPr>
      </p:pic>
      <p:pic>
        <p:nvPicPr>
          <p:cNvPr id="40" name="图片 3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357537" y="3342285"/>
            <a:ext cx="1519199" cy="3342238"/>
          </a:xfrm>
          <a:prstGeom prst="rect">
            <a:avLst/>
          </a:prstGeom>
        </p:spPr>
      </p:pic>
      <p:pic>
        <p:nvPicPr>
          <p:cNvPr id="41" name="图片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858322" y="3358337"/>
            <a:ext cx="1511903" cy="332618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16330" y="2587625"/>
            <a:ext cx="8801735" cy="1085215"/>
            <a:chOff x="1898189" y="2451347"/>
            <a:chExt cx="7508171" cy="1052209"/>
          </a:xfrm>
        </p:grpSpPr>
        <p:sp>
          <p:nvSpPr>
            <p:cNvPr id="7" name="圆角矩形 6"/>
            <p:cNvSpPr/>
            <p:nvPr/>
          </p:nvSpPr>
          <p:spPr>
            <a:xfrm>
              <a:off x="1898189" y="2451347"/>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2" name="文本框 31"/>
            <p:cNvSpPr txBox="1"/>
            <p:nvPr/>
          </p:nvSpPr>
          <p:spPr>
            <a:xfrm>
              <a:off x="1940440" y="2451347"/>
              <a:ext cx="7465920" cy="1051187"/>
            </a:xfrm>
            <a:prstGeom prst="rect">
              <a:avLst/>
            </a:prstGeom>
            <a:noFill/>
          </p:spPr>
          <p:txBody>
            <a:bodyPr wrap="square" rtlCol="0">
              <a:noAutofit/>
            </a:bodyPr>
            <a:lstStyle/>
            <a:p>
              <a:pPr marL="0" marR="0" lvl="0" defTabSz="4572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1A6094"/>
                  </a:solidFill>
                  <a:effectLst/>
                  <a:uLnTx/>
                  <a:uFillTx/>
                  <a:latin typeface="微软雅黑" panose="020B0503020204020204" pitchFamily="34" charset="-122"/>
                  <a:ea typeface="微软雅黑" panose="020B0503020204020204" pitchFamily="34" charset="-122"/>
                  <a:cs typeface="+mn-cs"/>
                </a:rPr>
                <a:t>Bridge-in</a:t>
              </a: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rPr>
                <a:t>: Select a case of "Uremia with Pleural Effusion" and release it to students one day before class through an online platform. Students can use the DoctorU mini-program to conduct online virtual case questioning to collect medical history and analyze the case.</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endParaRPr>
            </a:p>
          </p:txBody>
        </p:sp>
      </p:grpSp>
      <p:grpSp>
        <p:nvGrpSpPr>
          <p:cNvPr id="9" name="组合 8"/>
          <p:cNvGrpSpPr/>
          <p:nvPr/>
        </p:nvGrpSpPr>
        <p:grpSpPr>
          <a:xfrm>
            <a:off x="1743658" y="3896193"/>
            <a:ext cx="8748871" cy="981393"/>
            <a:chOff x="2525417" y="3853299"/>
            <a:chExt cx="7463076" cy="1052209"/>
          </a:xfrm>
        </p:grpSpPr>
        <p:sp>
          <p:nvSpPr>
            <p:cNvPr id="36" name="圆角矩形 35"/>
            <p:cNvSpPr/>
            <p:nvPr/>
          </p:nvSpPr>
          <p:spPr>
            <a:xfrm>
              <a:off x="2525417" y="3853299"/>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3" name="文本框 32"/>
            <p:cNvSpPr txBox="1"/>
            <p:nvPr/>
          </p:nvSpPr>
          <p:spPr>
            <a:xfrm>
              <a:off x="2628834" y="3895157"/>
              <a:ext cx="7049253" cy="988552"/>
            </a:xfrm>
            <a:prstGeom prst="rect">
              <a:avLst/>
            </a:prstGeom>
            <a:noFill/>
          </p:spPr>
          <p:txBody>
            <a:bodyPr wrap="square" rtlCol="0">
              <a:spAutoFit/>
            </a:bodyPr>
            <a:lstStyle/>
            <a:p>
              <a:pPr algn="l" defTabSz="457200">
                <a:spcBef>
                  <a:spcPts val="0"/>
                </a:spcBef>
                <a:spcAft>
                  <a:spcPts val="0"/>
                </a:spcAft>
                <a:buClrTx/>
                <a:buSzTx/>
                <a:buFontTx/>
                <a:defRPr/>
              </a:pPr>
              <a:r>
                <a:rPr lang="en-US" altLang="zh-CN" dirty="0">
                  <a:solidFill>
                    <a:srgbClr val="1A6094"/>
                  </a:solidFill>
                  <a:latin typeface="微软雅黑" panose="020B0503020204020204" pitchFamily="34" charset="-122"/>
                  <a:ea typeface="微软雅黑" panose="020B0503020204020204" pitchFamily="34" charset="-122"/>
                </a:rPr>
                <a:t>Objectives</a:t>
              </a:r>
              <a:r>
                <a:rPr lang="en-US" altLang="zh-CN" dirty="0">
                  <a:latin typeface="微软雅黑" panose="020B0503020204020204" pitchFamily="34" charset="-122"/>
                  <a:ea typeface="微软雅黑" panose="020B0503020204020204" pitchFamily="34" charset="-122"/>
                </a:rPr>
                <a:t>: </a:t>
              </a:r>
              <a:r>
                <a:rPr lang="en-US" altLang="zh-CN"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Clarify the knowledge and ability objectives related to the indications for thoracentesis, standard operating procedures, and risk control of complications.</a:t>
              </a:r>
              <a:endParaRPr lang="en-US" altLang="zh-CN"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endParaRPr>
            </a:p>
          </p:txBody>
        </p:sp>
      </p:grpSp>
      <p:grpSp>
        <p:nvGrpSpPr>
          <p:cNvPr id="10" name="组合 9"/>
          <p:cNvGrpSpPr/>
          <p:nvPr/>
        </p:nvGrpSpPr>
        <p:grpSpPr>
          <a:xfrm>
            <a:off x="2333499" y="5207245"/>
            <a:ext cx="8748871" cy="981394"/>
            <a:chOff x="3115259" y="5248106"/>
            <a:chExt cx="7463076" cy="1052209"/>
          </a:xfrm>
        </p:grpSpPr>
        <p:sp>
          <p:nvSpPr>
            <p:cNvPr id="37" name="圆角矩形 36"/>
            <p:cNvSpPr/>
            <p:nvPr/>
          </p:nvSpPr>
          <p:spPr>
            <a:xfrm>
              <a:off x="3115259" y="5248106"/>
              <a:ext cx="7463076" cy="1052209"/>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dirty="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4" name="文本框 33"/>
            <p:cNvSpPr txBox="1"/>
            <p:nvPr/>
          </p:nvSpPr>
          <p:spPr>
            <a:xfrm>
              <a:off x="3169503" y="5311686"/>
              <a:ext cx="7243285" cy="988551"/>
            </a:xfrm>
            <a:prstGeom prst="rect">
              <a:avLst/>
            </a:prstGeom>
            <a:noFill/>
          </p:spPr>
          <p:txBody>
            <a:bodyPr wrap="square" rtlCol="0">
              <a:spAutoFit/>
            </a:bodyPr>
            <a:lstStyle/>
            <a:p>
              <a:pPr marR="0" lvl="0" defTabSz="457200" fontAlgn="auto">
                <a:lnSpc>
                  <a:spcPct val="100000"/>
                </a:lnSpc>
                <a:spcBef>
                  <a:spcPts val="0"/>
                </a:spcBef>
                <a:spcAft>
                  <a:spcPts val="0"/>
                </a:spcAft>
                <a:buClrTx/>
                <a:buSzTx/>
                <a:buFontTx/>
                <a:buNone/>
                <a:defRPr/>
              </a:pPr>
              <a:r>
                <a:rPr lang="en-US" altLang="zh-CN" dirty="0">
                  <a:solidFill>
                    <a:srgbClr val="1A6094"/>
                  </a:solidFill>
                  <a:latin typeface="微软雅黑" panose="020B0503020204020204" pitchFamily="34" charset="-122"/>
                  <a:ea typeface="微软雅黑" panose="020B0503020204020204" pitchFamily="34" charset="-122"/>
                </a:rPr>
                <a:t>Pre-assessment</a:t>
              </a:r>
              <a:r>
                <a:rPr lang="en-US" altLang="zh-CN" dirty="0">
                  <a:latin typeface="微软雅黑" panose="020B0503020204020204" pitchFamily="34" charset="-122"/>
                  <a:ea typeface="微软雅黑" panose="020B0503020204020204" pitchFamily="34" charset="-122"/>
                </a:rPr>
                <a:t>: Use the Xuexitong platform to release online questionnaires and conduct oral questioning to assess students' mastery of knowledge such as standardized thoracentesis procedures.</a:t>
              </a:r>
              <a:endParaRPr lang="en-US" altLang="zh-CN" dirty="0">
                <a:latin typeface="微软雅黑" panose="020B0503020204020204" pitchFamily="34" charset="-122"/>
                <a:ea typeface="微软雅黑" panose="020B0503020204020204" pitchFamily="34" charset="-122"/>
              </a:endParaRPr>
            </a:p>
          </p:txBody>
        </p:sp>
      </p:grpSp>
      <p:sp>
        <p:nvSpPr>
          <p:cNvPr id="16" name="任意多边形 15"/>
          <p:cNvSpPr/>
          <p:nvPr/>
        </p:nvSpPr>
        <p:spPr>
          <a:xfrm>
            <a:off x="318214" y="110824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7" name="任意多边形 16"/>
          <p:cNvSpPr/>
          <p:nvPr/>
        </p:nvSpPr>
        <p:spPr>
          <a:xfrm>
            <a:off x="1865102" y="132523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8" name="任意多边形 17"/>
          <p:cNvSpPr/>
          <p:nvPr/>
        </p:nvSpPr>
        <p:spPr>
          <a:xfrm>
            <a:off x="2209275" y="1095578"/>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844" tIns="179844" rIns="179844" bIns="179844" numCol="1" spcCol="1270" anchor="ctr" anchorCtr="0">
            <a:noAutofit/>
          </a:bodyPr>
          <a:lstStyle/>
          <a:p>
            <a:pPr marL="0" marR="0" lvl="0" indent="0" algn="ctr" defTabSz="133350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9" name="任意多边形 18"/>
          <p:cNvSpPr/>
          <p:nvPr/>
        </p:nvSpPr>
        <p:spPr>
          <a:xfrm>
            <a:off x="3762068" y="131256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任意多边形 19"/>
          <p:cNvSpPr/>
          <p:nvPr/>
        </p:nvSpPr>
        <p:spPr>
          <a:xfrm>
            <a:off x="4105825" y="110824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1" name="任意多边形 20"/>
          <p:cNvSpPr/>
          <p:nvPr/>
        </p:nvSpPr>
        <p:spPr>
          <a:xfrm>
            <a:off x="5650013" y="1319182"/>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2" name="任意多边形 21"/>
          <p:cNvSpPr/>
          <p:nvPr/>
        </p:nvSpPr>
        <p:spPr>
          <a:xfrm>
            <a:off x="5982109" y="1094762"/>
            <a:ext cx="1622302"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3" name="文本框 20"/>
          <p:cNvSpPr txBox="1"/>
          <p:nvPr/>
        </p:nvSpPr>
        <p:spPr>
          <a:xfrm>
            <a:off x="329636" y="1203831"/>
            <a:ext cx="151425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桥入</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框 21"/>
          <p:cNvSpPr txBox="1"/>
          <p:nvPr/>
        </p:nvSpPr>
        <p:spPr>
          <a:xfrm>
            <a:off x="2213843" y="1213199"/>
            <a:ext cx="1514251" cy="523220"/>
          </a:xfrm>
          <a:prstGeom prst="rect">
            <a:avLst/>
          </a:prstGeom>
          <a:noFill/>
        </p:spPr>
        <p:txBody>
          <a:bodyPr wrap="square" rtlCol="0">
            <a:spAutoFit/>
          </a:bodyPr>
          <a:lstStyle/>
          <a:p>
            <a:pPr algn="ctr" defTabSz="457200">
              <a:defRPr/>
            </a:pPr>
            <a:r>
              <a:rPr lang="zh-CN" altLang="en-US" sz="2800" b="1" dirty="0">
                <a:solidFill>
                  <a:prstClr val="white"/>
                </a:solidFill>
                <a:latin typeface="微软雅黑" panose="020B0503020204020204" pitchFamily="34" charset="-122"/>
                <a:ea typeface="微软雅黑" panose="020B0503020204020204" pitchFamily="34" charset="-122"/>
              </a:rPr>
              <a:t>目标</a:t>
            </a:r>
            <a:endParaRPr lang="zh-CN" altLang="en-US" sz="2800" b="1" dirty="0">
              <a:solidFill>
                <a:prstClr val="white"/>
              </a:solidFill>
              <a:latin typeface="微软雅黑" panose="020B0503020204020204" pitchFamily="34" charset="-122"/>
              <a:ea typeface="微软雅黑" panose="020B0503020204020204" pitchFamily="34" charset="-122"/>
            </a:endParaRPr>
          </a:p>
        </p:txBody>
      </p:sp>
      <p:sp>
        <p:nvSpPr>
          <p:cNvPr id="25" name="文本框 22"/>
          <p:cNvSpPr txBox="1"/>
          <p:nvPr/>
        </p:nvSpPr>
        <p:spPr>
          <a:xfrm>
            <a:off x="3946067" y="1224759"/>
            <a:ext cx="1842904"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前评估</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3"/>
          <p:cNvSpPr txBox="1"/>
          <p:nvPr/>
        </p:nvSpPr>
        <p:spPr>
          <a:xfrm>
            <a:off x="5923417" y="1233791"/>
            <a:ext cx="174265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参与式学习</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任意多边形 44"/>
          <p:cNvSpPr/>
          <p:nvPr/>
        </p:nvSpPr>
        <p:spPr>
          <a:xfrm>
            <a:off x="7634080" y="131256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6" name="任意多边形 45"/>
          <p:cNvSpPr/>
          <p:nvPr/>
        </p:nvSpPr>
        <p:spPr>
          <a:xfrm>
            <a:off x="7966176" y="109095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7" name="文本框 23"/>
          <p:cNvSpPr txBox="1"/>
          <p:nvPr/>
        </p:nvSpPr>
        <p:spPr>
          <a:xfrm>
            <a:off x="7975314" y="1193160"/>
            <a:ext cx="1514251" cy="523219"/>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zh-CN" altLang="en-US" sz="2800" b="1" dirty="0">
                <a:solidFill>
                  <a:prstClr val="white"/>
                </a:solidFill>
                <a:latin typeface="微软雅黑" panose="020B0503020204020204" pitchFamily="34" charset="-122"/>
                <a:ea typeface="微软雅黑" panose="020B0503020204020204" pitchFamily="34" charset="-122"/>
              </a:rPr>
              <a:t>后评估</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任意多边形 30"/>
          <p:cNvSpPr/>
          <p:nvPr/>
        </p:nvSpPr>
        <p:spPr>
          <a:xfrm>
            <a:off x="9263868" y="3180683"/>
            <a:ext cx="1029895" cy="754715"/>
          </a:xfrm>
          <a:custGeom>
            <a:avLst/>
            <a:gdLst>
              <a:gd name="connsiteX0" fmla="*/ 0 w 792480"/>
              <a:gd name="connsiteY0" fmla="*/ 435864 h 792480"/>
              <a:gd name="connsiteX1" fmla="*/ 178308 w 792480"/>
              <a:gd name="connsiteY1" fmla="*/ 435864 h 792480"/>
              <a:gd name="connsiteX2" fmla="*/ 178308 w 792480"/>
              <a:gd name="connsiteY2" fmla="*/ 0 h 792480"/>
              <a:gd name="connsiteX3" fmla="*/ 614172 w 792480"/>
              <a:gd name="connsiteY3" fmla="*/ 0 h 792480"/>
              <a:gd name="connsiteX4" fmla="*/ 614172 w 792480"/>
              <a:gd name="connsiteY4" fmla="*/ 435864 h 792480"/>
              <a:gd name="connsiteX5" fmla="*/ 792480 w 792480"/>
              <a:gd name="connsiteY5" fmla="*/ 435864 h 792480"/>
              <a:gd name="connsiteX6" fmla="*/ 396240 w 792480"/>
              <a:gd name="connsiteY6" fmla="*/ 792480 h 792480"/>
              <a:gd name="connsiteX7" fmla="*/ 0 w 792480"/>
              <a:gd name="connsiteY7" fmla="*/ 435864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2480" h="792480">
                <a:moveTo>
                  <a:pt x="0" y="435864"/>
                </a:moveTo>
                <a:lnTo>
                  <a:pt x="178308" y="435864"/>
                </a:lnTo>
                <a:lnTo>
                  <a:pt x="178308" y="0"/>
                </a:lnTo>
                <a:lnTo>
                  <a:pt x="614172" y="0"/>
                </a:lnTo>
                <a:lnTo>
                  <a:pt x="614172" y="435864"/>
                </a:lnTo>
                <a:lnTo>
                  <a:pt x="792480" y="435864"/>
                </a:lnTo>
                <a:lnTo>
                  <a:pt x="396240" y="792480"/>
                </a:lnTo>
                <a:lnTo>
                  <a:pt x="0" y="435864"/>
                </a:lnTo>
                <a:close/>
              </a:path>
            </a:pathLst>
          </a:custGeom>
          <a:solidFill>
            <a:schemeClr val="accent2"/>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4028" tIns="45720" rIns="224028" bIns="241859" numCol="1" spcCol="953"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defRPr/>
            </a:pPr>
            <a:endParaRPr kumimoji="0" lang="zh-CN" altLang="en-US" sz="36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微软雅黑" panose="020B0503020204020204" pitchFamily="34" charset="-122"/>
              <a:cs typeface="+mn-cs"/>
            </a:endParaRPr>
          </a:p>
        </p:txBody>
      </p:sp>
      <p:sp>
        <p:nvSpPr>
          <p:cNvPr id="32" name="任意多边形 31"/>
          <p:cNvSpPr/>
          <p:nvPr/>
        </p:nvSpPr>
        <p:spPr>
          <a:xfrm>
            <a:off x="9858501" y="4487578"/>
            <a:ext cx="1029895" cy="754715"/>
          </a:xfrm>
          <a:custGeom>
            <a:avLst/>
            <a:gdLst>
              <a:gd name="connsiteX0" fmla="*/ 0 w 792480"/>
              <a:gd name="connsiteY0" fmla="*/ 435864 h 792480"/>
              <a:gd name="connsiteX1" fmla="*/ 178308 w 792480"/>
              <a:gd name="connsiteY1" fmla="*/ 435864 h 792480"/>
              <a:gd name="connsiteX2" fmla="*/ 178308 w 792480"/>
              <a:gd name="connsiteY2" fmla="*/ 0 h 792480"/>
              <a:gd name="connsiteX3" fmla="*/ 614172 w 792480"/>
              <a:gd name="connsiteY3" fmla="*/ 0 h 792480"/>
              <a:gd name="connsiteX4" fmla="*/ 614172 w 792480"/>
              <a:gd name="connsiteY4" fmla="*/ 435864 h 792480"/>
              <a:gd name="connsiteX5" fmla="*/ 792480 w 792480"/>
              <a:gd name="connsiteY5" fmla="*/ 435864 h 792480"/>
              <a:gd name="connsiteX6" fmla="*/ 396240 w 792480"/>
              <a:gd name="connsiteY6" fmla="*/ 792480 h 792480"/>
              <a:gd name="connsiteX7" fmla="*/ 0 w 792480"/>
              <a:gd name="connsiteY7" fmla="*/ 435864 h 79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2480" h="792480">
                <a:moveTo>
                  <a:pt x="0" y="435864"/>
                </a:moveTo>
                <a:lnTo>
                  <a:pt x="178308" y="435864"/>
                </a:lnTo>
                <a:lnTo>
                  <a:pt x="178308" y="0"/>
                </a:lnTo>
                <a:lnTo>
                  <a:pt x="614172" y="0"/>
                </a:lnTo>
                <a:lnTo>
                  <a:pt x="614172" y="435864"/>
                </a:lnTo>
                <a:lnTo>
                  <a:pt x="792480" y="435864"/>
                </a:lnTo>
                <a:lnTo>
                  <a:pt x="396240" y="792480"/>
                </a:lnTo>
                <a:lnTo>
                  <a:pt x="0" y="435864"/>
                </a:lnTo>
                <a:close/>
              </a:path>
            </a:pathLst>
          </a:custGeom>
          <a:solidFill>
            <a:schemeClr val="accent2"/>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24028" tIns="45720" rIns="224028" bIns="241859" numCol="1" spcCol="953"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defRPr/>
            </a:pPr>
            <a:endParaRPr kumimoji="0" lang="zh-CN" altLang="en-US" sz="3600" b="0" i="0" u="none" strike="noStrike" kern="1200" cap="none" spc="0" normalizeH="0" baseline="0" noProof="0">
              <a:ln>
                <a:noFill/>
              </a:ln>
              <a:solidFill>
                <a:prstClr val="black">
                  <a:hueOff val="0"/>
                  <a:satOff val="0"/>
                  <a:lumOff val="0"/>
                  <a:alphaOff val="0"/>
                </a:prstClr>
              </a:solidFill>
              <a:effectLst/>
              <a:uLnTx/>
              <a:uFillTx/>
              <a:latin typeface="Arial" panose="020B0604020202020204"/>
              <a:ea typeface="微软雅黑" panose="020B0503020204020204" pitchFamily="34" charset="-122"/>
              <a:cs typeface="+mn-cs"/>
            </a:endParaRPr>
          </a:p>
        </p:txBody>
      </p:sp>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rPr>
              <a:t>Teaching Plan</a:t>
            </a:r>
            <a:endParaRPr kumimoji="0" lang="en-US" altLang="zh-CN"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5" name="图片 4"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sp>
        <p:nvSpPr>
          <p:cNvPr id="4" name="任意多边形 44"/>
          <p:cNvSpPr/>
          <p:nvPr/>
        </p:nvSpPr>
        <p:spPr>
          <a:xfrm>
            <a:off x="9553778" y="1322252"/>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6" name="任意多边形 45"/>
          <p:cNvSpPr/>
          <p:nvPr/>
        </p:nvSpPr>
        <p:spPr>
          <a:xfrm>
            <a:off x="9918142" y="109095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1" name="文本框 23"/>
          <p:cNvSpPr txBox="1"/>
          <p:nvPr/>
        </p:nvSpPr>
        <p:spPr>
          <a:xfrm>
            <a:off x="9927280" y="1193160"/>
            <a:ext cx="1514251" cy="52322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zh-CN" altLang="en-US" sz="2800" b="1" dirty="0">
                <a:solidFill>
                  <a:prstClr val="white"/>
                </a:solidFill>
                <a:latin typeface="微软雅黑" panose="020B0503020204020204" pitchFamily="34" charset="-122"/>
                <a:ea typeface="微软雅黑" panose="020B0503020204020204" pitchFamily="34" charset="-122"/>
              </a:rPr>
              <a:t>总结</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任意多边形 2"/>
          <p:cNvSpPr/>
          <p:nvPr/>
        </p:nvSpPr>
        <p:spPr>
          <a:xfrm>
            <a:off x="318135" y="1108075"/>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2" name="任意多边形 11"/>
          <p:cNvSpPr/>
          <p:nvPr/>
        </p:nvSpPr>
        <p:spPr>
          <a:xfrm>
            <a:off x="1864995" y="132524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3" name="任意多边形 12"/>
          <p:cNvSpPr/>
          <p:nvPr/>
        </p:nvSpPr>
        <p:spPr>
          <a:xfrm>
            <a:off x="2209165" y="1095375"/>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Overflow="overflow" horzOverflow="overflow" vert="horz" wrap="square" lIns="174764" tIns="174764" rIns="174764" bIns="174764" numCol="1" spcCol="1270" rtlCol="0" fromWordArt="0" anchor="ctr" anchorCtr="0" forceAA="0" compatLnSpc="1">
            <a:noAutofit/>
          </a:bodyPr>
          <a:lstStyle/>
          <a:p>
            <a:pPr lvl="0" algn="ctr" defTabSz="1289050">
              <a:spcAft>
                <a:spcPct val="35000"/>
              </a:spcAft>
              <a:buClrTx/>
              <a:buSzTx/>
              <a:buFontTx/>
              <a:defRPr/>
            </a:pPr>
            <a:endParaRPr lang="zh-CN" altLang="en-US" sz="2665" noProof="0" dirty="0">
              <a:ln>
                <a:noFill/>
              </a:ln>
              <a:solidFill>
                <a:prstClr val="white"/>
              </a:solidFill>
              <a:effectLst/>
              <a:uLnTx/>
              <a:uFillTx/>
              <a:latin typeface="Arial" panose="020B0604020202020204"/>
              <a:ea typeface="微软雅黑" panose="020B0503020204020204" pitchFamily="34" charset="-122"/>
              <a:sym typeface="+mn-ea"/>
            </a:endParaRPr>
          </a:p>
        </p:txBody>
      </p:sp>
      <p:sp>
        <p:nvSpPr>
          <p:cNvPr id="14" name="任意多边形 13"/>
          <p:cNvSpPr/>
          <p:nvPr/>
        </p:nvSpPr>
        <p:spPr>
          <a:xfrm>
            <a:off x="3762375" y="131254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5" name="任意多边形 14"/>
          <p:cNvSpPr/>
          <p:nvPr/>
        </p:nvSpPr>
        <p:spPr>
          <a:xfrm>
            <a:off x="4105910" y="1108075"/>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7" name="任意多边形 26"/>
          <p:cNvSpPr/>
          <p:nvPr/>
        </p:nvSpPr>
        <p:spPr>
          <a:xfrm>
            <a:off x="5650230" y="131889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8" name="任意多边形 27"/>
          <p:cNvSpPr/>
          <p:nvPr/>
        </p:nvSpPr>
        <p:spPr>
          <a:xfrm>
            <a:off x="5982335" y="1094740"/>
            <a:ext cx="162242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9" name="文本框 20"/>
          <p:cNvSpPr txBox="1"/>
          <p:nvPr/>
        </p:nvSpPr>
        <p:spPr>
          <a:xfrm>
            <a:off x="330200" y="1296670"/>
            <a:ext cx="1504950" cy="398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Bridge-in </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1"/>
          <p:cNvSpPr txBox="1"/>
          <p:nvPr/>
        </p:nvSpPr>
        <p:spPr>
          <a:xfrm>
            <a:off x="2218055" y="1296670"/>
            <a:ext cx="1514475" cy="398780"/>
          </a:xfrm>
          <a:prstGeom prst="rect">
            <a:avLst/>
          </a:prstGeom>
          <a:noFill/>
        </p:spPr>
        <p:txBody>
          <a:bodyPr wrap="square" rtlCol="0">
            <a:spAutoFit/>
          </a:bodyPr>
          <a:lstStyle/>
          <a:p>
            <a:pPr algn="ctr" defTabSz="457200">
              <a:defRPr/>
            </a:pPr>
            <a:r>
              <a:rPr lang="en-US" altLang="zh-CN" sz="2000" b="1" dirty="0">
                <a:solidFill>
                  <a:prstClr val="white"/>
                </a:solidFill>
                <a:latin typeface="微软雅黑" panose="020B0503020204020204" pitchFamily="34" charset="-122"/>
                <a:ea typeface="微软雅黑" panose="020B0503020204020204" pitchFamily="34" charset="-122"/>
              </a:rPr>
              <a:t>Objectives</a:t>
            </a:r>
            <a:endParaRPr lang="en-US" altLang="zh-CN" sz="2000" b="1" dirty="0">
              <a:solidFill>
                <a:prstClr val="white"/>
              </a:solidFill>
              <a:latin typeface="微软雅黑" panose="020B0503020204020204" pitchFamily="34" charset="-122"/>
              <a:ea typeface="微软雅黑" panose="020B0503020204020204" pitchFamily="34" charset="-122"/>
            </a:endParaRPr>
          </a:p>
        </p:txBody>
      </p:sp>
      <p:sp>
        <p:nvSpPr>
          <p:cNvPr id="38" name="文本框 23"/>
          <p:cNvSpPr txBox="1"/>
          <p:nvPr/>
        </p:nvSpPr>
        <p:spPr>
          <a:xfrm>
            <a:off x="5935980" y="1132840"/>
            <a:ext cx="1689100" cy="741045"/>
          </a:xfrm>
          <a:prstGeom prst="rect">
            <a:avLst/>
          </a:prstGeom>
          <a:noFill/>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Participatory Learning</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任意多边形 38"/>
          <p:cNvSpPr/>
          <p:nvPr/>
        </p:nvSpPr>
        <p:spPr>
          <a:xfrm>
            <a:off x="7633970" y="131254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0" name="任意多边形 39"/>
          <p:cNvSpPr/>
          <p:nvPr/>
        </p:nvSpPr>
        <p:spPr>
          <a:xfrm>
            <a:off x="7966075" y="1090930"/>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1" name="文本框 23"/>
          <p:cNvSpPr txBox="1"/>
          <p:nvPr/>
        </p:nvSpPr>
        <p:spPr>
          <a:xfrm>
            <a:off x="7975600" y="1132205"/>
            <a:ext cx="1514475" cy="64516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Post-assessment </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任意多边形 44"/>
          <p:cNvSpPr/>
          <p:nvPr/>
        </p:nvSpPr>
        <p:spPr>
          <a:xfrm>
            <a:off x="9553575" y="1322070"/>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9" name="任意多边形 45"/>
          <p:cNvSpPr/>
          <p:nvPr/>
        </p:nvSpPr>
        <p:spPr>
          <a:xfrm>
            <a:off x="9918065" y="1090930"/>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50" name="文本框 23"/>
          <p:cNvSpPr txBox="1"/>
          <p:nvPr/>
        </p:nvSpPr>
        <p:spPr>
          <a:xfrm>
            <a:off x="9905365" y="1231900"/>
            <a:ext cx="1514475" cy="39878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Summary</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1" name="文本框 50"/>
          <p:cNvSpPr txBox="1"/>
          <p:nvPr/>
        </p:nvSpPr>
        <p:spPr>
          <a:xfrm>
            <a:off x="4085590" y="1108075"/>
            <a:ext cx="1544320" cy="645160"/>
          </a:xfrm>
          <a:prstGeom prst="rect">
            <a:avLst/>
          </a:prstGeom>
          <a:noFill/>
        </p:spPr>
        <p:txBody>
          <a:bodyPr wrap="square" rtlCol="0" anchor="t">
            <a:spAutoFit/>
          </a:bodyPr>
          <a:p>
            <a:pPr indent="0" algn="ctr" fontAlgn="auto">
              <a:lnSpc>
                <a:spcPct val="100000"/>
              </a:lnSpc>
            </a:pPr>
            <a:r>
              <a:rPr lang="en-US" altLang="zh-CN"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Pre-assessment</a:t>
            </a:r>
            <a:endParaRPr lang="en-US" altLang="zh-CN" sz="1400" b="1"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16430" y="2271454"/>
            <a:ext cx="9733632" cy="1236221"/>
            <a:chOff x="1898189" y="2451347"/>
            <a:chExt cx="7463076" cy="803938"/>
          </a:xfrm>
        </p:grpSpPr>
        <p:sp>
          <p:nvSpPr>
            <p:cNvPr id="7" name="圆角矩形 6"/>
            <p:cNvSpPr/>
            <p:nvPr/>
          </p:nvSpPr>
          <p:spPr>
            <a:xfrm>
              <a:off x="1898189" y="2451347"/>
              <a:ext cx="7463076" cy="803938"/>
            </a:xfrm>
            <a:prstGeom prst="roundRect">
              <a:avLst>
                <a:gd name="adj" fmla="val 11892"/>
              </a:avLst>
            </a:prstGeom>
            <a:solidFill>
              <a:schemeClr val="bg1">
                <a:lumMod val="9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65" b="0" i="0" u="none" strike="noStrike" kern="1200" cap="none" spc="0" normalizeH="0" baseline="0" noProof="0">
                <a:ln>
                  <a:noFill/>
                </a:ln>
                <a:solidFill>
                  <a:prstClr val="black">
                    <a:lumMod val="75000"/>
                    <a:lumOff val="25000"/>
                  </a:prstClr>
                </a:solidFill>
                <a:effectLst/>
                <a:uLnTx/>
                <a:uFillTx/>
                <a:latin typeface="Arial" panose="020B0604020202020204"/>
                <a:ea typeface="微软雅黑" panose="020B0503020204020204" pitchFamily="34" charset="-122"/>
                <a:cs typeface="+mn-cs"/>
              </a:endParaRPr>
            </a:p>
          </p:txBody>
        </p:sp>
        <p:sp>
          <p:nvSpPr>
            <p:cNvPr id="42" name="文本框 31"/>
            <p:cNvSpPr txBox="1"/>
            <p:nvPr/>
          </p:nvSpPr>
          <p:spPr>
            <a:xfrm>
              <a:off x="1955217" y="2501513"/>
              <a:ext cx="7333264" cy="599607"/>
            </a:xfrm>
            <a:prstGeom prst="rect">
              <a:avLst/>
            </a:prstGeom>
            <a:noFill/>
          </p:spPr>
          <p:txBody>
            <a:bodyPr wrap="square" rtlCol="0">
              <a:spAutoFit/>
            </a:bodyPr>
            <a:lstStyle/>
            <a:p>
              <a:pPr marL="0" marR="0" lvl="0" defTabSz="457200" rtl="0" eaLnBrk="1" fontAlgn="auto" latinLnBrk="0" hangingPunct="1">
                <a:lnSpc>
                  <a:spcPct val="100000"/>
                </a:lnSpc>
                <a:spcBef>
                  <a:spcPts val="0"/>
                </a:spcBef>
                <a:spcAft>
                  <a:spcPts val="0"/>
                </a:spcAft>
                <a:buClrTx/>
                <a:buSzTx/>
                <a:buFontTx/>
                <a:buNone/>
                <a:defRPr/>
              </a:pPr>
              <a:r>
                <a:rPr kumimoji="0" lang="en-US" altLang="zh-CN" b="0" i="0" u="none" strike="noStrike" kern="1200" cap="none" spc="0" normalizeH="0" baseline="0" noProof="0" dirty="0">
                  <a:ln>
                    <a:noFill/>
                  </a:ln>
                  <a:solidFill>
                    <a:srgbClr val="1A6094"/>
                  </a:solidFill>
                  <a:effectLst/>
                  <a:uLnTx/>
                  <a:uFillTx/>
                  <a:latin typeface="微软雅黑" panose="020B0503020204020204" pitchFamily="34" charset="-122"/>
                  <a:ea typeface="微软雅黑" panose="020B0503020204020204" pitchFamily="34" charset="-122"/>
                  <a:cs typeface="+mn-cs"/>
                </a:rPr>
                <a:t>Participatory Learning</a:t>
              </a:r>
              <a:r>
                <a:rPr kumimoji="0" lang="en-US" altLang="zh-CN"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 First, discuss the case in groups (to justify the necessity of thoracentesis, assess the patient's puncture risk, and develop a treatment plan). Then, use the Shengyun Medical Education Platform for thoracentesis simulation training.</a:t>
              </a:r>
              <a:endParaRPr kumimoji="0" lang="en-US" altLang="zh-CN"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grpSp>
      <p:sp>
        <p:nvSpPr>
          <p:cNvPr id="16" name="任意多边形 15"/>
          <p:cNvSpPr/>
          <p:nvPr/>
        </p:nvSpPr>
        <p:spPr>
          <a:xfrm>
            <a:off x="318214" y="110824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7" name="任意多边形 16"/>
          <p:cNvSpPr/>
          <p:nvPr/>
        </p:nvSpPr>
        <p:spPr>
          <a:xfrm>
            <a:off x="1865102" y="132523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8" name="任意多边形 17"/>
          <p:cNvSpPr/>
          <p:nvPr/>
        </p:nvSpPr>
        <p:spPr>
          <a:xfrm>
            <a:off x="2209275" y="1095578"/>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844" tIns="179844" rIns="179844" bIns="179844" numCol="1" spcCol="1270" anchor="ctr" anchorCtr="0">
            <a:noAutofit/>
          </a:bodyPr>
          <a:lstStyle/>
          <a:p>
            <a:pPr marL="0" marR="0" lvl="0" indent="0" algn="ctr" defTabSz="133350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9" name="任意多边形 18"/>
          <p:cNvSpPr/>
          <p:nvPr/>
        </p:nvSpPr>
        <p:spPr>
          <a:xfrm>
            <a:off x="3762068" y="131256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任意多边形 19"/>
          <p:cNvSpPr/>
          <p:nvPr/>
        </p:nvSpPr>
        <p:spPr>
          <a:xfrm>
            <a:off x="4105825" y="110824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1" name="任意多边形 20"/>
          <p:cNvSpPr/>
          <p:nvPr/>
        </p:nvSpPr>
        <p:spPr>
          <a:xfrm>
            <a:off x="5650013" y="1319182"/>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2" name="任意多边形 21"/>
          <p:cNvSpPr/>
          <p:nvPr/>
        </p:nvSpPr>
        <p:spPr>
          <a:xfrm>
            <a:off x="5982109" y="1094762"/>
            <a:ext cx="1622302"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3" name="文本框 20"/>
          <p:cNvSpPr txBox="1"/>
          <p:nvPr/>
        </p:nvSpPr>
        <p:spPr>
          <a:xfrm>
            <a:off x="329636" y="1203831"/>
            <a:ext cx="151425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桥入</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框 21"/>
          <p:cNvSpPr txBox="1"/>
          <p:nvPr/>
        </p:nvSpPr>
        <p:spPr>
          <a:xfrm>
            <a:off x="2213843" y="1213199"/>
            <a:ext cx="1514251" cy="523220"/>
          </a:xfrm>
          <a:prstGeom prst="rect">
            <a:avLst/>
          </a:prstGeom>
          <a:noFill/>
        </p:spPr>
        <p:txBody>
          <a:bodyPr wrap="square" rtlCol="0">
            <a:spAutoFit/>
          </a:bodyPr>
          <a:lstStyle/>
          <a:p>
            <a:pPr algn="ctr" defTabSz="457200">
              <a:defRPr/>
            </a:pPr>
            <a:r>
              <a:rPr lang="zh-CN" altLang="en-US" sz="2800" b="1" dirty="0">
                <a:solidFill>
                  <a:prstClr val="white"/>
                </a:solidFill>
                <a:latin typeface="微软雅黑" panose="020B0503020204020204" pitchFamily="34" charset="-122"/>
                <a:ea typeface="微软雅黑" panose="020B0503020204020204" pitchFamily="34" charset="-122"/>
              </a:rPr>
              <a:t>目标</a:t>
            </a:r>
            <a:endParaRPr lang="zh-CN" altLang="en-US" sz="2800" b="1" dirty="0">
              <a:solidFill>
                <a:prstClr val="white"/>
              </a:solidFill>
              <a:latin typeface="微软雅黑" panose="020B0503020204020204" pitchFamily="34" charset="-122"/>
              <a:ea typeface="微软雅黑" panose="020B0503020204020204" pitchFamily="34" charset="-122"/>
            </a:endParaRPr>
          </a:p>
        </p:txBody>
      </p:sp>
      <p:sp>
        <p:nvSpPr>
          <p:cNvPr id="25" name="文本框 22"/>
          <p:cNvSpPr txBox="1"/>
          <p:nvPr/>
        </p:nvSpPr>
        <p:spPr>
          <a:xfrm>
            <a:off x="3946067" y="1224759"/>
            <a:ext cx="1842904"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前评估</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3"/>
          <p:cNvSpPr txBox="1"/>
          <p:nvPr/>
        </p:nvSpPr>
        <p:spPr>
          <a:xfrm>
            <a:off x="5923417" y="1233791"/>
            <a:ext cx="174265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参与式学习</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任意多边形 44"/>
          <p:cNvSpPr/>
          <p:nvPr/>
        </p:nvSpPr>
        <p:spPr>
          <a:xfrm>
            <a:off x="7634080" y="1312563"/>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6" name="任意多边形 45"/>
          <p:cNvSpPr/>
          <p:nvPr/>
        </p:nvSpPr>
        <p:spPr>
          <a:xfrm>
            <a:off x="7966176" y="109095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7" name="文本框 23"/>
          <p:cNvSpPr txBox="1"/>
          <p:nvPr/>
        </p:nvSpPr>
        <p:spPr>
          <a:xfrm>
            <a:off x="7975314" y="1193160"/>
            <a:ext cx="1514251" cy="523219"/>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zh-CN" altLang="en-US" sz="2800" b="1" dirty="0">
                <a:solidFill>
                  <a:prstClr val="white"/>
                </a:solidFill>
                <a:latin typeface="微软雅黑" panose="020B0503020204020204" pitchFamily="34" charset="-122"/>
                <a:ea typeface="微软雅黑" panose="020B0503020204020204" pitchFamily="34" charset="-122"/>
              </a:rPr>
              <a:t>后评估</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矩形 46"/>
          <p:cNvSpPr>
            <a:spLocks noChangeArrowheads="1"/>
          </p:cNvSpPr>
          <p:nvPr/>
        </p:nvSpPr>
        <p:spPr bwMode="auto">
          <a:xfrm>
            <a:off x="634918" y="237124"/>
            <a:ext cx="1887690" cy="61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zh-CN" altLang="en-US" b="1" dirty="0">
                <a:latin typeface="Arial" panose="020B0604020202020204" pitchFamily="34" charset="0"/>
              </a:rPr>
              <a:t>教学方案</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5" name="图片 4"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sp>
        <p:nvSpPr>
          <p:cNvPr id="4" name="任意多边形 44"/>
          <p:cNvSpPr/>
          <p:nvPr/>
        </p:nvSpPr>
        <p:spPr>
          <a:xfrm>
            <a:off x="9553778" y="1322252"/>
            <a:ext cx="322958" cy="305753"/>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6" name="任意多边形 45"/>
          <p:cNvSpPr/>
          <p:nvPr/>
        </p:nvSpPr>
        <p:spPr>
          <a:xfrm>
            <a:off x="9918142" y="1090957"/>
            <a:ext cx="1523389" cy="73972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1" name="文本框 23"/>
          <p:cNvSpPr txBox="1"/>
          <p:nvPr/>
        </p:nvSpPr>
        <p:spPr>
          <a:xfrm>
            <a:off x="9927280" y="1193160"/>
            <a:ext cx="1514251" cy="52322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总结</a:t>
            </a:r>
            <a:endParaRPr kumimoji="0" lang="zh-CN" altLang="en-US" sz="2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a:blip r:embed="rId3"/>
          <a:stretch>
            <a:fillRect/>
          </a:stretch>
        </p:blipFill>
        <p:spPr>
          <a:xfrm>
            <a:off x="1151836" y="3599299"/>
            <a:ext cx="9660545" cy="2815825"/>
          </a:xfrm>
          <a:prstGeom prst="rect">
            <a:avLst/>
          </a:prstGeom>
        </p:spPr>
      </p:pic>
      <p:sp>
        <p:nvSpPr>
          <p:cNvPr id="9" name="任意多边形 8"/>
          <p:cNvSpPr/>
          <p:nvPr/>
        </p:nvSpPr>
        <p:spPr>
          <a:xfrm>
            <a:off x="318135" y="1108075"/>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Overflow="overflow" horzOverflow="overflow" vert="horz" wrap="square" lIns="179844" tIns="179844" rIns="179844" bIns="179844" numCol="1" spcCol="1270" rtlCol="0" fromWordArt="0" anchor="ctr" anchorCtr="0" forceAA="0" compatLnSpc="1">
            <a:noAutofit/>
          </a:bodyPr>
          <a:lstStyle/>
          <a:p>
            <a:pPr lvl="0" algn="ctr" defTabSz="1333500">
              <a:spcAft>
                <a:spcPct val="35000"/>
              </a:spcAft>
              <a:buClrTx/>
              <a:buSzTx/>
              <a:buFontTx/>
              <a:defRPr/>
            </a:pPr>
            <a:endParaRPr lang="zh-CN" altLang="en-US" sz="2665" noProof="0" dirty="0">
              <a:ln>
                <a:noFill/>
              </a:ln>
              <a:solidFill>
                <a:prstClr val="white"/>
              </a:solidFill>
              <a:effectLst/>
              <a:uLnTx/>
              <a:uFillTx/>
              <a:latin typeface="Arial" panose="020B0604020202020204"/>
              <a:ea typeface="微软雅黑" panose="020B0503020204020204" pitchFamily="34" charset="-122"/>
              <a:sym typeface="+mn-ea"/>
            </a:endParaRPr>
          </a:p>
        </p:txBody>
      </p:sp>
      <p:sp>
        <p:nvSpPr>
          <p:cNvPr id="10" name="任意多边形 9"/>
          <p:cNvSpPr/>
          <p:nvPr/>
        </p:nvSpPr>
        <p:spPr>
          <a:xfrm>
            <a:off x="1864995" y="132524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2" name="任意多边形 11"/>
          <p:cNvSpPr/>
          <p:nvPr/>
        </p:nvSpPr>
        <p:spPr>
          <a:xfrm>
            <a:off x="2209165" y="1095375"/>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844" tIns="179844" rIns="179844" bIns="179844" numCol="1" spcCol="1270" anchor="ctr" anchorCtr="0">
            <a:noAutofit/>
          </a:bodyPr>
          <a:lstStyle/>
          <a:p>
            <a:pPr marL="0" marR="0" lvl="0" indent="0" algn="ctr" defTabSz="133350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13" name="任意多边形 12"/>
          <p:cNvSpPr/>
          <p:nvPr>
            <p:custDataLst>
              <p:tags r:id="rId4"/>
            </p:custDataLst>
          </p:nvPr>
        </p:nvSpPr>
        <p:spPr>
          <a:xfrm>
            <a:off x="3762375" y="131254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4" name="任意多边形 13"/>
          <p:cNvSpPr/>
          <p:nvPr>
            <p:custDataLst>
              <p:tags r:id="rId5"/>
            </p:custDataLst>
          </p:nvPr>
        </p:nvSpPr>
        <p:spPr>
          <a:xfrm>
            <a:off x="4105910" y="1108075"/>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15" name="任意多边形 14"/>
          <p:cNvSpPr/>
          <p:nvPr>
            <p:custDataLst>
              <p:tags r:id="rId6"/>
            </p:custDataLst>
          </p:nvPr>
        </p:nvSpPr>
        <p:spPr>
          <a:xfrm>
            <a:off x="5650230" y="131889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7" name="任意多边形 26"/>
          <p:cNvSpPr/>
          <p:nvPr>
            <p:custDataLst>
              <p:tags r:id="rId7"/>
            </p:custDataLst>
          </p:nvPr>
        </p:nvSpPr>
        <p:spPr>
          <a:xfrm>
            <a:off x="5982335" y="1094740"/>
            <a:ext cx="162242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8" name="文本框 20"/>
          <p:cNvSpPr txBox="1"/>
          <p:nvPr/>
        </p:nvSpPr>
        <p:spPr>
          <a:xfrm>
            <a:off x="330200" y="1296670"/>
            <a:ext cx="1504950" cy="398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Bridge-in </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文本框 21"/>
          <p:cNvSpPr txBox="1"/>
          <p:nvPr/>
        </p:nvSpPr>
        <p:spPr>
          <a:xfrm>
            <a:off x="2218055" y="1296670"/>
            <a:ext cx="1514475" cy="398780"/>
          </a:xfrm>
          <a:prstGeom prst="rect">
            <a:avLst/>
          </a:prstGeom>
          <a:noFill/>
        </p:spPr>
        <p:txBody>
          <a:bodyPr wrap="square" rtlCol="0">
            <a:spAutoFit/>
          </a:bodyPr>
          <a:lstStyle/>
          <a:p>
            <a:pPr algn="ctr" defTabSz="457200">
              <a:defRPr/>
            </a:pPr>
            <a:r>
              <a:rPr lang="en-US" altLang="zh-CN" sz="2000" b="1" dirty="0">
                <a:solidFill>
                  <a:prstClr val="white"/>
                </a:solidFill>
                <a:latin typeface="微软雅黑" panose="020B0503020204020204" pitchFamily="34" charset="-122"/>
                <a:ea typeface="微软雅黑" panose="020B0503020204020204" pitchFamily="34" charset="-122"/>
              </a:rPr>
              <a:t>Objectives</a:t>
            </a:r>
            <a:endParaRPr lang="en-US" altLang="zh-CN" sz="2000" b="1" dirty="0">
              <a:solidFill>
                <a:prstClr val="white"/>
              </a:solidFill>
              <a:latin typeface="微软雅黑" panose="020B0503020204020204" pitchFamily="34" charset="-122"/>
              <a:ea typeface="微软雅黑" panose="020B0503020204020204" pitchFamily="34" charset="-122"/>
            </a:endParaRPr>
          </a:p>
        </p:txBody>
      </p:sp>
      <p:sp>
        <p:nvSpPr>
          <p:cNvPr id="30" name="文本框 22"/>
          <p:cNvSpPr txBox="1"/>
          <p:nvPr>
            <p:custDataLst>
              <p:tags r:id="rId8"/>
            </p:custDataLst>
          </p:nvPr>
        </p:nvSpPr>
        <p:spPr>
          <a:xfrm>
            <a:off x="4107180" y="1132205"/>
            <a:ext cx="1523365" cy="712470"/>
          </a:xfrm>
          <a:prstGeom prst="rect">
            <a:avLst/>
          </a:prstGeom>
          <a:noFill/>
        </p:spPr>
        <p:txBody>
          <a:bodyPr wrap="square" rtlCol="0">
            <a:no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Pre-assessment</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2" name="任意多边形 31"/>
          <p:cNvSpPr/>
          <p:nvPr>
            <p:custDataLst>
              <p:tags r:id="rId9"/>
            </p:custDataLst>
          </p:nvPr>
        </p:nvSpPr>
        <p:spPr>
          <a:xfrm>
            <a:off x="7633970" y="1312545"/>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5" name="任意多边形 34"/>
          <p:cNvSpPr/>
          <p:nvPr>
            <p:custDataLst>
              <p:tags r:id="rId10"/>
            </p:custDataLst>
          </p:nvPr>
        </p:nvSpPr>
        <p:spPr>
          <a:xfrm>
            <a:off x="7966075" y="1090930"/>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6" name="文本框 23"/>
          <p:cNvSpPr txBox="1"/>
          <p:nvPr>
            <p:custDataLst>
              <p:tags r:id="rId11"/>
            </p:custDataLst>
          </p:nvPr>
        </p:nvSpPr>
        <p:spPr>
          <a:xfrm>
            <a:off x="7975600" y="1132205"/>
            <a:ext cx="1514475" cy="64516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Post-assessment </a:t>
            </a:r>
            <a:endParaRPr kumimoji="0" lang="en-US" altLang="zh-CN"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任意多边形 44"/>
          <p:cNvSpPr/>
          <p:nvPr/>
        </p:nvSpPr>
        <p:spPr>
          <a:xfrm>
            <a:off x="9553575" y="1322070"/>
            <a:ext cx="323215" cy="306070"/>
          </a:xfrm>
          <a:custGeom>
            <a:avLst/>
            <a:gdLst>
              <a:gd name="connsiteX0" fmla="*/ 0 w 248310"/>
              <a:gd name="connsiteY0" fmla="*/ 58095 h 290476"/>
              <a:gd name="connsiteX1" fmla="*/ 124155 w 248310"/>
              <a:gd name="connsiteY1" fmla="*/ 58095 h 290476"/>
              <a:gd name="connsiteX2" fmla="*/ 124155 w 248310"/>
              <a:gd name="connsiteY2" fmla="*/ 0 h 290476"/>
              <a:gd name="connsiteX3" fmla="*/ 248310 w 248310"/>
              <a:gd name="connsiteY3" fmla="*/ 145238 h 290476"/>
              <a:gd name="connsiteX4" fmla="*/ 124155 w 248310"/>
              <a:gd name="connsiteY4" fmla="*/ 290476 h 290476"/>
              <a:gd name="connsiteX5" fmla="*/ 124155 w 248310"/>
              <a:gd name="connsiteY5" fmla="*/ 232381 h 290476"/>
              <a:gd name="connsiteX6" fmla="*/ 0 w 248310"/>
              <a:gd name="connsiteY6" fmla="*/ 232381 h 290476"/>
              <a:gd name="connsiteX7" fmla="*/ 0 w 248310"/>
              <a:gd name="connsiteY7" fmla="*/ 58095 h 29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10" h="290476">
                <a:moveTo>
                  <a:pt x="0" y="58095"/>
                </a:moveTo>
                <a:lnTo>
                  <a:pt x="124155" y="58095"/>
                </a:lnTo>
                <a:lnTo>
                  <a:pt x="124155" y="0"/>
                </a:lnTo>
                <a:lnTo>
                  <a:pt x="248310" y="145238"/>
                </a:lnTo>
                <a:lnTo>
                  <a:pt x="124155" y="290476"/>
                </a:lnTo>
                <a:lnTo>
                  <a:pt x="124155" y="232381"/>
                </a:lnTo>
                <a:lnTo>
                  <a:pt x="0" y="232381"/>
                </a:lnTo>
                <a:lnTo>
                  <a:pt x="0" y="58095"/>
                </a:lnTo>
                <a:close/>
              </a:path>
            </a:pathLst>
          </a:custGeom>
          <a:solidFill>
            <a:schemeClr val="accent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defRPr/>
            </a:pPr>
            <a:endParaRPr kumimoji="0" lang="zh-CN" altLang="en-US" sz="10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8" name="任意多边形 45"/>
          <p:cNvSpPr/>
          <p:nvPr/>
        </p:nvSpPr>
        <p:spPr>
          <a:xfrm>
            <a:off x="9918065" y="1090930"/>
            <a:ext cx="1523365" cy="739775"/>
          </a:xfrm>
          <a:custGeom>
            <a:avLst/>
            <a:gdLst>
              <a:gd name="connsiteX0" fmla="*/ 0 w 1171277"/>
              <a:gd name="connsiteY0" fmla="*/ 70277 h 702766"/>
              <a:gd name="connsiteX1" fmla="*/ 70277 w 1171277"/>
              <a:gd name="connsiteY1" fmla="*/ 0 h 702766"/>
              <a:gd name="connsiteX2" fmla="*/ 1101000 w 1171277"/>
              <a:gd name="connsiteY2" fmla="*/ 0 h 702766"/>
              <a:gd name="connsiteX3" fmla="*/ 1171277 w 1171277"/>
              <a:gd name="connsiteY3" fmla="*/ 70277 h 702766"/>
              <a:gd name="connsiteX4" fmla="*/ 1171277 w 1171277"/>
              <a:gd name="connsiteY4" fmla="*/ 632489 h 702766"/>
              <a:gd name="connsiteX5" fmla="*/ 1101000 w 1171277"/>
              <a:gd name="connsiteY5" fmla="*/ 702766 h 702766"/>
              <a:gd name="connsiteX6" fmla="*/ 70277 w 1171277"/>
              <a:gd name="connsiteY6" fmla="*/ 702766 h 702766"/>
              <a:gd name="connsiteX7" fmla="*/ 0 w 1171277"/>
              <a:gd name="connsiteY7" fmla="*/ 632489 h 702766"/>
              <a:gd name="connsiteX8" fmla="*/ 0 w 1171277"/>
              <a:gd name="connsiteY8" fmla="*/ 70277 h 7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277" h="702766">
                <a:moveTo>
                  <a:pt x="0" y="70277"/>
                </a:moveTo>
                <a:cubicBezTo>
                  <a:pt x="0" y="31464"/>
                  <a:pt x="31464" y="0"/>
                  <a:pt x="70277" y="0"/>
                </a:cubicBezTo>
                <a:lnTo>
                  <a:pt x="1101000" y="0"/>
                </a:lnTo>
                <a:cubicBezTo>
                  <a:pt x="1139813" y="0"/>
                  <a:pt x="1171277" y="31464"/>
                  <a:pt x="1171277" y="70277"/>
                </a:cubicBezTo>
                <a:lnTo>
                  <a:pt x="1171277" y="632489"/>
                </a:lnTo>
                <a:cubicBezTo>
                  <a:pt x="1171277" y="671302"/>
                  <a:pt x="1139813" y="702766"/>
                  <a:pt x="1101000" y="702766"/>
                </a:cubicBezTo>
                <a:lnTo>
                  <a:pt x="70277" y="702766"/>
                </a:lnTo>
                <a:cubicBezTo>
                  <a:pt x="31464" y="702766"/>
                  <a:pt x="0" y="671302"/>
                  <a:pt x="0" y="632489"/>
                </a:cubicBezTo>
                <a:lnTo>
                  <a:pt x="0" y="70277"/>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764" tIns="174764" rIns="174764" bIns="174764" numCol="1" spcCol="1270" anchor="ctr" anchorCtr="0">
            <a:noAutofit/>
          </a:bodyPr>
          <a:lstStyle/>
          <a:p>
            <a:pPr marL="0" marR="0" lvl="0" indent="0" algn="ctr" defTabSz="1289050" rtl="0" eaLnBrk="1" fontAlgn="auto" latinLnBrk="0" hangingPunct="1">
              <a:lnSpc>
                <a:spcPct val="100000"/>
              </a:lnSpc>
              <a:spcBef>
                <a:spcPct val="0"/>
              </a:spcBef>
              <a:spcAft>
                <a:spcPct val="35000"/>
              </a:spcAft>
              <a:buClrTx/>
              <a:buSzTx/>
              <a:buFontTx/>
              <a:buNone/>
              <a:defRPr/>
            </a:pPr>
            <a:endParaRPr kumimoji="0" lang="zh-CN" altLang="en-US" sz="26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9" name="文本框 23"/>
          <p:cNvSpPr txBox="1"/>
          <p:nvPr/>
        </p:nvSpPr>
        <p:spPr>
          <a:xfrm>
            <a:off x="9905365" y="1231900"/>
            <a:ext cx="1514475" cy="398780"/>
          </a:xfrm>
          <a:prstGeom prst="rect">
            <a:avLst/>
          </a:prstGeom>
          <a:noFill/>
        </p:spPr>
        <p:txBody>
          <a:bodyPr wrap="square" lIns="91440" tIns="45720" rIns="91440" bIns="45720"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Summary</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文本框 42"/>
          <p:cNvSpPr txBox="1"/>
          <p:nvPr/>
        </p:nvSpPr>
        <p:spPr>
          <a:xfrm>
            <a:off x="5947410" y="1095375"/>
            <a:ext cx="1742440" cy="730885"/>
          </a:xfrm>
          <a:prstGeom prst="rect">
            <a:avLst/>
          </a:prstGeom>
          <a:noFill/>
        </p:spPr>
        <p:txBody>
          <a:bodyPr wrap="square" rtlCol="0">
            <a:spAutoFit/>
          </a:bodyPr>
          <a:p>
            <a:pPr algn="ctr">
              <a:lnSpc>
                <a:spcPct val="130000"/>
              </a:lnSpc>
            </a:pPr>
            <a:r>
              <a:rPr lang="en-US" altLang="zh-CN" sz="1600" b="1" noProof="0" dirty="0">
                <a:ln>
                  <a:noFill/>
                </a:ln>
                <a:solidFill>
                  <a:prstClr val="white"/>
                </a:solidFill>
                <a:effectLst/>
                <a:uLnTx/>
                <a:uFillTx/>
                <a:latin typeface="微软雅黑" panose="020B0503020204020204" pitchFamily="34" charset="-122"/>
                <a:ea typeface="微软雅黑" panose="020B0503020204020204" pitchFamily="34" charset="-122"/>
                <a:sym typeface="+mn-ea"/>
              </a:rPr>
              <a:t>Participatory Learning</a:t>
            </a:r>
            <a:endParaRPr lang="en-US" altLang="zh-CN" sz="1600" b="1"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46"/>
          <p:cNvSpPr>
            <a:spLocks noChangeArrowheads="1"/>
          </p:cNvSpPr>
          <p:nvPr/>
        </p:nvSpPr>
        <p:spPr bwMode="auto">
          <a:xfrm>
            <a:off x="634918" y="237124"/>
            <a:ext cx="296799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defRPr/>
            </a:pPr>
            <a:r>
              <a:rPr lang="en-US" altLang="zh-CN" b="1" noProof="0" dirty="0">
                <a:ln>
                  <a:noFill/>
                </a:ln>
                <a:effectLst/>
                <a:uLnTx/>
                <a:uFillTx/>
                <a:latin typeface="Arial" panose="020B0604020202020204" pitchFamily="34" charset="0"/>
                <a:sym typeface="Calibri" panose="020F0502020204030204" pitchFamily="34" charset="0"/>
              </a:rPr>
              <a:t>Teaching Plan</a:t>
            </a:r>
            <a:endParaRPr kumimoji="0" lang="zh-CN" altLang="en-US" sz="3200" b="1" i="0" u="none" strike="noStrike" kern="1200" cap="none" spc="0" normalizeH="0" baseline="0" noProof="0" dirty="0">
              <a:ln>
                <a:noFill/>
              </a:ln>
              <a:effectLst/>
              <a:uLnTx/>
              <a:uFillTx/>
              <a:latin typeface="Arial" panose="020B0604020202020204" pitchFamily="34" charset="0"/>
              <a:ea typeface="微软雅黑" panose="020B0503020204020204" pitchFamily="34" charset="-122"/>
              <a:cs typeface="+mn-cs"/>
              <a:sym typeface="Calibri" panose="020F0502020204030204" pitchFamily="34" charset="0"/>
            </a:endParaRPr>
          </a:p>
        </p:txBody>
      </p:sp>
      <p:sp>
        <p:nvSpPr>
          <p:cNvPr id="34" name="等腰三角形 47"/>
          <p:cNvSpPr>
            <a:spLocks noChangeArrowheads="1"/>
          </p:cNvSpPr>
          <p:nvPr/>
        </p:nvSpPr>
        <p:spPr bwMode="auto">
          <a:xfrm rot="5400000">
            <a:off x="-53049" y="209721"/>
            <a:ext cx="774879" cy="668780"/>
          </a:xfrm>
          <a:prstGeom prst="triangle">
            <a:avLst>
              <a:gd name="adj" fmla="val 50000"/>
            </a:avLst>
          </a:prstGeom>
          <a:solidFill>
            <a:schemeClr val="accent2"/>
          </a:solidFill>
          <a:ln>
            <a:noFill/>
          </a:ln>
        </p:spPr>
        <p:txBody>
          <a:bodyPr lIns="121917" tIns="60959" rIns="121917" bIns="60959"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defRPr/>
            </a:pPr>
            <a:endParaRPr kumimoji="0" lang="zh-CN" altLang="zh-CN"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3" name="图片 2" descr="logo2"/>
          <p:cNvPicPr>
            <a:picLocks noChangeAspect="1"/>
          </p:cNvPicPr>
          <p:nvPr>
            <p:custDataLst>
              <p:tags r:id="rId1"/>
            </p:custDataLst>
          </p:nvPr>
        </p:nvPicPr>
        <p:blipFill>
          <a:blip r:embed="rId2"/>
          <a:stretch>
            <a:fillRect/>
          </a:stretch>
        </p:blipFill>
        <p:spPr>
          <a:xfrm>
            <a:off x="9614535" y="113665"/>
            <a:ext cx="2577465" cy="798830"/>
          </a:xfrm>
          <a:prstGeom prst="rect">
            <a:avLst/>
          </a:prstGeom>
        </p:spPr>
      </p:pic>
      <p:pic>
        <p:nvPicPr>
          <p:cNvPr id="2" name="图片 1"/>
          <p:cNvPicPr>
            <a:picLocks noChangeAspect="1"/>
          </p:cNvPicPr>
          <p:nvPr/>
        </p:nvPicPr>
        <p:blipFill>
          <a:blip r:embed="rId3"/>
          <a:stretch>
            <a:fillRect/>
          </a:stretch>
        </p:blipFill>
        <p:spPr>
          <a:xfrm>
            <a:off x="634918" y="1210783"/>
            <a:ext cx="5071059" cy="2305027"/>
          </a:xfrm>
          <a:prstGeom prst="rect">
            <a:avLst/>
          </a:prstGeom>
        </p:spPr>
      </p:pic>
      <p:sp>
        <p:nvSpPr>
          <p:cNvPr id="4" name="文本框 20"/>
          <p:cNvSpPr txBox="1"/>
          <p:nvPr/>
        </p:nvSpPr>
        <p:spPr>
          <a:xfrm>
            <a:off x="3509678" y="297054"/>
            <a:ext cx="6008038" cy="8299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2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Core Steps of Simulation Training on Shengyun Medical Education Platform</a:t>
            </a:r>
            <a:endParaRPr kumimoji="0" lang="en-US" altLang="zh-CN" sz="2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cxnSp>
        <p:nvCxnSpPr>
          <p:cNvPr id="14" name="直接连接符 13"/>
          <p:cNvCxnSpPr/>
          <p:nvPr>
            <p:custDataLst>
              <p:tags r:id="rId4"/>
            </p:custDataLst>
          </p:nvPr>
        </p:nvCxnSpPr>
        <p:spPr>
          <a:xfrm>
            <a:off x="5711341" y="2286357"/>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5" name="椭圆 14"/>
          <p:cNvSpPr/>
          <p:nvPr>
            <p:custDataLst>
              <p:tags r:id="rId5"/>
            </p:custDataLst>
          </p:nvPr>
        </p:nvSpPr>
        <p:spPr>
          <a:xfrm>
            <a:off x="6380809" y="1865166"/>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01</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26" name="组合 25"/>
          <p:cNvGrpSpPr/>
          <p:nvPr>
            <p:custDataLst>
              <p:tags r:id="rId6"/>
            </p:custDataLst>
          </p:nvPr>
        </p:nvGrpSpPr>
        <p:grpSpPr>
          <a:xfrm>
            <a:off x="7288321" y="1598549"/>
            <a:ext cx="4561301" cy="2311463"/>
            <a:chOff x="4012556" y="1375083"/>
            <a:chExt cx="5516462" cy="1658454"/>
          </a:xfrm>
        </p:grpSpPr>
        <p:sp>
          <p:nvSpPr>
            <p:cNvPr id="27" name="矩形 26"/>
            <p:cNvSpPr/>
            <p:nvPr>
              <p:custDataLst>
                <p:tags r:id="rId7"/>
              </p:custDataLst>
            </p:nvPr>
          </p:nvSpPr>
          <p:spPr>
            <a:xfrm>
              <a:off x="4012556" y="1590630"/>
              <a:ext cx="5516462" cy="1442907"/>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Drag and drop the thoracentesis procedure cards (10 steps including consultation, preparation, body position, etc.) to sort them, organize the logical sequence of operations, and clarify the basic process of "what to do first, what to do next".</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8" name="文本框 42"/>
            <p:cNvSpPr txBox="1"/>
            <p:nvPr>
              <p:custDataLst>
                <p:tags r:id="rId8"/>
              </p:custDataLst>
            </p:nvPr>
          </p:nvSpPr>
          <p:spPr>
            <a:xfrm>
              <a:off x="4012556" y="1375083"/>
              <a:ext cx="2758557"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Step Sequencing</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pic>
        <p:nvPicPr>
          <p:cNvPr id="29" name="图片 28"/>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634918" y="3870175"/>
            <a:ext cx="5071059" cy="2302947"/>
          </a:xfrm>
          <a:prstGeom prst="rect">
            <a:avLst/>
          </a:prstGeom>
        </p:spPr>
      </p:pic>
      <p:cxnSp>
        <p:nvCxnSpPr>
          <p:cNvPr id="30" name="直接连接符 29"/>
          <p:cNvCxnSpPr/>
          <p:nvPr>
            <p:custDataLst>
              <p:tags r:id="rId10"/>
            </p:custDataLst>
          </p:nvPr>
        </p:nvCxnSpPr>
        <p:spPr>
          <a:xfrm>
            <a:off x="5711341" y="4944709"/>
            <a:ext cx="591268" cy="0"/>
          </a:xfrm>
          <a:prstGeom prst="line">
            <a:avLst/>
          </a:prstGeom>
          <a:ln w="12700">
            <a:solidFill>
              <a:schemeClr val="bg1">
                <a:lumMod val="65000"/>
              </a:schemeClr>
            </a:solidFill>
            <a:prstDash val="dash"/>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31" name="椭圆 30"/>
          <p:cNvSpPr/>
          <p:nvPr>
            <p:custDataLst>
              <p:tags r:id="rId11"/>
            </p:custDataLst>
          </p:nvPr>
        </p:nvSpPr>
        <p:spPr>
          <a:xfrm>
            <a:off x="6380809" y="4523518"/>
            <a:ext cx="829312" cy="8423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9699" tIns="74848" rIns="149699" bIns="74848"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02</a:t>
            </a:r>
            <a:endParaRPr kumimoji="0" lang="zh-CN" altLang="en-US" sz="1865" b="0" i="0" u="none" strike="noStrike" kern="120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2" name="组合 31"/>
          <p:cNvGrpSpPr/>
          <p:nvPr>
            <p:custDataLst>
              <p:tags r:id="rId12"/>
            </p:custDataLst>
          </p:nvPr>
        </p:nvGrpSpPr>
        <p:grpSpPr>
          <a:xfrm>
            <a:off x="7288321" y="4256901"/>
            <a:ext cx="4561301" cy="1671383"/>
            <a:chOff x="4012556" y="1375083"/>
            <a:chExt cx="5516462" cy="1199202"/>
          </a:xfrm>
        </p:grpSpPr>
        <p:sp>
          <p:nvSpPr>
            <p:cNvPr id="35" name="矩形 34"/>
            <p:cNvSpPr/>
            <p:nvPr>
              <p:custDataLst>
                <p:tags r:id="rId13"/>
              </p:custDataLst>
            </p:nvPr>
          </p:nvSpPr>
          <p:spPr>
            <a:xfrm>
              <a:off x="4012556" y="1590630"/>
              <a:ext cx="5516462" cy="983655"/>
            </a:xfrm>
            <a:prstGeom prst="rect">
              <a:avLst/>
            </a:prstGeom>
          </p:spPr>
          <p:txBody>
            <a:bodyPr wrap="square">
              <a:spAutoFit/>
            </a:bodyPr>
            <a:lstStyle/>
            <a:p>
              <a:pPr marL="0" marR="0" lvl="0" indent="0" algn="l" defTabSz="457200" rtl="0" eaLnBrk="1" fontAlgn="auto" latinLnBrk="0" hangingPunct="1">
                <a:lnSpc>
                  <a:spcPct val="130000"/>
                </a:lnSpc>
                <a:spcBef>
                  <a:spcPts val="0"/>
                </a:spcBef>
                <a:spcAft>
                  <a:spcPts val="0"/>
                </a:spcAft>
                <a:buClrTx/>
                <a:buSzTx/>
                <a:buFontTx/>
                <a:buNone/>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Enter the virtual scene, students click "Greet the Patient", ask the virtual patient's name and bed number, complete the first step of clinical communication, and collect basic information.</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6" name="文本框 42"/>
            <p:cNvSpPr txBox="1"/>
            <p:nvPr>
              <p:custDataLst>
                <p:tags r:id="rId14"/>
              </p:custDataLst>
            </p:nvPr>
          </p:nvSpPr>
          <p:spPr>
            <a:xfrm>
              <a:off x="4012556" y="1375083"/>
              <a:ext cx="3063442" cy="27154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Greeting the Patient</a:t>
              </a:r>
              <a:endParaRPr kumimoji="0" lang="en-US" altLang="zh-CN" sz="1865"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12.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13.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14.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15.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16.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DIAGRAM_VIRTUALLY_FRAME" val="{&quot;height&quot;:61.6,&quot;left&quot;:25.05,&quot;top&quot;:85.9,&quot;width&quot;:875.8}"/>
</p:tagLst>
</file>

<file path=ppt/tags/tag22.xml><?xml version="1.0" encoding="utf-8"?>
<p:tagLst xmlns:p="http://schemas.openxmlformats.org/presentationml/2006/main">
  <p:tag name="KSO_WM_DIAGRAM_VIRTUALLY_FRAME" val="{&quot;height&quot;:61.6,&quot;left&quot;:25.05,&quot;top&quot;:85.9,&quot;width&quot;:875.8}"/>
</p:tagLst>
</file>

<file path=ppt/tags/tag23.xml><?xml version="1.0" encoding="utf-8"?>
<p:tagLst xmlns:p="http://schemas.openxmlformats.org/presentationml/2006/main">
  <p:tag name="KSO_WM_DIAGRAM_VIRTUALLY_FRAME" val="{&quot;height&quot;:61.6,&quot;left&quot;:25.05,&quot;top&quot;:85.9,&quot;width&quot;:875.8}"/>
</p:tagLst>
</file>

<file path=ppt/tags/tag24.xml><?xml version="1.0" encoding="utf-8"?>
<p:tagLst xmlns:p="http://schemas.openxmlformats.org/presentationml/2006/main">
  <p:tag name="KSO_WM_DIAGRAM_VIRTUALLY_FRAME" val="{&quot;height&quot;:61.6,&quot;left&quot;:25.05,&quot;top&quot;:85.9,&quot;width&quot;:875.8}"/>
</p:tagLst>
</file>

<file path=ppt/tags/tag25.xml><?xml version="1.0" encoding="utf-8"?>
<p:tagLst xmlns:p="http://schemas.openxmlformats.org/presentationml/2006/main">
  <p:tag name="KSO_WM_DIAGRAM_VIRTUALLY_FRAME" val="{&quot;height&quot;:61.6,&quot;left&quot;:25.05,&quot;top&quot;:85.9,&quot;width&quot;:875.8}"/>
</p:tagLst>
</file>

<file path=ppt/tags/tag26.xml><?xml version="1.0" encoding="utf-8"?>
<p:tagLst xmlns:p="http://schemas.openxmlformats.org/presentationml/2006/main">
  <p:tag name="KSO_WM_DIAGRAM_VIRTUALLY_FRAME" val="{&quot;height&quot;:61.6,&quot;left&quot;:25.05,&quot;top&quot;:85.9,&quot;width&quot;:875.8}"/>
</p:tagLst>
</file>

<file path=ppt/tags/tag27.xml><?xml version="1.0" encoding="utf-8"?>
<p:tagLst xmlns:p="http://schemas.openxmlformats.org/presentationml/2006/main">
  <p:tag name="KSO_WM_DIAGRAM_VIRTUALLY_FRAME" val="{&quot;height&quot;:61.6,&quot;left&quot;:25.05,&quot;top&quot;:85.9,&quot;width&quot;:875.8}"/>
</p:tagLst>
</file>

<file path=ppt/tags/tag28.xml><?xml version="1.0" encoding="utf-8"?>
<p:tagLst xmlns:p="http://schemas.openxmlformats.org/presentationml/2006/main">
  <p:tag name="KSO_WM_DIAGRAM_VIRTUALLY_FRAME" val="{&quot;height&quot;:61.6,&quot;left&quot;:25.05,&quot;top&quot;:85.9,&quot;width&quot;:875.8}"/>
</p:tagLst>
</file>

<file path=ppt/tags/tag29.xml><?xml version="1.0" encoding="utf-8"?>
<p:tagLst xmlns:p="http://schemas.openxmlformats.org/presentationml/2006/main">
  <p:tag name="KSO_WM_DIAGRAM_VIRTUALLY_FRAME" val="{&quot;height&quot;:61.6,&quot;left&quot;:25.05,&quot;top&quot;:85.9,&quot;width&quot;:875.8}"/>
</p:tagLst>
</file>

<file path=ppt/tags/tag3.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30.xml><?xml version="1.0" encoding="utf-8"?>
<p:tagLst xmlns:p="http://schemas.openxmlformats.org/presentationml/2006/main">
  <p:tag name="KSO_WM_DIAGRAM_VIRTUALLY_FRAME" val="{&quot;height&quot;:61.6,&quot;left&quot;:25.05,&quot;top&quot;:85.9,&quot;width&quot;:875.8}"/>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DIAGRAM_VIRTUALLY_FRAME" val="{&quot;height&quot;:61.6,&quot;left&quot;:25.05,&quot;top&quot;:85.9,&quot;width&quot;:875.8}"/>
</p:tagLst>
</file>

<file path=ppt/tags/tag34.xml><?xml version="1.0" encoding="utf-8"?>
<p:tagLst xmlns:p="http://schemas.openxmlformats.org/presentationml/2006/main">
  <p:tag name="KSO_WM_DIAGRAM_VIRTUALLY_FRAME" val="{&quot;height&quot;:61.6,&quot;left&quot;:25.05,&quot;top&quot;:85.9,&quot;width&quot;:875.8}"/>
</p:tagLst>
</file>

<file path=ppt/tags/tag35.xml><?xml version="1.0" encoding="utf-8"?>
<p:tagLst xmlns:p="http://schemas.openxmlformats.org/presentationml/2006/main">
  <p:tag name="KSO_WM_DIAGRAM_VIRTUALLY_FRAME" val="{&quot;height&quot;:61.6,&quot;left&quot;:25.05,&quot;top&quot;:85.9,&quot;width&quot;:875.8}"/>
</p:tagLst>
</file>

<file path=ppt/tags/tag36.xml><?xml version="1.0" encoding="utf-8"?>
<p:tagLst xmlns:p="http://schemas.openxmlformats.org/presentationml/2006/main">
  <p:tag name="KSO_WM_DIAGRAM_VIRTUALLY_FRAME" val="{&quot;height&quot;:61.6,&quot;left&quot;:25.05,&quot;top&quot;:85.9,&quot;width&quot;:875.8}"/>
</p:tagLst>
</file>

<file path=ppt/tags/tag37.xml><?xml version="1.0" encoding="utf-8"?>
<p:tagLst xmlns:p="http://schemas.openxmlformats.org/presentationml/2006/main">
  <p:tag name="KSO_WM_DIAGRAM_VIRTUALLY_FRAME" val="{&quot;height&quot;:61.6,&quot;left&quot;:25.05,&quot;top&quot;:85.9,&quot;width&quot;:875.8}"/>
</p:tagLst>
</file>

<file path=ppt/tags/tag38.xml><?xml version="1.0" encoding="utf-8"?>
<p:tagLst xmlns:p="http://schemas.openxmlformats.org/presentationml/2006/main">
  <p:tag name="KSO_WM_DIAGRAM_VIRTUALLY_FRAME" val="{&quot;height&quot;:61.6,&quot;left&quot;:25.05,&quot;top&quot;:85.9,&quot;width&quot;:875.8}"/>
</p:tagLst>
</file>

<file path=ppt/tags/tag39.xml><?xml version="1.0" encoding="utf-8"?>
<p:tagLst xmlns:p="http://schemas.openxmlformats.org/presentationml/2006/main">
  <p:tag name="KSO_WM_DIAGRAM_VIRTUALLY_FRAME" val="{&quot;height&quot;:61.6,&quot;left&quot;:25.05,&quot;top&quot;:85.9,&quot;width&quot;:875.8}"/>
</p:tagLst>
</file>

<file path=ppt/tags/tag4.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40.xml><?xml version="1.0" encoding="utf-8"?>
<p:tagLst xmlns:p="http://schemas.openxmlformats.org/presentationml/2006/main">
  <p:tag name="KSO_WM_DIAGRAM_VIRTUALLY_FRAME" val="{&quot;height&quot;:61.6,&quot;left&quot;:25.05,&quot;top&quot;:85.9,&quot;width&quot;:875.8}"/>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43.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44.xml><?xml version="1.0" encoding="utf-8"?>
<p:tagLst xmlns:p="http://schemas.openxmlformats.org/presentationml/2006/main">
  <p:tag name="KSO_WM_DIAGRAM_VIRTUALLY_FRAME" val="{&quot;height&quot;:313.3664566929134,&quot;left&quot;:449.71188976377954,&quot;top&quot;:125.86999999999998,&quot;width&quot;:483.3292125984252}"/>
</p:tagLst>
</file>

<file path=ppt/tags/tag45.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46.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47.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48.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49.xml><?xml version="1.0" encoding="utf-8"?>
<p:tagLst xmlns:p="http://schemas.openxmlformats.org/presentationml/2006/main">
  <p:tag name="KSO_WM_DIAGRAM_VIRTUALLY_FRAME" val="{&quot;height&quot;:313.3664566929134,&quot;left&quot;:449.71188976377954,&quot;top&quot;:125.86999999999998,&quot;width&quot;:483.3292125984252}"/>
</p:tagLst>
</file>

<file path=ppt/tags/tag5.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50.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51.xml><?xml version="1.0" encoding="utf-8"?>
<p:tagLst xmlns:p="http://schemas.openxmlformats.org/presentationml/2006/main">
  <p:tag name="KSO_WM_DIAGRAM_VIRTUALLY_FRAME" val="{&quot;height&quot;:340.923993091884,&quot;left&quot;:449.71188976377954,&quot;top&quot;:125.86999999999998,&quot;width&quot;:483.3292125984252}"/>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57.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58.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59.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60.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1.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2.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3.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4.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5.xml><?xml version="1.0" encoding="utf-8"?>
<p:tagLst xmlns:p="http://schemas.openxmlformats.org/presentationml/2006/main">
  <p:tag name="KSO_WM_DIAGRAM_VIRTUALLY_FRAME" val="{&quot;height&quot;:390.34299212598427,&quot;left&quot;:49.99354330708661,&quot;top&quot;:95.5551968503937,&quot;width&quot;:883.0475590551181}"/>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COMMONDATA" val="eyJoZGlkIjoiMWE5M2Q3YTk2NzExM2ViYmM0ZjRmYzRhOWQ2NWVkYzYifQ=="/>
</p:tagLst>
</file>

<file path=ppt/tags/tag7.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8.xml><?xml version="1.0" encoding="utf-8"?>
<p:tagLst xmlns:p="http://schemas.openxmlformats.org/presentationml/2006/main">
  <p:tag name="KSO_WM_DIAGRAM_VIRTUALLY_FRAME" val="{&quot;height&quot;:135.4070078740157,&quot;left&quot;:62.17070866141732,&quot;top&quot;:371.8943307086614,&quot;width&quot;:835.6585039370078}"/>
</p:tagLst>
</file>

<file path=ppt/tags/tag9.xml><?xml version="1.0" encoding="utf-8"?>
<p:tagLst xmlns:p="http://schemas.openxmlformats.org/presentationml/2006/main">
  <p:tag name="KSO_WM_DIAGRAM_VIRTUALLY_FRAME" val="{&quot;height&quot;:135.4070078740157,&quot;left&quot;:62.17070866141732,&quot;top&quot;:371.8943307086614,&quot;width&quot;:835.6585039370078}"/>
</p:tagLst>
</file>

<file path=ppt/theme/theme1.xml><?xml version="1.0" encoding="utf-8"?>
<a:theme xmlns:a="http://schemas.openxmlformats.org/drawingml/2006/main" name="第一PPT，www.1ppt.com">
  <a:themeElements>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fontScheme name="自定义 1">
      <a:majorFont>
        <a:latin typeface="Arial Black"/>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nSpc>
            <a:spcPct val="130000"/>
          </a:lnSpc>
          <a:defRPr sz="1400" dirty="0" smtClean="0">
            <a:latin typeface="Arial" panose="020B0604020202020204" pitchFamily="34" charset="0"/>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10.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11.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12.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13.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2.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3.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4.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5.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6.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7.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8.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ppt/theme/themeOverride9.xml><?xml version="1.0" encoding="utf-8"?>
<a:themeOverride xmlns:a="http://schemas.openxmlformats.org/drawingml/2006/main">
  <a:clrScheme name="自定义 2">
    <a:dk1>
      <a:srgbClr val="000000"/>
    </a:dk1>
    <a:lt1>
      <a:srgbClr val="FFFFFF"/>
    </a:lt1>
    <a:dk2>
      <a:srgbClr val="3F3F3F"/>
    </a:dk2>
    <a:lt2>
      <a:srgbClr val="E3DED1"/>
    </a:lt2>
    <a:accent1>
      <a:srgbClr val="990100"/>
    </a:accent1>
    <a:accent2>
      <a:srgbClr val="2F46A2"/>
    </a:accent2>
    <a:accent3>
      <a:srgbClr val="414456"/>
    </a:accent3>
    <a:accent4>
      <a:srgbClr val="444455"/>
    </a:accent4>
    <a:accent5>
      <a:srgbClr val="444455"/>
    </a:accent5>
    <a:accent6>
      <a:srgbClr val="7F7F7F"/>
    </a:accent6>
    <a:hlink>
      <a:srgbClr val="2F5DB3"/>
    </a:hlink>
    <a:folHlink>
      <a:srgbClr val="B26B02"/>
    </a:folHlink>
  </a:clrScheme>
</a:themeOverride>
</file>

<file path=docProps/app.xml><?xml version="1.0" encoding="utf-8"?>
<Properties xmlns="http://schemas.openxmlformats.org/officeDocument/2006/extended-properties" xmlns:vt="http://schemas.openxmlformats.org/officeDocument/2006/docPropsVTypes">
  <TotalTime>0</TotalTime>
  <Words>7040</Words>
  <Application>WPS 演示</Application>
  <PresentationFormat>宽屏</PresentationFormat>
  <Paragraphs>227</Paragraphs>
  <Slides>16</Slides>
  <Notes>16</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16</vt:i4>
      </vt:variant>
    </vt:vector>
  </HeadingPairs>
  <TitlesOfParts>
    <vt:vector size="32" baseType="lpstr">
      <vt:lpstr>Arial</vt:lpstr>
      <vt:lpstr>宋体</vt:lpstr>
      <vt:lpstr>Wingdings</vt:lpstr>
      <vt:lpstr>微软雅黑</vt:lpstr>
      <vt:lpstr>Arial Black</vt:lpstr>
      <vt:lpstr>Wingdings 2</vt:lpstr>
      <vt:lpstr>幼圆</vt:lpstr>
      <vt:lpstr>Calibri</vt:lpstr>
      <vt:lpstr>黑体</vt:lpstr>
      <vt:lpstr>Arial</vt:lpstr>
      <vt:lpstr>Calibri</vt:lpstr>
      <vt:lpstr>Arial Unicode MS</vt:lpstr>
      <vt:lpstr>等线</vt:lpstr>
      <vt:lpstr>Times New Roman</vt:lpstr>
      <vt:lpstr>华文楷体</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丁睿晗</cp:lastModifiedBy>
  <cp:revision>128</cp:revision>
  <dcterms:created xsi:type="dcterms:W3CDTF">2020-10-27T11:22:00Z</dcterms:created>
  <dcterms:modified xsi:type="dcterms:W3CDTF">2026-08-08T09:15:44Z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9EBCDD5BA1A4498E87576FCC19265595_13</vt:lpwstr>
  </property>
  <property fmtid="{D5CDD505-2E9C-101B-9397-08002B2CF9AE}" pid="3" name="KSOProductBuildVer">
    <vt:lpwstr>2052-12.1.0.26895</vt:lpwstr>
  </property>
</Properties>
</file>