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03"/>
  </p:normalViewPr>
  <p:slideViewPr>
    <p:cSldViewPr snapToGrid="0" snapToObjects="1">
      <p:cViewPr varScale="1">
        <p:scale>
          <a:sx n="109" d="100"/>
          <a:sy n="109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7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7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69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8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72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36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4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8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99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1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8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FF039-76D2-B94F-8C52-BA3FB2112E93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3D7DF-ABE1-1D40-9810-ABF73F3D0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2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181727"/>
              </p:ext>
            </p:extLst>
          </p:nvPr>
        </p:nvGraphicFramePr>
        <p:xfrm>
          <a:off x="1488831" y="942133"/>
          <a:ext cx="9050214" cy="4813972"/>
        </p:xfrm>
        <a:graphic>
          <a:graphicData uri="http://schemas.openxmlformats.org/drawingml/2006/table">
            <a:tbl>
              <a:tblPr/>
              <a:tblGrid>
                <a:gridCol w="8990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35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80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79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40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407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869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3627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24350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2558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Calibration Samples</a:t>
                      </a:r>
                    </a:p>
                    <a:p>
                      <a:pPr algn="ctr" fontAlgn="ctr"/>
                      <a:r>
                        <a:rPr lang="sk-S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423" marR="8423" marT="842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sk-SK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423" marR="8423" marT="842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Modern Samples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Fossil Samples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51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Name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Modern Goat (MG1, MG2)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Modern Human (MH1, MH2)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Bovid Molar Strip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A1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(Fragment P1-P6)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Bovid Molar Strip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A1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(Fragment P7) &amp; Alanine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Bovid Molar Strips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A2-A5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Bovid Powder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(B1)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Bovid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Fragment (B2)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Primate Powder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and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Fragment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9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Irradiation Type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Gamma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X-ray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X-ray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Gamma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Gamma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X-ray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   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charset="0"/>
                          <a:ea typeface="+mn-ea"/>
                          <a:cs typeface="+mn-cs"/>
                        </a:rPr>
                        <a:t>Gamma &amp; X-ray</a:t>
                      </a:r>
                    </a:p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92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Irradiation Settings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200Gy and 800Gy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50 Gy and 400Gy 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600s 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60s, 120s, 300s, 600s, 1800s, 3600s and 7200s.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50Gy (B1), 200Gy (B2), 400Gy (B3) and 800Gy(B4)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50Gy, 100Gy, 250Gy, 600Gy, 1200Gy, 2400Gy, 4000Gy, 8000Gy, 11000Gy and 17000Gy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17Gy, 71Gy, 201Gy, 335Gy, 672Gy, 1352Gy, 2735Gy, 5398Gy and 11645Gy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52.8Gy, 203.5Gy, 507.1Gy, 1060Gy, 2870Gy and 7820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Gy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751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ESR intensity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DRC  generated by X-ray protocol ( with steps 60s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to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66000s )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Derived from ESR measurement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Derived from ESR measurement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DRC generated by X-ray irradiation dose estimation (with steps 60s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to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66000s)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Derived from ESR measurement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Derived from ESR measurement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DRC generated by X-ray irradiation dose estimation (with steps 60s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to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66000s)</a:t>
                      </a:r>
                    </a:p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Aim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Calibrate Samples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) Evaluate X-ray penetration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(ii) Evaluate X-ray ionisation efficiency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(iii)Enamel dose recovery of known gamma dose by X-ray irradiation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(iv) Investigate the discrepancy between gamma and X-ray irradiation </a:t>
                      </a:r>
                    </a:p>
                  </a:txBody>
                  <a:tcPr marL="8423" marR="8423" marT="8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2292" y="6368013"/>
            <a:ext cx="91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Table </a:t>
            </a:r>
            <a:r>
              <a:rPr lang="en-US" b="1" dirty="0" smtClean="0"/>
              <a:t>1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9784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705312"/>
              </p:ext>
            </p:extLst>
          </p:nvPr>
        </p:nvGraphicFramePr>
        <p:xfrm>
          <a:off x="2175353" y="2567836"/>
          <a:ext cx="7766138" cy="1803749"/>
        </p:xfrm>
        <a:graphic>
          <a:graphicData uri="http://schemas.openxmlformats.org/drawingml/2006/table">
            <a:tbl>
              <a:tblPr/>
              <a:tblGrid>
                <a:gridCol w="10845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63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68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86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7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458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59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Sample Number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Gamma Dose Equivalent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)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Dose Rate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/s)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X-ray Gun (s)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Calibration Coefficient a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Error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395">
                <a:tc>
                  <a:txBody>
                    <a:bodyPr/>
                    <a:lstStyle/>
                    <a:p>
                      <a:pPr algn="ctr" rtl="0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MH1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50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4.225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438.6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0.0268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51.6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2.6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395">
                <a:tc>
                  <a:txBody>
                    <a:bodyPr/>
                    <a:lstStyle/>
                    <a:p>
                      <a:pPr algn="ctr" rtl="0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MG1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200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 </a:t>
                      </a:r>
                      <a:r>
                        <a:rPr lang="sk-SK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4.281</a:t>
                      </a:r>
                      <a:endParaRPr lang="sk-SK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1632.8</a:t>
                      </a:r>
                      <a:endParaRPr lang="is-I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0.0286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193.5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9.6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7395">
                <a:tc>
                  <a:txBody>
                    <a:bodyPr/>
                    <a:lstStyle/>
                    <a:p>
                      <a:pPr algn="ctr" rtl="0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MH2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400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 </a:t>
                      </a:r>
                      <a:r>
                        <a:rPr lang="sk-SK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4.285</a:t>
                      </a:r>
                      <a:endParaRPr lang="sk-SK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3383.8</a:t>
                      </a:r>
                      <a:endParaRPr lang="is-I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0.0276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400.1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19.5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7395"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MG2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800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 </a:t>
                      </a:r>
                      <a:r>
                        <a:rPr lang="sk-SK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4.281</a:t>
                      </a:r>
                      <a:endParaRPr lang="sk-SK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6765.0</a:t>
                      </a:r>
                      <a:endParaRPr lang="is-I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0.0276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801.7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42.1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81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Average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0.0277 ±0.001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0417" marR="10417" marT="104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6523" y="6366822"/>
            <a:ext cx="91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Table 2 </a:t>
            </a:r>
          </a:p>
        </p:txBody>
      </p:sp>
    </p:spTree>
    <p:extLst>
      <p:ext uri="{BB962C8B-B14F-4D97-AF65-F5344CB8AC3E}">
        <p14:creationId xmlns:p14="http://schemas.microsoft.com/office/powerpoint/2010/main" val="380378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772035" y="506624"/>
          <a:ext cx="6697361" cy="5778907"/>
        </p:xfrm>
        <a:graphic>
          <a:graphicData uri="http://schemas.openxmlformats.org/drawingml/2006/table">
            <a:tbl>
              <a:tblPr/>
              <a:tblGrid>
                <a:gridCol w="7599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3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08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726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9975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020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992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Modern Samples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Gamma Dose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Gamma Dose  2% Error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 X-ray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2-S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  <a:r>
                        <a:rPr lang="mr-IN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rror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(</a:t>
                      </a:r>
                      <a:r>
                        <a:rPr lang="mr-IN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Offset Percentage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4476">
                <a:tc rowSpan="12">
                  <a:txBody>
                    <a:bodyPr/>
                    <a:lstStyle/>
                    <a:p>
                      <a:pPr algn="ctr" rtl="0" fontAlgn="ctr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A2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47.5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5%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A2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49.5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1%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A2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52.3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5%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A3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196.2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15.7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2%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A3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185.8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7%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A3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188.4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15.9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6%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A4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395.1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1%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A4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417.4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28.8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4%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A4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378.5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31.9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5%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A5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841.5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65.4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5%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A5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799.6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54.6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0%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A5</a:t>
                      </a:r>
                      <a:r>
                        <a:rPr lang="mr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800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769.5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66.6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4%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4476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367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Fossil Samples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Gamma Dose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Gamma Dose error 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 X-ray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X-ray Error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Offset Percentage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57831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Bovid (B1&amp;B2)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451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20%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70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Primate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726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896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23%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4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Primate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233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18%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29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Primate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1325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1667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dirty="0">
                          <a:latin typeface="+mn-lt"/>
                        </a:rPr>
                        <a:t>26%</a:t>
                      </a:r>
                      <a:endParaRPr lang="mr-IN" sz="1400" dirty="0">
                        <a:latin typeface="+mn-lt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72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Homo naledi (1778)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232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29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Homo naledi (1810)</a:t>
                      </a:r>
                    </a:p>
                  </a:txBody>
                  <a:tcPr marL="7412" marR="7412" marT="7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232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281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2" marR="7412" marT="7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8254" y="6366822"/>
            <a:ext cx="859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Table </a:t>
            </a:r>
            <a:r>
              <a:rPr lang="en-US" b="1" dirty="0" smtClean="0"/>
              <a:t>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388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535</Words>
  <Application>Microsoft Macintosh PowerPoint</Application>
  <PresentationFormat>Widescreen</PresentationFormat>
  <Paragraphs>224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Mangal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cp:lastPrinted>2021-11-08T23:56:54Z</cp:lastPrinted>
  <dcterms:created xsi:type="dcterms:W3CDTF">2021-11-05T00:07:27Z</dcterms:created>
  <dcterms:modified xsi:type="dcterms:W3CDTF">2021-11-08T23:59:37Z</dcterms:modified>
</cp:coreProperties>
</file>