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2AC0C-B8DC-A3A1-179A-915088A09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D2845-1AF4-B15D-F696-8C87939BD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BFE24-7673-4CAD-09A7-F330B123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8B24D-F05E-CFDF-183B-E23BCA2C1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0F670-75DD-5012-A697-BBCE0943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460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439F-99E6-7004-0D88-1CE46D8C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57547-504F-2CD9-CF3F-2690F3B82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75B67-9EA0-2991-ECA8-E7FB5D9C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D2EDA-0002-C44E-E407-E5E39981E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C8A34-DB79-6B11-041E-A76B768A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222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66C5A8-D747-C263-C164-D25B4F81E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E4C24E-423D-FA83-F903-81EB8C481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1E14F-62C7-8D7E-F607-6FDAFE1E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A9E98-26E6-1BBE-A707-A371EEA2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D4B26-012D-1CBE-24EB-864584C8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16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FB04D-1D25-5036-47FA-0C236618E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10000-CB12-1106-0478-62BE5C697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A546D-1A0D-F310-6AD9-0B3B53E3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B6F5B-858E-51DA-7A6B-D3AB79507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17FF-88C2-3758-42DC-D648962B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314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3847-54EF-6169-1B72-6C967B7F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269D-3FC3-8E9D-C676-C86BE319A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0E838-9CE2-671E-E3F4-8F2E16AB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200C5-82F7-C6F7-A6CD-A79821008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AE314-0146-5F36-A216-32872B32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448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74D95-DC4C-06D8-7A1E-7187E838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830D-52D6-87E5-939C-1EFF153729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7E70B-8DFF-FBE5-4121-5E0388285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ABAAC-23A7-344A-92C0-D167EF62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0F467-D7F6-FE27-3333-0FB69DA01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527DD-7E8F-60F5-35A4-2AFDC64D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464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5623C-400D-F14C-48BE-121F96A81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CAF28-B57F-C986-C8B7-8DA959520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BA4A7-FA97-75E0-0C9D-3C276FECD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9D396B-35C3-95EA-041A-4FCD48271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857E62-10D1-21F6-AC36-DCED28654F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70B8EA-309A-05E6-38F6-4368A6F8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AFFBE6-4147-76E8-3AC7-989804FA7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961DD1-AC1D-F18D-C402-A34496D5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37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79CF-F916-07AF-35A0-9FBBFE4B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81CFD5-9442-3705-98FE-7AF98580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385DD-44EC-607C-24AB-0D829C3C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1DDB9-00E2-3540-94E8-DD87518B5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205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588D76-60B1-7B9A-732D-8A259B98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6C28A3-D336-C621-80DB-6A8C4F0B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9BA42-4B81-ACF6-D957-7267324F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74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861-583D-5FF0-BCDD-A433A0031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85FC0-A181-A227-E2E4-B8FC2FA2E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33BFE-E1C8-1324-006C-A1322D0E3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C3ABC-24B0-146F-948B-B9BBAEE5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465D1-EEC1-6D43-5FBD-BA620D441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CED89-436E-DC22-788F-F5C968EE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363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5B69F-7045-948F-6496-9136AFAAD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06102B-BA8F-2892-2642-FCA83C030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D4BDA-6AD6-E023-70BB-E38240BCB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544D7-7B31-5FCB-C1CC-5200EC0C3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8CD49-1E6D-8641-10FC-6B0554C4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70A21-D32B-54CB-5986-8570E3A14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499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5F40C3-1A1B-FF79-B756-3F803C31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7D7DC-6A25-E33D-DC28-FAB94846A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379C4-B318-BA62-2C84-8F59805A0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B00507-D139-4A23-B7F3-5E1554E8D41C}" type="datetimeFigureOut">
              <a:rPr lang="en-IN" smtClean="0"/>
              <a:t>19-05-2026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4A97E-0099-677B-A81B-9B58519E0F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60BA1-2B32-38B5-1BD8-AAA3BB7F8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52EADC-0A68-4466-97C0-5D068E7DF2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5A94F8-9DE7-B8FD-3829-9A016A11A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7" y="2029308"/>
            <a:ext cx="5462701" cy="38645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6DA192-7490-5223-90E2-0B43CF49BDC2}"/>
              </a:ext>
            </a:extLst>
          </p:cNvPr>
          <p:cNvSpPr txBox="1"/>
          <p:nvPr/>
        </p:nvSpPr>
        <p:spPr>
          <a:xfrm>
            <a:off x="2174443" y="855367"/>
            <a:ext cx="7536088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1: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LCMS tuning analysis of Standard (</a:t>
            </a:r>
            <a:r>
              <a:rPr lang="en-IN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Vorasidenib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Compound</a:t>
            </a:r>
          </a:p>
        </p:txBody>
      </p:sp>
    </p:spTree>
    <p:extLst>
      <p:ext uri="{BB962C8B-B14F-4D97-AF65-F5344CB8AC3E}">
        <p14:creationId xmlns:p14="http://schemas.microsoft.com/office/powerpoint/2010/main" val="346707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graph&#10;&#10;AI-generated content may be incorrect.">
            <a:extLst>
              <a:ext uri="{FF2B5EF4-FFF2-40B4-BE49-F238E27FC236}">
                <a16:creationId xmlns:a16="http://schemas.microsoft.com/office/drawing/2014/main" id="{4DA0226A-A490-C47D-14B2-D8D04F2CB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53" y="1630155"/>
            <a:ext cx="9412329" cy="3263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ED24A6-2410-CF46-E449-6EE376917A3F}"/>
              </a:ext>
            </a:extLst>
          </p:cNvPr>
          <p:cNvSpPr txBox="1"/>
          <p:nvPr/>
        </p:nvSpPr>
        <p:spPr>
          <a:xfrm>
            <a:off x="2300899" y="661499"/>
            <a:ext cx="8562569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in Female Wistar Rats Brain-LC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E5FFF-74C4-7781-EAD1-DA34695B5B24}"/>
              </a:ext>
            </a:extLst>
          </p:cNvPr>
          <p:cNvSpPr txBox="1"/>
          <p:nvPr/>
        </p:nvSpPr>
        <p:spPr>
          <a:xfrm>
            <a:off x="1298712" y="4969428"/>
            <a:ext cx="10340009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10: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Standard, NCE, Quercetin, Metabolite in Brain</a:t>
            </a:r>
          </a:p>
        </p:txBody>
      </p:sp>
    </p:spTree>
    <p:extLst>
      <p:ext uri="{BB962C8B-B14F-4D97-AF65-F5344CB8AC3E}">
        <p14:creationId xmlns:p14="http://schemas.microsoft.com/office/powerpoint/2010/main" val="422564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587510-E650-219F-0BC4-0CFF11345BBD}"/>
              </a:ext>
            </a:extLst>
          </p:cNvPr>
          <p:cNvSpPr txBox="1"/>
          <p:nvPr/>
        </p:nvSpPr>
        <p:spPr>
          <a:xfrm>
            <a:off x="2344460" y="596681"/>
            <a:ext cx="8568706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in Female Wistar Rats Brain -MS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EE8E69C0-2634-83C4-4830-34DB88B4D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6" y="1615730"/>
            <a:ext cx="11490994" cy="28071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C73F26-9A7B-A148-7FFC-B4D4A221F581}"/>
              </a:ext>
            </a:extLst>
          </p:cNvPr>
          <p:cNvSpPr txBox="1"/>
          <p:nvPr/>
        </p:nvSpPr>
        <p:spPr>
          <a:xfrm>
            <a:off x="952500" y="4974078"/>
            <a:ext cx="10287000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11: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NCE (</a:t>
            </a:r>
            <a:r>
              <a:rPr lang="en-IN" dirty="0"/>
              <a:t>(</a:t>
            </a:r>
            <a:r>
              <a:rPr lang="ru-RU" dirty="0"/>
              <a:t>N-(2-oxo-1,2,5,6,7,8-hexahydroquinolin-5-yl)thiane-4-carboxamide</a:t>
            </a:r>
            <a:r>
              <a:rPr lang="en-IN" dirty="0"/>
              <a:t>)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3057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1102A5D5-ABCC-C1C5-AA16-68E3BD7D0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85" y="2432522"/>
            <a:ext cx="10010296" cy="2427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40DA22-E802-E2A5-55DB-311A9537F442}"/>
              </a:ext>
            </a:extLst>
          </p:cNvPr>
          <p:cNvSpPr txBox="1"/>
          <p:nvPr/>
        </p:nvSpPr>
        <p:spPr>
          <a:xfrm>
            <a:off x="1470991" y="801758"/>
            <a:ext cx="9511748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12: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Metabolite (D-2-Hydroxyglutarate)</a:t>
            </a:r>
          </a:p>
        </p:txBody>
      </p:sp>
    </p:spTree>
    <p:extLst>
      <p:ext uri="{BB962C8B-B14F-4D97-AF65-F5344CB8AC3E}">
        <p14:creationId xmlns:p14="http://schemas.microsoft.com/office/powerpoint/2010/main" val="2612036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D56BF68E-B3AB-782F-2DA5-CCCAEA1989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90" y="2226365"/>
            <a:ext cx="8946417" cy="21350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3D9844-1F3E-6502-7D05-7063C4F94F31}"/>
              </a:ext>
            </a:extLst>
          </p:cNvPr>
          <p:cNvSpPr txBox="1"/>
          <p:nvPr/>
        </p:nvSpPr>
        <p:spPr>
          <a:xfrm>
            <a:off x="2315189" y="939196"/>
            <a:ext cx="7268817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</a:t>
            </a:r>
            <a:r>
              <a:rPr lang="en-IN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13</a:t>
            </a: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Standard (</a:t>
            </a:r>
            <a:r>
              <a:rPr lang="en-IN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Vorasidenib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019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uler with numbers and a number on it&#10;&#10;AI-generated content may be incorrect.">
            <a:extLst>
              <a:ext uri="{FF2B5EF4-FFF2-40B4-BE49-F238E27FC236}">
                <a16:creationId xmlns:a16="http://schemas.microsoft.com/office/drawing/2014/main" id="{2BFA6B6C-4654-5BA7-764E-CB48AF70A4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42" y="2039937"/>
            <a:ext cx="10075005" cy="2472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7D9C8B-E9E3-4126-3D92-45B465652DB0}"/>
              </a:ext>
            </a:extLst>
          </p:cNvPr>
          <p:cNvSpPr txBox="1"/>
          <p:nvPr/>
        </p:nvSpPr>
        <p:spPr>
          <a:xfrm>
            <a:off x="1951448" y="779529"/>
            <a:ext cx="8328991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14: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Quercetin (Internal Standard)</a:t>
            </a:r>
          </a:p>
        </p:txBody>
      </p:sp>
    </p:spTree>
    <p:extLst>
      <p:ext uri="{BB962C8B-B14F-4D97-AF65-F5344CB8AC3E}">
        <p14:creationId xmlns:p14="http://schemas.microsoft.com/office/powerpoint/2010/main" val="168615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B3C07D-D6F2-E177-8FC8-B3EC6059F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31" y="2410690"/>
            <a:ext cx="5060938" cy="35209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52A47A-4C8E-77C8-C419-FDF724BFBFCA}"/>
              </a:ext>
            </a:extLst>
          </p:cNvPr>
          <p:cNvSpPr txBox="1"/>
          <p:nvPr/>
        </p:nvSpPr>
        <p:spPr>
          <a:xfrm>
            <a:off x="374374" y="846805"/>
            <a:ext cx="11817626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2: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LCMS tuning analysis of New Chemical Entity (</a:t>
            </a:r>
            <a:r>
              <a:rPr lang="en-IN" dirty="0"/>
              <a:t>(</a:t>
            </a:r>
            <a:r>
              <a:rPr lang="ru-RU" dirty="0"/>
              <a:t>N-(2-oxo-1,2,5,6,7,8-hexahydroquinolin-5-yl)thiane-4-carboxamide</a:t>
            </a:r>
            <a:r>
              <a:rPr lang="en-IN" dirty="0"/>
              <a:t>)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362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5599CA-1E78-28B6-B33C-F6D7BF46E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952" y="2112892"/>
            <a:ext cx="5609210" cy="38505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160AB6-2F0D-C7E2-578F-FA2B1F720FF7}"/>
              </a:ext>
            </a:extLst>
          </p:cNvPr>
          <p:cNvSpPr txBox="1"/>
          <p:nvPr/>
        </p:nvSpPr>
        <p:spPr>
          <a:xfrm>
            <a:off x="3048838" y="600582"/>
            <a:ext cx="6094324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3: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LCMS tuning analysis of D-2-Hydroxyglutarate (Metabolite)</a:t>
            </a:r>
          </a:p>
        </p:txBody>
      </p:sp>
    </p:spTree>
    <p:extLst>
      <p:ext uri="{BB962C8B-B14F-4D97-AF65-F5344CB8AC3E}">
        <p14:creationId xmlns:p14="http://schemas.microsoft.com/office/powerpoint/2010/main" val="63660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A6D0A4-CBE7-7DD5-0A01-825142980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285" y="2102706"/>
            <a:ext cx="5001923" cy="37514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A38AB0-B4B0-4768-D2B9-F6CA39DA5899}"/>
              </a:ext>
            </a:extLst>
          </p:cNvPr>
          <p:cNvSpPr txBox="1"/>
          <p:nvPr/>
        </p:nvSpPr>
        <p:spPr>
          <a:xfrm>
            <a:off x="1885960" y="923765"/>
            <a:ext cx="7904084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4: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LCMS tuning analysis of Internal Standard (Quercetin)</a:t>
            </a:r>
          </a:p>
        </p:txBody>
      </p:sp>
    </p:spTree>
    <p:extLst>
      <p:ext uri="{BB962C8B-B14F-4D97-AF65-F5344CB8AC3E}">
        <p14:creationId xmlns:p14="http://schemas.microsoft.com/office/powerpoint/2010/main" val="1951504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number of numbers and graphs&#10;&#10;AI-generated content may be incorrect.">
            <a:extLst>
              <a:ext uri="{FF2B5EF4-FFF2-40B4-BE49-F238E27FC236}">
                <a16:creationId xmlns:a16="http://schemas.microsoft.com/office/drawing/2014/main" id="{A3E87380-7063-D8D5-7AC8-18646A32BC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61" y="2042285"/>
            <a:ext cx="5416627" cy="3493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18F500-1BC3-FD81-765F-7D60CC6795AE}"/>
              </a:ext>
            </a:extLst>
          </p:cNvPr>
          <p:cNvSpPr txBox="1"/>
          <p:nvPr/>
        </p:nvSpPr>
        <p:spPr>
          <a:xfrm>
            <a:off x="1596887" y="5814031"/>
            <a:ext cx="10595113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5: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standard, NCE, Quercetin, metabolite in Plasma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EC8F-492E-1BFC-3D20-73CB03454E2F}"/>
              </a:ext>
            </a:extLst>
          </p:cNvPr>
          <p:cNvSpPr txBox="1"/>
          <p:nvPr/>
        </p:nvSpPr>
        <p:spPr>
          <a:xfrm>
            <a:off x="2078393" y="656821"/>
            <a:ext cx="8340962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in Female Wistar Rats Plasma-LC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45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0D390B-A7BD-2309-DFE2-A24619709469}"/>
              </a:ext>
            </a:extLst>
          </p:cNvPr>
          <p:cNvSpPr txBox="1"/>
          <p:nvPr/>
        </p:nvSpPr>
        <p:spPr>
          <a:xfrm>
            <a:off x="1990828" y="564778"/>
            <a:ext cx="8961568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in Female Wistar Rats Plasma -MS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raph of a number&#10;&#10;AI-generated content may be incorrect.">
            <a:extLst>
              <a:ext uri="{FF2B5EF4-FFF2-40B4-BE49-F238E27FC236}">
                <a16:creationId xmlns:a16="http://schemas.microsoft.com/office/drawing/2014/main" id="{CC77EA7E-4C17-ABCE-8028-06054B3ABB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81" y="2015891"/>
            <a:ext cx="9707315" cy="23870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5327D9-0DE4-7483-D359-6DFA33E75B9E}"/>
              </a:ext>
            </a:extLst>
          </p:cNvPr>
          <p:cNvSpPr txBox="1"/>
          <p:nvPr/>
        </p:nvSpPr>
        <p:spPr>
          <a:xfrm>
            <a:off x="1456902" y="4740103"/>
            <a:ext cx="9585472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6: 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Standard drug (</a:t>
            </a:r>
            <a:r>
              <a:rPr lang="en-IN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Vorasidenib</a:t>
            </a:r>
            <a:r>
              <a:rPr lang="en-IN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113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number&#10;&#10;AI-generated content may be incorrect.">
            <a:extLst>
              <a:ext uri="{FF2B5EF4-FFF2-40B4-BE49-F238E27FC236}">
                <a16:creationId xmlns:a16="http://schemas.microsoft.com/office/drawing/2014/main" id="{CC77EA7E-4C17-ABCE-8028-06054B3ABB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30" y="2470812"/>
            <a:ext cx="10121248" cy="2488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7C6B46-28A8-F387-9ABE-96DFFEA7493F}"/>
              </a:ext>
            </a:extLst>
          </p:cNvPr>
          <p:cNvSpPr txBox="1"/>
          <p:nvPr/>
        </p:nvSpPr>
        <p:spPr>
          <a:xfrm>
            <a:off x="1789145" y="1070764"/>
            <a:ext cx="8411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7: </a:t>
            </a:r>
            <a:r>
              <a:rPr lang="en-IN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Quercetin (Internal Standard)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2642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F7C52CD9-6AF3-215E-A826-7666D027B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886" y="2598861"/>
            <a:ext cx="8589002" cy="2420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89D2A3-B7EF-51AB-719B-A856525B782D}"/>
              </a:ext>
            </a:extLst>
          </p:cNvPr>
          <p:cNvSpPr txBox="1"/>
          <p:nvPr/>
        </p:nvSpPr>
        <p:spPr>
          <a:xfrm>
            <a:off x="1762760" y="1210018"/>
            <a:ext cx="866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Figure </a:t>
            </a:r>
            <a:r>
              <a:rPr lang="en-IN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</a:t>
            </a:r>
            <a:r>
              <a:rPr lang="en-IN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IN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Metabolite (</a:t>
            </a:r>
            <a:r>
              <a:rPr lang="en-IN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D-2-Hydroxyglutarate</a:t>
            </a:r>
            <a:r>
              <a:rPr lang="en-IN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70415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05236AA-200C-39C3-626F-909F1E263A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2" y="2273483"/>
            <a:ext cx="10251558" cy="2487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129C79-3816-0F55-5940-50B40658C621}"/>
              </a:ext>
            </a:extLst>
          </p:cNvPr>
          <p:cNvSpPr txBox="1"/>
          <p:nvPr/>
        </p:nvSpPr>
        <p:spPr>
          <a:xfrm>
            <a:off x="658266" y="633221"/>
            <a:ext cx="11000334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1800" b="1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IN" b="1" kern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IN" sz="1800" b="1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sz="1800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Bioanalytical method development of NCE (</a:t>
            </a:r>
            <a:r>
              <a:rPr lang="en-IN" dirty="0"/>
              <a:t>(</a:t>
            </a:r>
            <a:r>
              <a:rPr lang="ru-RU" dirty="0"/>
              <a:t>N-(2-oxo-1,2,5,6,7,8-hexahydroquinolin-5-yl)thiane-4-carboxamide</a:t>
            </a:r>
            <a:r>
              <a:rPr lang="en-IN" dirty="0"/>
              <a:t>)</a:t>
            </a:r>
            <a:r>
              <a:rPr lang="en-IN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1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219</Words>
  <Application>Microsoft Office PowerPoint</Application>
  <PresentationFormat>Widescreen</PresentationFormat>
  <Paragraphs>18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Editor</dc:creator>
  <cp:lastModifiedBy>Editor</cp:lastModifiedBy>
  <cp:revision>12</cp:revision>
  <dcterms:created xsi:type="dcterms:W3CDTF">2026-04-13T06:38:07Z</dcterms:created>
  <dcterms:modified xsi:type="dcterms:W3CDTF">2026-05-19T10:58:50Z</dcterms:modified>
</cp:coreProperties>
</file>