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87"/>
  </p:normalViewPr>
  <p:slideViewPr>
    <p:cSldViewPr snapToGrid="0" snapToObjects="1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F503C-F026-4824-B4C2-FDCBBC8B4DF7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ACF09-E2EB-4485-BDCC-D06CCB0BF2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43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CF09-E2EB-4485-BDCC-D06CCB0BF2D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51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CF09-E2EB-4485-BDCC-D06CCB0BF2D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966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CF09-E2EB-4485-BDCC-D06CCB0BF2D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13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CF09-E2EB-4485-BDCC-D06CCB0BF2D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01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CF09-E2EB-4485-BDCC-D06CCB0BF2D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808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CF09-E2EB-4485-BDCC-D06CCB0BF2D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272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CF09-E2EB-4485-BDCC-D06CCB0BF2D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133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CF09-E2EB-4485-BDCC-D06CCB0BF2D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717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99BD-5A09-6A47-A6FD-607D9E4D0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402E92-3E41-FC44-8729-6A720B84C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0FC13-9B63-8848-8855-A8341F805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01C79-308B-5A45-A9D8-2E36EBBEE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54F35-E47E-D64F-90FB-578BCB7BE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43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A56BE-6E2A-E946-A5F1-6713BCCF3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875E42-9FF0-114D-8201-591AF6164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3B513-8136-724E-8EBD-CF81353C6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8FB6C-CEFE-6C44-A427-A4650BD11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32243-5419-824B-AD50-A7C9CF949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64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D40DFB-88C2-2D46-9D8F-91736C40B6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B7C5FE-D51F-4B43-8311-A1FC9BA6B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2F504-62F5-BB46-B8B5-A1A0DDA76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BC9B6-B494-EC41-895B-1BC468DF1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CA4DF-A0F9-D444-8078-A1ED0A079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27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7414B-7E3E-214E-A771-328C8B506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0588-5146-0349-B86B-3316117F1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55470-5C77-A44E-A52F-D4D63AC8C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BBAC1-802A-D34B-AFDE-FEAE0355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88353-D4BC-1040-84AC-6A85F07BC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68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3D431-6321-A143-8B58-59B2F99E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BD620-6D38-FA4B-B218-D3CFB954D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2E5E5-725C-5140-83BD-63559FFC7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17D59-A6A6-3647-9E4C-50D018393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4366B-FBF8-B146-965A-F3B576938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33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497B4-F5A9-954C-AFD3-B56FD3C18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50133-F0EC-EA4A-9907-92534B1653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725B68-A6A4-2E4D-823F-B97551928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9E3ED-1077-FF43-810C-B24BA218D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82777-C0E4-CB40-86BF-814ABA40D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F83AF-CDF4-CD4C-9C4A-F0D1A92FB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81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063B8-7027-A545-A9CF-B85D81446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FBC2-75C2-B445-8935-742EE77E3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B7CC29-EAE1-A741-A1B7-A4AD234D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65D6F-3B1E-6E44-855E-0EF863CA3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21E9C-E4BB-9B47-A5FA-4E036C29AC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548528-5FA2-DF42-B586-CF3050F03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0D1308-0EA9-074C-824F-827B629A9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FE4542-1097-604E-955D-613242FDE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64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A7C22-9409-9240-BD1C-5BCCA1674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A82E5F-8A0D-A648-BE7B-3E152373E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5BD71D-2B24-D845-967E-4C2B75D4E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C3EFA2-E9EC-3548-9626-4E2F580B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03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2FEE47-4F0C-8A48-A7F8-BFDED1623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0D2D7-924A-9A47-8A6D-2FBF8CC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77932-FD34-684B-8416-0CE7B4F3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848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C8DB4-F222-774C-B3F2-4DA756E0E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1EC74-C3A4-2048-9AF2-F937AFBD5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4A3909-846A-1B40-9687-CED611FAF7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FD94E1-ED43-D84C-AFBB-51A16570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A385B-533D-BD49-AA32-A26D736DF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239531-41E7-8645-99B4-A9ECDB89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15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A7D1-BA21-5042-B415-D037E4B81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3401DC-039E-FC4E-A0BA-9009686D9D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942123-3632-BC4C-92F8-90DF5CBB0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BA140-4578-7543-A719-23AB8D2AD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F4C7C-F4C7-D643-9998-76B82061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496408-B688-DC45-88A1-13E7445D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31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0B2389-09F9-1047-8F6B-D6697014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33F05-0B60-2340-A3A4-E76A4BB28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AFB2D-635C-7043-A75C-F92B99587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79399-B3B6-4A41-B4E3-350B28E08C22}" type="datetimeFigureOut">
              <a:rPr lang="en-GB" smtClean="0"/>
              <a:t>16/08/2021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EE240-F098-E340-844B-350E237805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83886-E388-F343-B6D0-621D108B5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10C63-C199-F34A-8B5D-656579F4B5F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65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1592385-BA90-1842-82F5-A5D56A962EC5}"/>
              </a:ext>
            </a:extLst>
          </p:cNvPr>
          <p:cNvSpPr txBox="1">
            <a:spLocks/>
          </p:cNvSpPr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/>
              <a:t>Relative change in HbA1c in % after intervention in vehicle (cont) and liraglutide (lira) treated groups compared before and after intervention with liraglutide.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/>
              <a:t>Statistical analysis: one-way ANOVA with Turkey´s post hoc.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/>
              <a:t>All data are shown as mean </a:t>
            </a:r>
            <a:r>
              <a:rPr lang="en-US" sz="2400">
                <a:sym typeface="Symbol" pitchFamily="2" charset="2"/>
              </a:rPr>
              <a:t></a:t>
            </a:r>
            <a:r>
              <a:rPr lang="en-US" sz="2400"/>
              <a:t> SEM.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16EFDE-8934-A34D-8B97-8F3CA7F01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709" y="1353636"/>
            <a:ext cx="4475531" cy="414748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42164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ECFF330-2F69-174E-B724-75B138CF0210}"/>
              </a:ext>
            </a:extLst>
          </p:cNvPr>
          <p:cNvSpPr txBox="1">
            <a:spLocks/>
          </p:cNvSpPr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/>
          </a:p>
          <a:p>
            <a:r>
              <a:rPr lang="en-US" sz="2200"/>
              <a:t>HbA1c levels in liraglutide treated groups before and after intervention.</a:t>
            </a:r>
            <a:r>
              <a:rPr lang="en-US" sz="2200" b="1"/>
              <a:t> </a:t>
            </a:r>
          </a:p>
          <a:p>
            <a:r>
              <a:rPr lang="en-US" sz="2200"/>
              <a:t>Statistical analysis: </a:t>
            </a:r>
          </a:p>
          <a:p>
            <a:r>
              <a:rPr lang="en-US" sz="2200"/>
              <a:t>B6NRj:  paired t-test.</a:t>
            </a:r>
          </a:p>
          <a:p>
            <a:r>
              <a:rPr lang="en-US" sz="2200"/>
              <a:t>B6NTac: Wilcoxon matched-pairs signed rank test. </a:t>
            </a:r>
          </a:p>
          <a:p>
            <a:r>
              <a:rPr lang="en-US" sz="2200"/>
              <a:t>All data are shown as mean </a:t>
            </a:r>
            <a:r>
              <a:rPr lang="en-US" sz="2200">
                <a:sym typeface="Symbol" pitchFamily="2" charset="2"/>
              </a:rPr>
              <a:t></a:t>
            </a:r>
            <a:r>
              <a:rPr lang="en-US" sz="2200"/>
              <a:t> SEM. </a:t>
            </a:r>
          </a:p>
          <a:p>
            <a:r>
              <a:rPr lang="en-US" sz="2200"/>
              <a:t>Differences denoted with ** p&lt;0.01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44D451E-93D6-624D-9307-7F3EF3C61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04709" y="1314593"/>
            <a:ext cx="4475531" cy="422556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13018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16E99F9-71E0-AF49-AEBA-D58F7C1F7F32}"/>
              </a:ext>
            </a:extLst>
          </p:cNvPr>
          <p:cNvSpPr txBox="1">
            <a:spLocks/>
          </p:cNvSpPr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/>
          </a:p>
          <a:p>
            <a:r>
              <a:rPr lang="en-US" sz="2000"/>
              <a:t>Relative change in area under curve (AUC) of oral glucose tolerance test (OGTT) in % in vehicle (cont) and liraglutide (lira) treated groups compared before and after intervention with liraglutide.</a:t>
            </a:r>
          </a:p>
          <a:p>
            <a:r>
              <a:rPr lang="en-US" sz="2000"/>
              <a:t>All data are shown as mean </a:t>
            </a:r>
            <a:r>
              <a:rPr lang="en-US" sz="2000">
                <a:sym typeface="Symbol" pitchFamily="2" charset="2"/>
              </a:rPr>
              <a:t></a:t>
            </a:r>
            <a:r>
              <a:rPr lang="en-US" sz="2000"/>
              <a:t> SEM. </a:t>
            </a:r>
          </a:p>
          <a:p>
            <a:r>
              <a:rPr lang="en-US" sz="2000"/>
              <a:t>Statistical analysis: one-way ANOVA with Tukey’s post hoc. Differences denoted with * p&lt;0.05 ** p&lt;0.01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733513-E388-4D40-97B4-69C060341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04709" y="1363081"/>
            <a:ext cx="4475531" cy="41285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2451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169D9A-6939-9548-B812-4B365346D371}"/>
              </a:ext>
            </a:extLst>
          </p:cNvPr>
          <p:cNvSpPr/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/>
              <a:t>Oral glucose tolerance test (OGTT) after intervention with liraglutide in vehicle (cont) and liraglutide (lira) treated groups. Fasting blood glucose measurement at t=0 and subsequent blood glucose measurements at 15 to 120 minutes after oral glucose challenge.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/>
              <a:t>Statistical analysis: repeated measurements two-way ANOVA with Turkey´s post hoc and factors “treatment” and “time”.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/>
              <a:t>All data are shown as mean </a:t>
            </a:r>
            <a:r>
              <a:rPr lang="en-US" sz="2000">
                <a:sym typeface="Symbol" pitchFamily="2" charset="2"/>
              </a:rPr>
              <a:t></a:t>
            </a:r>
            <a:r>
              <a:rPr lang="en-US" sz="2000"/>
              <a:t> SEM.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6F237D-2813-8643-B8D8-0C4D522286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04709" y="2111261"/>
            <a:ext cx="4475531" cy="263223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7063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C7812A8-B91B-FC42-A9FE-21AD66EE75AE}"/>
              </a:ext>
            </a:extLst>
          </p:cNvPr>
          <p:cNvSpPr txBox="1">
            <a:spLocks/>
          </p:cNvSpPr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/>
          </a:p>
          <a:p>
            <a:r>
              <a:rPr lang="en-US" sz="2000"/>
              <a:t>Relative change in body weight in % during intervention with liraglutide in vehicle (cont) and liraglutide (lira) treated groups. </a:t>
            </a:r>
          </a:p>
          <a:p>
            <a:r>
              <a:rPr lang="en-US" sz="2000"/>
              <a:t>Statistical analysis: Brown-Forsythe and Welch ANOVA test with Dunnett´s T3 post hoc.</a:t>
            </a:r>
          </a:p>
          <a:p>
            <a:r>
              <a:rPr lang="en-US" sz="2000"/>
              <a:t>All data are shown as mean </a:t>
            </a:r>
            <a:r>
              <a:rPr lang="en-US" sz="2000">
                <a:sym typeface="Symbol" pitchFamily="2" charset="2"/>
              </a:rPr>
              <a:t></a:t>
            </a:r>
            <a:r>
              <a:rPr lang="en-US" sz="2000"/>
              <a:t> SEM.</a:t>
            </a:r>
          </a:p>
          <a:p>
            <a:r>
              <a:rPr lang="en-US" sz="2000"/>
              <a:t> Differences denoted with **** p&lt;0.0001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AD157C-4ED7-334D-9016-914D960D8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709" y="1360838"/>
            <a:ext cx="4475531" cy="41330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88963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93BCBFB-9550-5A49-9384-9616F1323383}"/>
              </a:ext>
            </a:extLst>
          </p:cNvPr>
          <p:cNvSpPr/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Fasting serum insulin (pg/ml) in vehicle (cont) and liraglutide (lira) treated groups after intervention with liraglutide.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Statistical analysis: Kruskal-Wallis test with Dunn’s post hoc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All data are shown as mean </a:t>
            </a:r>
            <a:r>
              <a:rPr lang="en-US" sz="2400">
                <a:sym typeface="Symbol" pitchFamily="2" charset="2"/>
              </a:rPr>
              <a:t></a:t>
            </a:r>
            <a:r>
              <a:rPr lang="en-US" sz="2400"/>
              <a:t> SEM.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Differences denoted with *** p&lt;0.001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84948E-2560-714B-8B67-B49635628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04709" y="1703280"/>
            <a:ext cx="4475531" cy="344819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3174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544BCB-FE75-F940-B226-812ECF9B56B7}"/>
              </a:ext>
            </a:extLst>
          </p:cNvPr>
          <p:cNvSpPr/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Fasting serum leptin (pg/ml) in vehicle (cont) and liraglutide (lira) treated groups after intervention with liraglutide.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Statistical analysis: Brown-Forsythe and Welch ANOVA test with Dunnett´s T3 post hoc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All data are shown as mean </a:t>
            </a:r>
            <a:r>
              <a:rPr lang="en-US" sz="2400">
                <a:sym typeface="Symbol" pitchFamily="2" charset="2"/>
              </a:rPr>
              <a:t></a:t>
            </a:r>
            <a:r>
              <a:rPr lang="en-US" sz="2400"/>
              <a:t> SEM.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Differences denoted with * p&lt;0.05, *** p&lt;0.001, **** p&lt;0.0001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E4DE49-14F2-1A45-8B21-BEC0341C4B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04709" y="1474327"/>
            <a:ext cx="4475531" cy="390609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35250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6812ED-890C-5E48-BC38-C4E8E173D38D}"/>
              </a:ext>
            </a:extLst>
          </p:cNvPr>
          <p:cNvSpPr/>
          <p:nvPr/>
        </p:nvSpPr>
        <p:spPr>
          <a:xfrm>
            <a:off x="648930" y="2438400"/>
            <a:ext cx="494415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Fasting blood glucose (mmol/l) in vehicle (cont) and liraglutide (lira) treated groups after intervention with liraglutide taken under oral glucose tolerance test (OGTT).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Statistical analysis: Kruskal-Wallis test with Dunn’s post hoc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All data are shown as mean </a:t>
            </a:r>
            <a:r>
              <a:rPr lang="en-US" sz="2400">
                <a:sym typeface="Symbol" pitchFamily="2" charset="2"/>
              </a:rPr>
              <a:t></a:t>
            </a:r>
            <a:r>
              <a:rPr lang="en-US" sz="2400"/>
              <a:t> SEM.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/>
              <a:t>Differences denoted with ** p&lt;0.01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09AEEF-8D29-2D48-A201-F37214AA8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04709" y="1302690"/>
            <a:ext cx="4475531" cy="424937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55042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453</Words>
  <Application>Microsoft Office PowerPoint</Application>
  <PresentationFormat>Widescreen</PresentationFormat>
  <Paragraphs>42</Paragraphs>
  <Slides>8</Slides>
  <Notes>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Valeriia Bondarenko</dc:creator>
  <cp:lastModifiedBy>Axel Kornerup Hansen</cp:lastModifiedBy>
  <cp:revision>10</cp:revision>
  <dcterms:created xsi:type="dcterms:W3CDTF">2021-08-06T12:26:20Z</dcterms:created>
  <dcterms:modified xsi:type="dcterms:W3CDTF">2021-08-16T07:06:50Z</dcterms:modified>
</cp:coreProperties>
</file>