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>
        <p:scale>
          <a:sx n="300" d="100"/>
          <a:sy n="300" d="100"/>
        </p:scale>
        <p:origin x="-7445" y="-666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6785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3604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8172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53040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8469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364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1936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0993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516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051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338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1A13A3-670A-4063-807F-7622DC77FFDD}" type="datetimeFigureOut">
              <a:rPr lang="pl-PL" smtClean="0"/>
              <a:t>6.06.2026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3458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id="{EA74692B-42DE-6936-C4C3-01014F1F2463}"/>
              </a:ext>
            </a:extLst>
          </p:cNvPr>
          <p:cNvSpPr txBox="1"/>
          <p:nvPr/>
        </p:nvSpPr>
        <p:spPr>
          <a:xfrm rot="16200000">
            <a:off x="401678" y="2798984"/>
            <a:ext cx="8883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Sensitivity</a:t>
            </a:r>
            <a:endParaRPr lang="en-GB" sz="1100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35C9AEA5-652F-8D4B-EF60-5C8868CBB818}"/>
              </a:ext>
            </a:extLst>
          </p:cNvPr>
          <p:cNvSpPr txBox="1"/>
          <p:nvPr/>
        </p:nvSpPr>
        <p:spPr>
          <a:xfrm>
            <a:off x="936730" y="469795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9BB6E7D4-CB00-5715-4686-2C161776CB8C}"/>
              </a:ext>
            </a:extLst>
          </p:cNvPr>
          <p:cNvSpPr txBox="1"/>
          <p:nvPr/>
        </p:nvSpPr>
        <p:spPr>
          <a:xfrm>
            <a:off x="939169" y="3895546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B057D42-15EA-9774-35CA-80B924452E1F}"/>
              </a:ext>
            </a:extLst>
          </p:cNvPr>
          <p:cNvSpPr txBox="1"/>
          <p:nvPr/>
        </p:nvSpPr>
        <p:spPr>
          <a:xfrm>
            <a:off x="947872" y="309775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B883AB49-0E4B-D79A-2407-8FAE99E08493}"/>
              </a:ext>
            </a:extLst>
          </p:cNvPr>
          <p:cNvSpPr txBox="1"/>
          <p:nvPr/>
        </p:nvSpPr>
        <p:spPr>
          <a:xfrm>
            <a:off x="939798" y="2299384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525CE3F-B4E3-584E-FE6E-32EDECA119C9}"/>
              </a:ext>
            </a:extLst>
          </p:cNvPr>
          <p:cNvSpPr txBox="1"/>
          <p:nvPr/>
        </p:nvSpPr>
        <p:spPr>
          <a:xfrm>
            <a:off x="932632" y="149755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AD9C455D-9F8B-834A-4E55-0A3F1AD0E9EF}"/>
              </a:ext>
            </a:extLst>
          </p:cNvPr>
          <p:cNvSpPr txBox="1"/>
          <p:nvPr/>
        </p:nvSpPr>
        <p:spPr>
          <a:xfrm>
            <a:off x="934718" y="694104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60132776-E174-750B-0D19-6F91F1D1F5A9}"/>
              </a:ext>
            </a:extLst>
          </p:cNvPr>
          <p:cNvSpPr txBox="1"/>
          <p:nvPr/>
        </p:nvSpPr>
        <p:spPr>
          <a:xfrm>
            <a:off x="2339921" y="5116602"/>
            <a:ext cx="22880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b="1" noProof="0" dirty="0" err="1">
                <a:latin typeface="Arial" panose="020B0604020202020204" pitchFamily="34" charset="0"/>
                <a:cs typeface="Arial" panose="020B0604020202020204" pitchFamily="34" charset="0"/>
              </a:rPr>
              <a:t>Specificity</a:t>
            </a:r>
            <a:endParaRPr lang="en-GB" sz="1100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az 3" descr="ROCImage">
            <a:extLst>
              <a:ext uri="{FF2B5EF4-FFF2-40B4-BE49-F238E27FC236}">
                <a16:creationId xmlns:a16="http://schemas.microsoft.com/office/drawing/2014/main" id="{8B759315-25A8-3A11-F9B3-C25B1424F5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5" r="5660" b="9991"/>
          <a:stretch>
            <a:fillRect/>
          </a:stretch>
        </p:blipFill>
        <p:spPr bwMode="auto">
          <a:xfrm>
            <a:off x="1174757" y="244564"/>
            <a:ext cx="4645909" cy="485711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Prostokąt 18">
            <a:extLst>
              <a:ext uri="{FF2B5EF4-FFF2-40B4-BE49-F238E27FC236}">
                <a16:creationId xmlns:a16="http://schemas.microsoft.com/office/drawing/2014/main" id="{C2209D8D-BCA2-0BFD-D14B-A5656E468560}"/>
              </a:ext>
            </a:extLst>
          </p:cNvPr>
          <p:cNvSpPr/>
          <p:nvPr/>
        </p:nvSpPr>
        <p:spPr>
          <a:xfrm>
            <a:off x="4414520" y="3952240"/>
            <a:ext cx="1268722" cy="9611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2F27182A-252B-384A-D1E3-C8F06BA7FC6F}"/>
              </a:ext>
            </a:extLst>
          </p:cNvPr>
          <p:cNvSpPr txBox="1"/>
          <p:nvPr/>
        </p:nvSpPr>
        <p:spPr>
          <a:xfrm>
            <a:off x="1272010" y="498243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07033773-5A03-E6A7-4C99-C67A9BF3C939}"/>
              </a:ext>
            </a:extLst>
          </p:cNvPr>
          <p:cNvSpPr txBox="1"/>
          <p:nvPr/>
        </p:nvSpPr>
        <p:spPr>
          <a:xfrm>
            <a:off x="2092329" y="4982666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5F34ABDB-4312-933C-BA12-3662F6250090}"/>
              </a:ext>
            </a:extLst>
          </p:cNvPr>
          <p:cNvSpPr txBox="1"/>
          <p:nvPr/>
        </p:nvSpPr>
        <p:spPr>
          <a:xfrm>
            <a:off x="2923010" y="498243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</a:t>
            </a:r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pole tekstowe 40">
            <a:extLst>
              <a:ext uri="{FF2B5EF4-FFF2-40B4-BE49-F238E27FC236}">
                <a16:creationId xmlns:a16="http://schemas.microsoft.com/office/drawing/2014/main" id="{FDFBFD2C-25F3-771E-8CBC-D07D9CF29ACD}"/>
              </a:ext>
            </a:extLst>
          </p:cNvPr>
          <p:cNvSpPr txBox="1"/>
          <p:nvPr/>
        </p:nvSpPr>
        <p:spPr>
          <a:xfrm>
            <a:off x="3743329" y="4982666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</a:t>
            </a:r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pole tekstowe 41">
            <a:extLst>
              <a:ext uri="{FF2B5EF4-FFF2-40B4-BE49-F238E27FC236}">
                <a16:creationId xmlns:a16="http://schemas.microsoft.com/office/drawing/2014/main" id="{9BBC7FFE-16A8-611B-97B0-C344A0242072}"/>
              </a:ext>
            </a:extLst>
          </p:cNvPr>
          <p:cNvSpPr txBox="1"/>
          <p:nvPr/>
        </p:nvSpPr>
        <p:spPr>
          <a:xfrm>
            <a:off x="4574010" y="498243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</a:t>
            </a:r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pole tekstowe 42">
            <a:extLst>
              <a:ext uri="{FF2B5EF4-FFF2-40B4-BE49-F238E27FC236}">
                <a16:creationId xmlns:a16="http://schemas.microsoft.com/office/drawing/2014/main" id="{B9D9B18E-25E5-152D-59C9-A1F84B598022}"/>
              </a:ext>
            </a:extLst>
          </p:cNvPr>
          <p:cNvSpPr txBox="1"/>
          <p:nvPr/>
        </p:nvSpPr>
        <p:spPr>
          <a:xfrm>
            <a:off x="5394329" y="4982666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pole tekstowe 44">
            <a:extLst>
              <a:ext uri="{FF2B5EF4-FFF2-40B4-BE49-F238E27FC236}">
                <a16:creationId xmlns:a16="http://schemas.microsoft.com/office/drawing/2014/main" id="{E2434BF4-C9BE-B26C-AF5B-E03F99C08E03}"/>
              </a:ext>
            </a:extLst>
          </p:cNvPr>
          <p:cNvSpPr txBox="1"/>
          <p:nvPr/>
        </p:nvSpPr>
        <p:spPr>
          <a:xfrm>
            <a:off x="4326556" y="4042400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6" name="pole tekstowe 45">
            <a:extLst>
              <a:ext uri="{FF2B5EF4-FFF2-40B4-BE49-F238E27FC236}">
                <a16:creationId xmlns:a16="http://schemas.microsoft.com/office/drawing/2014/main" id="{449ECA49-28A2-48AB-2314-77B8F544B4CC}"/>
              </a:ext>
            </a:extLst>
          </p:cNvPr>
          <p:cNvSpPr txBox="1"/>
          <p:nvPr/>
        </p:nvSpPr>
        <p:spPr>
          <a:xfrm>
            <a:off x="4326556" y="4179560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pole tekstowe 46">
            <a:extLst>
              <a:ext uri="{FF2B5EF4-FFF2-40B4-BE49-F238E27FC236}">
                <a16:creationId xmlns:a16="http://schemas.microsoft.com/office/drawing/2014/main" id="{506B160F-4CDC-A402-10C8-DF6301E246FE}"/>
              </a:ext>
            </a:extLst>
          </p:cNvPr>
          <p:cNvSpPr txBox="1"/>
          <p:nvPr/>
        </p:nvSpPr>
        <p:spPr>
          <a:xfrm>
            <a:off x="4326556" y="4316720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pole tekstowe 47">
            <a:extLst>
              <a:ext uri="{FF2B5EF4-FFF2-40B4-BE49-F238E27FC236}">
                <a16:creationId xmlns:a16="http://schemas.microsoft.com/office/drawing/2014/main" id="{6E941CB9-3034-CB20-7897-9FAC007181B7}"/>
              </a:ext>
            </a:extLst>
          </p:cNvPr>
          <p:cNvSpPr txBox="1"/>
          <p:nvPr/>
        </p:nvSpPr>
        <p:spPr>
          <a:xfrm>
            <a:off x="4311316" y="4453880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pole tekstowe 48">
            <a:extLst>
              <a:ext uri="{FF2B5EF4-FFF2-40B4-BE49-F238E27FC236}">
                <a16:creationId xmlns:a16="http://schemas.microsoft.com/office/drawing/2014/main" id="{EBF5AC2D-93BF-66D3-65FA-33D6B2DA4B46}"/>
              </a:ext>
            </a:extLst>
          </p:cNvPr>
          <p:cNvSpPr txBox="1"/>
          <p:nvPr/>
        </p:nvSpPr>
        <p:spPr>
          <a:xfrm>
            <a:off x="4321476" y="4576504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pole tekstowe 49">
            <a:extLst>
              <a:ext uri="{FF2B5EF4-FFF2-40B4-BE49-F238E27FC236}">
                <a16:creationId xmlns:a16="http://schemas.microsoft.com/office/drawing/2014/main" id="{85FCB354-2FBE-E77F-49D3-75E52489936F}"/>
              </a:ext>
            </a:extLst>
          </p:cNvPr>
          <p:cNvSpPr txBox="1"/>
          <p:nvPr/>
        </p:nvSpPr>
        <p:spPr>
          <a:xfrm>
            <a:off x="4321476" y="4708584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41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pole tekstowe 50">
            <a:extLst>
              <a:ext uri="{FF2B5EF4-FFF2-40B4-BE49-F238E27FC236}">
                <a16:creationId xmlns:a16="http://schemas.microsoft.com/office/drawing/2014/main" id="{AA2782FF-0EEE-693F-93D9-19470FFC7CCD}"/>
              </a:ext>
            </a:extLst>
          </p:cNvPr>
          <p:cNvSpPr txBox="1"/>
          <p:nvPr/>
        </p:nvSpPr>
        <p:spPr>
          <a:xfrm>
            <a:off x="4227610" y="3898076"/>
            <a:ext cx="3738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Var</a:t>
            </a:r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pole tekstowe 51">
            <a:extLst>
              <a:ext uri="{FF2B5EF4-FFF2-40B4-BE49-F238E27FC236}">
                <a16:creationId xmlns:a16="http://schemas.microsoft.com/office/drawing/2014/main" id="{FE6FD79D-89E9-9952-4BE1-574D669D5B1B}"/>
              </a:ext>
            </a:extLst>
          </p:cNvPr>
          <p:cNvSpPr txBox="1"/>
          <p:nvPr/>
        </p:nvSpPr>
        <p:spPr>
          <a:xfrm>
            <a:off x="4547536" y="4042400"/>
            <a:ext cx="44435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0.616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pole tekstowe 52">
            <a:extLst>
              <a:ext uri="{FF2B5EF4-FFF2-40B4-BE49-F238E27FC236}">
                <a16:creationId xmlns:a16="http://schemas.microsoft.com/office/drawing/2014/main" id="{A3446ECC-2D44-8541-93BB-F38E567F8B43}"/>
              </a:ext>
            </a:extLst>
          </p:cNvPr>
          <p:cNvSpPr txBox="1"/>
          <p:nvPr/>
        </p:nvSpPr>
        <p:spPr>
          <a:xfrm>
            <a:off x="4547536" y="4179560"/>
            <a:ext cx="38664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0.63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pole tekstowe 53">
            <a:extLst>
              <a:ext uri="{FF2B5EF4-FFF2-40B4-BE49-F238E27FC236}">
                <a16:creationId xmlns:a16="http://schemas.microsoft.com/office/drawing/2014/main" id="{4C33F920-1F48-955F-887D-9261DA776128}"/>
              </a:ext>
            </a:extLst>
          </p:cNvPr>
          <p:cNvSpPr txBox="1"/>
          <p:nvPr/>
        </p:nvSpPr>
        <p:spPr>
          <a:xfrm>
            <a:off x="4547536" y="4316720"/>
            <a:ext cx="44435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0.659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pole tekstowe 54">
            <a:extLst>
              <a:ext uri="{FF2B5EF4-FFF2-40B4-BE49-F238E27FC236}">
                <a16:creationId xmlns:a16="http://schemas.microsoft.com/office/drawing/2014/main" id="{C5A180C8-FAB9-E8E7-CD92-50669F2B9FB6}"/>
              </a:ext>
            </a:extLst>
          </p:cNvPr>
          <p:cNvSpPr txBox="1"/>
          <p:nvPr/>
        </p:nvSpPr>
        <p:spPr>
          <a:xfrm>
            <a:off x="4550076" y="4451340"/>
            <a:ext cx="44435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0.679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pole tekstowe 55">
            <a:extLst>
              <a:ext uri="{FF2B5EF4-FFF2-40B4-BE49-F238E27FC236}">
                <a16:creationId xmlns:a16="http://schemas.microsoft.com/office/drawing/2014/main" id="{497F228E-73DC-01F4-976B-970577642D92}"/>
              </a:ext>
            </a:extLst>
          </p:cNvPr>
          <p:cNvSpPr txBox="1"/>
          <p:nvPr/>
        </p:nvSpPr>
        <p:spPr>
          <a:xfrm>
            <a:off x="4552616" y="4576504"/>
            <a:ext cx="44435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0.715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pole tekstowe 56">
            <a:extLst>
              <a:ext uri="{FF2B5EF4-FFF2-40B4-BE49-F238E27FC236}">
                <a16:creationId xmlns:a16="http://schemas.microsoft.com/office/drawing/2014/main" id="{644C435E-ADC8-8296-4E98-B7DEDDF89A1A}"/>
              </a:ext>
            </a:extLst>
          </p:cNvPr>
          <p:cNvSpPr txBox="1"/>
          <p:nvPr/>
        </p:nvSpPr>
        <p:spPr>
          <a:xfrm>
            <a:off x="4552616" y="4708584"/>
            <a:ext cx="38664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0.74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pole tekstowe 57">
            <a:extLst>
              <a:ext uri="{FF2B5EF4-FFF2-40B4-BE49-F238E27FC236}">
                <a16:creationId xmlns:a16="http://schemas.microsoft.com/office/drawing/2014/main" id="{6694DFA5-EC78-31EB-0E75-479A1785F04A}"/>
              </a:ext>
            </a:extLst>
          </p:cNvPr>
          <p:cNvSpPr txBox="1"/>
          <p:nvPr/>
        </p:nvSpPr>
        <p:spPr>
          <a:xfrm>
            <a:off x="4555270" y="3898076"/>
            <a:ext cx="4010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AUC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pole tekstowe 58">
            <a:extLst>
              <a:ext uri="{FF2B5EF4-FFF2-40B4-BE49-F238E27FC236}">
                <a16:creationId xmlns:a16="http://schemas.microsoft.com/office/drawing/2014/main" id="{B4D9A1AC-8FD4-4904-47AB-4F1C361966D1}"/>
              </a:ext>
            </a:extLst>
          </p:cNvPr>
          <p:cNvSpPr txBox="1"/>
          <p:nvPr/>
        </p:nvSpPr>
        <p:spPr>
          <a:xfrm>
            <a:off x="4892976" y="4042400"/>
            <a:ext cx="73770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0.46 - 0.773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pole tekstowe 59">
            <a:extLst>
              <a:ext uri="{FF2B5EF4-FFF2-40B4-BE49-F238E27FC236}">
                <a16:creationId xmlns:a16="http://schemas.microsoft.com/office/drawing/2014/main" id="{32CCEA54-3271-AB9D-E354-F721BEA6F741}"/>
              </a:ext>
            </a:extLst>
          </p:cNvPr>
          <p:cNvSpPr txBox="1"/>
          <p:nvPr/>
        </p:nvSpPr>
        <p:spPr>
          <a:xfrm>
            <a:off x="4892976" y="4179560"/>
            <a:ext cx="7954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0.473 - 0.777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pole tekstowe 60">
            <a:extLst>
              <a:ext uri="{FF2B5EF4-FFF2-40B4-BE49-F238E27FC236}">
                <a16:creationId xmlns:a16="http://schemas.microsoft.com/office/drawing/2014/main" id="{39ABDC23-6FDE-51F5-AB7D-F1533ADAA451}"/>
              </a:ext>
            </a:extLst>
          </p:cNvPr>
          <p:cNvSpPr txBox="1"/>
          <p:nvPr/>
        </p:nvSpPr>
        <p:spPr>
          <a:xfrm>
            <a:off x="4892976" y="4316720"/>
            <a:ext cx="7954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0.508 - 0.766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pole tekstowe 61">
            <a:extLst>
              <a:ext uri="{FF2B5EF4-FFF2-40B4-BE49-F238E27FC236}">
                <a16:creationId xmlns:a16="http://schemas.microsoft.com/office/drawing/2014/main" id="{D92DDBFC-7587-DA58-B183-CA34C6554E90}"/>
              </a:ext>
            </a:extLst>
          </p:cNvPr>
          <p:cNvSpPr txBox="1"/>
          <p:nvPr/>
        </p:nvSpPr>
        <p:spPr>
          <a:xfrm>
            <a:off x="4895516" y="4451340"/>
            <a:ext cx="7954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0.527 - 0.784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pole tekstowe 62">
            <a:extLst>
              <a:ext uri="{FF2B5EF4-FFF2-40B4-BE49-F238E27FC236}">
                <a16:creationId xmlns:a16="http://schemas.microsoft.com/office/drawing/2014/main" id="{6AA2C51F-3450-B639-5EB9-A0C6CFCBF26E}"/>
              </a:ext>
            </a:extLst>
          </p:cNvPr>
          <p:cNvSpPr txBox="1"/>
          <p:nvPr/>
        </p:nvSpPr>
        <p:spPr>
          <a:xfrm>
            <a:off x="4898056" y="4576504"/>
            <a:ext cx="7954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0.586 - 0.837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pole tekstowe 63">
            <a:extLst>
              <a:ext uri="{FF2B5EF4-FFF2-40B4-BE49-F238E27FC236}">
                <a16:creationId xmlns:a16="http://schemas.microsoft.com/office/drawing/2014/main" id="{8D650B3D-D744-E906-C287-66BE228190BB}"/>
              </a:ext>
            </a:extLst>
          </p:cNvPr>
          <p:cNvSpPr txBox="1"/>
          <p:nvPr/>
        </p:nvSpPr>
        <p:spPr>
          <a:xfrm>
            <a:off x="4898056" y="4708584"/>
            <a:ext cx="7954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0.633 - 0.842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pole tekstowe 64">
            <a:extLst>
              <a:ext uri="{FF2B5EF4-FFF2-40B4-BE49-F238E27FC236}">
                <a16:creationId xmlns:a16="http://schemas.microsoft.com/office/drawing/2014/main" id="{73C9F71A-1AFA-B119-4C78-9F9FCCF8CF85}"/>
              </a:ext>
            </a:extLst>
          </p:cNvPr>
          <p:cNvSpPr txBox="1"/>
          <p:nvPr/>
        </p:nvSpPr>
        <p:spPr>
          <a:xfrm>
            <a:off x="4900710" y="3898076"/>
            <a:ext cx="28084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745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otyw pakietu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245</TotalTime>
  <Words>53</Words>
  <Application>Microsoft Office PowerPoint</Application>
  <PresentationFormat>Papier A4 (210x297 mm)</PresentationFormat>
  <Paragraphs>35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Zuzanna Gogulska</dc:creator>
  <cp:lastModifiedBy>Zuzanna Gogulska</cp:lastModifiedBy>
  <cp:revision>27</cp:revision>
  <dcterms:created xsi:type="dcterms:W3CDTF">2026-06-06T12:15:52Z</dcterms:created>
  <dcterms:modified xsi:type="dcterms:W3CDTF">2026-06-06T16:45:19Z</dcterms:modified>
</cp:coreProperties>
</file>