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109" y="-3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58585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154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4692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370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388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82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0691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8352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796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6937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3921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BB0BA75-42A8-4F47-9051-30FF75844E52}" type="datetimeFigureOut">
              <a:rPr lang="pl-PL" smtClean="0"/>
              <a:t>9.06.2026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402B088-141C-4236-BE67-9EBB4B7CC8F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45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Obraz 91">
            <a:extLst>
              <a:ext uri="{FF2B5EF4-FFF2-40B4-BE49-F238E27FC236}">
                <a16:creationId xmlns:a16="http://schemas.microsoft.com/office/drawing/2014/main" id="{230AF13D-C9D3-3FF4-DC77-2E3AE2BE67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t="9151" r="4963" b="11170"/>
          <a:stretch>
            <a:fillRect/>
          </a:stretch>
        </p:blipFill>
        <p:spPr>
          <a:xfrm>
            <a:off x="823955" y="6730062"/>
            <a:ext cx="2427961" cy="2321990"/>
          </a:xfrm>
          <a:prstGeom prst="rect">
            <a:avLst/>
          </a:prstGeom>
        </p:spPr>
      </p:pic>
      <p:pic>
        <p:nvPicPr>
          <p:cNvPr id="90" name="Obraz 89">
            <a:extLst>
              <a:ext uri="{FF2B5EF4-FFF2-40B4-BE49-F238E27FC236}">
                <a16:creationId xmlns:a16="http://schemas.microsoft.com/office/drawing/2014/main" id="{9D36E6BB-8428-A129-B890-21A89132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0" t="9399" r="6775" b="11734"/>
          <a:stretch>
            <a:fillRect/>
          </a:stretch>
        </p:blipFill>
        <p:spPr>
          <a:xfrm>
            <a:off x="3850021" y="3691449"/>
            <a:ext cx="2395658" cy="2314412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60239DE3-8D77-837B-A1E0-D5A706A26E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59" t="9510" r="5244" b="11377"/>
          <a:stretch>
            <a:fillRect/>
          </a:stretch>
        </p:blipFill>
        <p:spPr>
          <a:xfrm>
            <a:off x="822960" y="752348"/>
            <a:ext cx="2444242" cy="230482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03F3D40-5B8B-F5DD-DEDE-C240E71E96EA}"/>
              </a:ext>
            </a:extLst>
          </p:cNvPr>
          <p:cNvSpPr txBox="1"/>
          <p:nvPr/>
        </p:nvSpPr>
        <p:spPr>
          <a:xfrm rot="16200000">
            <a:off x="-542362" y="1773680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85727A6-8B03-C0A3-3AEC-6563C50CDD5C}"/>
              </a:ext>
            </a:extLst>
          </p:cNvPr>
          <p:cNvSpPr txBox="1"/>
          <p:nvPr/>
        </p:nvSpPr>
        <p:spPr>
          <a:xfrm>
            <a:off x="863600" y="301190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31227A5-DB72-D18E-FA5A-43C794DF4935}"/>
              </a:ext>
            </a:extLst>
          </p:cNvPr>
          <p:cNvSpPr txBox="1"/>
          <p:nvPr/>
        </p:nvSpPr>
        <p:spPr>
          <a:xfrm>
            <a:off x="598527" y="278838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9B268001-66B1-1BA8-70F1-D76F8FC22A98}"/>
              </a:ext>
            </a:extLst>
          </p:cNvPr>
          <p:cNvSpPr txBox="1"/>
          <p:nvPr/>
        </p:nvSpPr>
        <p:spPr>
          <a:xfrm>
            <a:off x="598527" y="23870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8844FF6-28AC-AABA-DE61-B1061A6D6D7C}"/>
              </a:ext>
            </a:extLst>
          </p:cNvPr>
          <p:cNvSpPr txBox="1"/>
          <p:nvPr/>
        </p:nvSpPr>
        <p:spPr>
          <a:xfrm>
            <a:off x="598527" y="198066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47FD1614-D96E-74F9-6B02-DFA94FDECA8E}"/>
              </a:ext>
            </a:extLst>
          </p:cNvPr>
          <p:cNvSpPr txBox="1"/>
          <p:nvPr/>
        </p:nvSpPr>
        <p:spPr>
          <a:xfrm>
            <a:off x="598527" y="156918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75E3F32-28A9-12D0-93DA-72FC24B20C58}"/>
              </a:ext>
            </a:extLst>
          </p:cNvPr>
          <p:cNvSpPr txBox="1"/>
          <p:nvPr/>
        </p:nvSpPr>
        <p:spPr>
          <a:xfrm>
            <a:off x="598527" y="116532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692765B-82E5-3235-D9AE-C01B0CF68B3B}"/>
              </a:ext>
            </a:extLst>
          </p:cNvPr>
          <p:cNvSpPr txBox="1"/>
          <p:nvPr/>
        </p:nvSpPr>
        <p:spPr>
          <a:xfrm>
            <a:off x="598527" y="75892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4E31A29-0027-4E9C-5BF3-7D66AEAE30D1}"/>
              </a:ext>
            </a:extLst>
          </p:cNvPr>
          <p:cNvSpPr txBox="1"/>
          <p:nvPr/>
        </p:nvSpPr>
        <p:spPr>
          <a:xfrm>
            <a:off x="1273357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C38953C1-FB8A-7355-6A5E-4E41758057A5}"/>
              </a:ext>
            </a:extLst>
          </p:cNvPr>
          <p:cNvSpPr txBox="1"/>
          <p:nvPr/>
        </p:nvSpPr>
        <p:spPr>
          <a:xfrm>
            <a:off x="1683114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286329E-AF70-3537-5BAC-DC11B8F28AB5}"/>
              </a:ext>
            </a:extLst>
          </p:cNvPr>
          <p:cNvSpPr txBox="1"/>
          <p:nvPr/>
        </p:nvSpPr>
        <p:spPr>
          <a:xfrm>
            <a:off x="2098685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5A5B039C-B626-748E-517E-81010C4C66BF}"/>
              </a:ext>
            </a:extLst>
          </p:cNvPr>
          <p:cNvSpPr txBox="1"/>
          <p:nvPr/>
        </p:nvSpPr>
        <p:spPr>
          <a:xfrm>
            <a:off x="2500286" y="3010457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401B903-EACE-ADEF-97F2-D6F73D3BDCF6}"/>
              </a:ext>
            </a:extLst>
          </p:cNvPr>
          <p:cNvSpPr txBox="1"/>
          <p:nvPr/>
        </p:nvSpPr>
        <p:spPr>
          <a:xfrm>
            <a:off x="2911948" y="299879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D83554A-0D0D-F792-5738-ACFED4759157}"/>
              </a:ext>
            </a:extLst>
          </p:cNvPr>
          <p:cNvSpPr txBox="1"/>
          <p:nvPr/>
        </p:nvSpPr>
        <p:spPr>
          <a:xfrm>
            <a:off x="896983" y="3163899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72C4B521-A288-273A-5C3D-3EF0A023718F}"/>
              </a:ext>
            </a:extLst>
          </p:cNvPr>
          <p:cNvSpPr txBox="1"/>
          <p:nvPr/>
        </p:nvSpPr>
        <p:spPr>
          <a:xfrm>
            <a:off x="896984" y="460437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 C17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5E6D6B6D-53CE-4B56-C15B-ACCCFA45A409}"/>
              </a:ext>
            </a:extLst>
          </p:cNvPr>
          <p:cNvSpPr txBox="1"/>
          <p:nvPr/>
        </p:nvSpPr>
        <p:spPr>
          <a:xfrm>
            <a:off x="2109216" y="2415872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0.848</a:t>
            </a:r>
          </a:p>
          <a:p>
            <a:pPr algn="ctr"/>
            <a:r>
              <a:rPr lang="pl-PL" sz="1000" b="1" dirty="0"/>
              <a:t>(0.741-0.942)</a:t>
            </a:r>
            <a:endParaRPr lang="pl-PL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Obraz 29">
            <a:extLst>
              <a:ext uri="{FF2B5EF4-FFF2-40B4-BE49-F238E27FC236}">
                <a16:creationId xmlns:a16="http://schemas.microsoft.com/office/drawing/2014/main" id="{3B0C4ED9-C3D0-5B1D-A801-CD2872DDFD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t="9066" r="6984" b="11200"/>
          <a:stretch>
            <a:fillRect/>
          </a:stretch>
        </p:blipFill>
        <p:spPr>
          <a:xfrm>
            <a:off x="3814632" y="714529"/>
            <a:ext cx="2428424" cy="2373121"/>
          </a:xfrm>
          <a:prstGeom prst="rect">
            <a:avLst/>
          </a:prstGeom>
        </p:spPr>
      </p:pic>
      <p:sp>
        <p:nvSpPr>
          <p:cNvPr id="32" name="pole tekstowe 31">
            <a:extLst>
              <a:ext uri="{FF2B5EF4-FFF2-40B4-BE49-F238E27FC236}">
                <a16:creationId xmlns:a16="http://schemas.microsoft.com/office/drawing/2014/main" id="{6F4199A5-E4F2-C005-2C5D-77709148679D}"/>
              </a:ext>
            </a:extLst>
          </p:cNvPr>
          <p:cNvSpPr txBox="1"/>
          <p:nvPr/>
        </p:nvSpPr>
        <p:spPr>
          <a:xfrm rot="16200000">
            <a:off x="2469754" y="4742432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FB5C2E47-BF7D-8439-D548-9C85B57AA96D}"/>
              </a:ext>
            </a:extLst>
          </p:cNvPr>
          <p:cNvSpPr txBox="1"/>
          <p:nvPr/>
        </p:nvSpPr>
        <p:spPr>
          <a:xfrm>
            <a:off x="3880796" y="59247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F58BC708-8C7C-5B87-243C-62DE04A1C41A}"/>
              </a:ext>
            </a:extLst>
          </p:cNvPr>
          <p:cNvSpPr txBox="1"/>
          <p:nvPr/>
        </p:nvSpPr>
        <p:spPr>
          <a:xfrm>
            <a:off x="3615723" y="57495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893A54FE-EE2F-B5D8-1CDC-1070749F3025}"/>
              </a:ext>
            </a:extLst>
          </p:cNvPr>
          <p:cNvSpPr txBox="1"/>
          <p:nvPr/>
        </p:nvSpPr>
        <p:spPr>
          <a:xfrm>
            <a:off x="3615723" y="53278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0B647667-5063-2FE9-FD37-45CC74514B80}"/>
              </a:ext>
            </a:extLst>
          </p:cNvPr>
          <p:cNvSpPr txBox="1"/>
          <p:nvPr/>
        </p:nvSpPr>
        <p:spPr>
          <a:xfrm>
            <a:off x="3618263" y="491639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9C03BA6-A000-3922-EF3F-4106EC2A1101}"/>
              </a:ext>
            </a:extLst>
          </p:cNvPr>
          <p:cNvSpPr txBox="1"/>
          <p:nvPr/>
        </p:nvSpPr>
        <p:spPr>
          <a:xfrm>
            <a:off x="3618263" y="45074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DAFD0E15-7EB6-D655-4AF2-9B01FC32396F}"/>
              </a:ext>
            </a:extLst>
          </p:cNvPr>
          <p:cNvSpPr txBox="1"/>
          <p:nvPr/>
        </p:nvSpPr>
        <p:spPr>
          <a:xfrm>
            <a:off x="3613183" y="40959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0BE1EC08-2B21-DE72-2601-23B8F3D7AC5F}"/>
              </a:ext>
            </a:extLst>
          </p:cNvPr>
          <p:cNvSpPr txBox="1"/>
          <p:nvPr/>
        </p:nvSpPr>
        <p:spPr>
          <a:xfrm>
            <a:off x="3613183" y="368449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8DD97513-FEC4-3B01-FADE-2F8F8CA2583F}"/>
              </a:ext>
            </a:extLst>
          </p:cNvPr>
          <p:cNvSpPr txBox="1"/>
          <p:nvPr/>
        </p:nvSpPr>
        <p:spPr>
          <a:xfrm>
            <a:off x="4293093" y="592332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3A35E1FE-7ECD-F274-58B9-92F0D71DE0E7}"/>
              </a:ext>
            </a:extLst>
          </p:cNvPr>
          <p:cNvSpPr txBox="1"/>
          <p:nvPr/>
        </p:nvSpPr>
        <p:spPr>
          <a:xfrm>
            <a:off x="4700310" y="591824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42" name="pole tekstowe 41">
            <a:extLst>
              <a:ext uri="{FF2B5EF4-FFF2-40B4-BE49-F238E27FC236}">
                <a16:creationId xmlns:a16="http://schemas.microsoft.com/office/drawing/2014/main" id="{373D7E07-6807-C115-CD71-23EE3BE9037A}"/>
              </a:ext>
            </a:extLst>
          </p:cNvPr>
          <p:cNvSpPr txBox="1"/>
          <p:nvPr/>
        </p:nvSpPr>
        <p:spPr>
          <a:xfrm>
            <a:off x="5110801" y="591824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30722173-16F4-DEC2-0863-2FDF4C3CD6DA}"/>
              </a:ext>
            </a:extLst>
          </p:cNvPr>
          <p:cNvSpPr txBox="1"/>
          <p:nvPr/>
        </p:nvSpPr>
        <p:spPr>
          <a:xfrm>
            <a:off x="5517482" y="591824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0624B247-8621-38EA-9D54-64E4F8BA6B7D}"/>
              </a:ext>
            </a:extLst>
          </p:cNvPr>
          <p:cNvSpPr txBox="1"/>
          <p:nvPr/>
        </p:nvSpPr>
        <p:spPr>
          <a:xfrm>
            <a:off x="5926604" y="5906591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1F5FE17D-FAC5-7B61-A5D1-17983AE1B53D}"/>
              </a:ext>
            </a:extLst>
          </p:cNvPr>
          <p:cNvSpPr txBox="1"/>
          <p:nvPr/>
        </p:nvSpPr>
        <p:spPr>
          <a:xfrm>
            <a:off x="3909099" y="6097091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FF14C8B3-7E1D-9104-29D1-085C768DF8A2}"/>
              </a:ext>
            </a:extLst>
          </p:cNvPr>
          <p:cNvSpPr txBox="1"/>
          <p:nvPr/>
        </p:nvSpPr>
        <p:spPr>
          <a:xfrm>
            <a:off x="3909100" y="3429189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 PUFA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B8B5D991-115C-C3E0-BC3D-55C94CFDD6A1}"/>
              </a:ext>
            </a:extLst>
          </p:cNvPr>
          <p:cNvSpPr txBox="1"/>
          <p:nvPr/>
        </p:nvSpPr>
        <p:spPr>
          <a:xfrm>
            <a:off x="5122933" y="5384624"/>
            <a:ext cx="926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0.809</a:t>
            </a:r>
          </a:p>
          <a:p>
            <a:pPr algn="ctr"/>
            <a:r>
              <a:rPr lang="pl-PL" sz="1000" b="1" dirty="0"/>
              <a:t>(0.653-0.923)</a:t>
            </a:r>
            <a:endParaRPr lang="pl-PL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31D74BA9-E171-B016-90EC-BC8F43A89F04}"/>
              </a:ext>
            </a:extLst>
          </p:cNvPr>
          <p:cNvSpPr txBox="1"/>
          <p:nvPr/>
        </p:nvSpPr>
        <p:spPr>
          <a:xfrm rot="16200000">
            <a:off x="2444678" y="1760726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1B508041-D882-2E87-C1BA-5945FA6891CB}"/>
              </a:ext>
            </a:extLst>
          </p:cNvPr>
          <p:cNvSpPr txBox="1"/>
          <p:nvPr/>
        </p:nvSpPr>
        <p:spPr>
          <a:xfrm>
            <a:off x="3855720" y="300911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B1D34137-DC8D-1418-4D41-F4D75DC8CD1C}"/>
              </a:ext>
            </a:extLst>
          </p:cNvPr>
          <p:cNvSpPr txBox="1"/>
          <p:nvPr/>
        </p:nvSpPr>
        <p:spPr>
          <a:xfrm>
            <a:off x="3570327" y="281099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14ABE12F-F4E4-77C6-AD87-9564D4D1A60C}"/>
              </a:ext>
            </a:extLst>
          </p:cNvPr>
          <p:cNvSpPr txBox="1"/>
          <p:nvPr/>
        </p:nvSpPr>
        <p:spPr>
          <a:xfrm>
            <a:off x="3570327" y="239443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9DEB28CE-BCA6-BE4D-112B-EC9438681A3F}"/>
              </a:ext>
            </a:extLst>
          </p:cNvPr>
          <p:cNvSpPr txBox="1"/>
          <p:nvPr/>
        </p:nvSpPr>
        <p:spPr>
          <a:xfrm>
            <a:off x="3565247" y="197279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4AEB28D8-E2E5-D9FB-B5F3-D85D33291E24}"/>
              </a:ext>
            </a:extLst>
          </p:cNvPr>
          <p:cNvSpPr txBox="1"/>
          <p:nvPr/>
        </p:nvSpPr>
        <p:spPr>
          <a:xfrm>
            <a:off x="3565247" y="155623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4" name="pole tekstowe 53">
            <a:extLst>
              <a:ext uri="{FF2B5EF4-FFF2-40B4-BE49-F238E27FC236}">
                <a16:creationId xmlns:a16="http://schemas.microsoft.com/office/drawing/2014/main" id="{F8D8BD9D-47EE-FAA9-4585-7A6B6F24D0AF}"/>
              </a:ext>
            </a:extLst>
          </p:cNvPr>
          <p:cNvSpPr txBox="1"/>
          <p:nvPr/>
        </p:nvSpPr>
        <p:spPr>
          <a:xfrm>
            <a:off x="3560167" y="113205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89CF1614-EC38-6994-7987-634DBEB58589}"/>
              </a:ext>
            </a:extLst>
          </p:cNvPr>
          <p:cNvSpPr txBox="1"/>
          <p:nvPr/>
        </p:nvSpPr>
        <p:spPr>
          <a:xfrm>
            <a:off x="3565247" y="720572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56" name="pole tekstowe 55">
            <a:extLst>
              <a:ext uri="{FF2B5EF4-FFF2-40B4-BE49-F238E27FC236}">
                <a16:creationId xmlns:a16="http://schemas.microsoft.com/office/drawing/2014/main" id="{72A9166B-0AAE-0358-3C8C-235F14E71A8C}"/>
              </a:ext>
            </a:extLst>
          </p:cNvPr>
          <p:cNvSpPr txBox="1"/>
          <p:nvPr/>
        </p:nvSpPr>
        <p:spPr>
          <a:xfrm>
            <a:off x="4265477" y="300766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2A7143A7-F1DC-1EC5-2052-14948B75B960}"/>
              </a:ext>
            </a:extLst>
          </p:cNvPr>
          <p:cNvSpPr txBox="1"/>
          <p:nvPr/>
        </p:nvSpPr>
        <p:spPr>
          <a:xfrm>
            <a:off x="4675234" y="300766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58" name="pole tekstowe 57">
            <a:extLst>
              <a:ext uri="{FF2B5EF4-FFF2-40B4-BE49-F238E27FC236}">
                <a16:creationId xmlns:a16="http://schemas.microsoft.com/office/drawing/2014/main" id="{D5D215BC-64FB-09A0-04E3-9E337B860B32}"/>
              </a:ext>
            </a:extLst>
          </p:cNvPr>
          <p:cNvSpPr txBox="1"/>
          <p:nvPr/>
        </p:nvSpPr>
        <p:spPr>
          <a:xfrm>
            <a:off x="5090805" y="300766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CE89D1A3-BD43-80D0-ADA9-E147133FC479}"/>
              </a:ext>
            </a:extLst>
          </p:cNvPr>
          <p:cNvSpPr txBox="1"/>
          <p:nvPr/>
        </p:nvSpPr>
        <p:spPr>
          <a:xfrm>
            <a:off x="5497486" y="300766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60" name="pole tekstowe 59">
            <a:extLst>
              <a:ext uri="{FF2B5EF4-FFF2-40B4-BE49-F238E27FC236}">
                <a16:creationId xmlns:a16="http://schemas.microsoft.com/office/drawing/2014/main" id="{85AE672A-2A03-8D36-27F5-80B936BC9790}"/>
              </a:ext>
            </a:extLst>
          </p:cNvPr>
          <p:cNvSpPr txBox="1"/>
          <p:nvPr/>
        </p:nvSpPr>
        <p:spPr>
          <a:xfrm>
            <a:off x="5914228" y="2996005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61" name="pole tekstowe 60">
            <a:extLst>
              <a:ext uri="{FF2B5EF4-FFF2-40B4-BE49-F238E27FC236}">
                <a16:creationId xmlns:a16="http://schemas.microsoft.com/office/drawing/2014/main" id="{6FEAF4EE-19CB-9760-EA1F-3A23A4AF0AE3}"/>
              </a:ext>
            </a:extLst>
          </p:cNvPr>
          <p:cNvSpPr txBox="1"/>
          <p:nvPr/>
        </p:nvSpPr>
        <p:spPr>
          <a:xfrm>
            <a:off x="3884023" y="3181425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pole tekstowe 61">
            <a:extLst>
              <a:ext uri="{FF2B5EF4-FFF2-40B4-BE49-F238E27FC236}">
                <a16:creationId xmlns:a16="http://schemas.microsoft.com/office/drawing/2014/main" id="{C5BEDFEE-9571-58F8-7E0F-DDCC7640FDAB}"/>
              </a:ext>
            </a:extLst>
          </p:cNvPr>
          <p:cNvSpPr txBox="1"/>
          <p:nvPr/>
        </p:nvSpPr>
        <p:spPr>
          <a:xfrm>
            <a:off x="3884024" y="447483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Iso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 BCFA</a:t>
            </a:r>
          </a:p>
        </p:txBody>
      </p:sp>
      <p:sp>
        <p:nvSpPr>
          <p:cNvPr id="63" name="pole tekstowe 62">
            <a:extLst>
              <a:ext uri="{FF2B5EF4-FFF2-40B4-BE49-F238E27FC236}">
                <a16:creationId xmlns:a16="http://schemas.microsoft.com/office/drawing/2014/main" id="{71D47ADC-29EF-18BB-0C96-7CF3657477ED}"/>
              </a:ext>
            </a:extLst>
          </p:cNvPr>
          <p:cNvSpPr txBox="1"/>
          <p:nvPr/>
        </p:nvSpPr>
        <p:spPr>
          <a:xfrm>
            <a:off x="5086638" y="2402918"/>
            <a:ext cx="949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AUC: 0.833</a:t>
            </a:r>
          </a:p>
          <a:p>
            <a:pPr algn="ctr"/>
            <a:r>
              <a:rPr lang="pl-PL" sz="1000" b="1" dirty="0">
                <a:latin typeface="Arial" panose="020B0604020202020204" pitchFamily="34" charset="0"/>
                <a:cs typeface="Arial" panose="020B0604020202020204" pitchFamily="34" charset="0"/>
              </a:rPr>
              <a:t>(0.729-0.929)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AD0FC2F-EFD2-BE27-FF38-A84B89E35F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 t="9285" r="6984" b="12618"/>
          <a:stretch>
            <a:fillRect/>
          </a:stretch>
        </p:blipFill>
        <p:spPr>
          <a:xfrm>
            <a:off x="831028" y="3710214"/>
            <a:ext cx="2407948" cy="2304822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0ED089DF-7C1A-5BF8-B20B-5EA219590AA5}"/>
              </a:ext>
            </a:extLst>
          </p:cNvPr>
          <p:cNvSpPr txBox="1"/>
          <p:nvPr/>
        </p:nvSpPr>
        <p:spPr>
          <a:xfrm rot="16200000">
            <a:off x="-565730" y="7777224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6476367-A685-1328-1323-C911EA46AD5E}"/>
              </a:ext>
            </a:extLst>
          </p:cNvPr>
          <p:cNvSpPr txBox="1"/>
          <p:nvPr/>
        </p:nvSpPr>
        <p:spPr>
          <a:xfrm>
            <a:off x="854202" y="8975445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A15AF891-2F4E-F603-9A2C-608D43D1F197}"/>
              </a:ext>
            </a:extLst>
          </p:cNvPr>
          <p:cNvSpPr txBox="1"/>
          <p:nvPr/>
        </p:nvSpPr>
        <p:spPr>
          <a:xfrm>
            <a:off x="590399" y="879193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BE4C3FF-B0EA-DDBC-5627-657267002B0A}"/>
              </a:ext>
            </a:extLst>
          </p:cNvPr>
          <p:cNvSpPr txBox="1"/>
          <p:nvPr/>
        </p:nvSpPr>
        <p:spPr>
          <a:xfrm>
            <a:off x="590399" y="837791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5A212A1-57A7-0C4E-F235-EA5E0AA7A644}"/>
              </a:ext>
            </a:extLst>
          </p:cNvPr>
          <p:cNvSpPr txBox="1"/>
          <p:nvPr/>
        </p:nvSpPr>
        <p:spPr>
          <a:xfrm>
            <a:off x="590399" y="797151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9406100F-EEC6-AB13-2A26-C0AF5F26EFF6}"/>
              </a:ext>
            </a:extLst>
          </p:cNvPr>
          <p:cNvSpPr txBox="1"/>
          <p:nvPr/>
        </p:nvSpPr>
        <p:spPr>
          <a:xfrm>
            <a:off x="585319" y="756003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339FA63D-437A-DD03-891F-51BF78F91BB2}"/>
              </a:ext>
            </a:extLst>
          </p:cNvPr>
          <p:cNvSpPr txBox="1"/>
          <p:nvPr/>
        </p:nvSpPr>
        <p:spPr>
          <a:xfrm>
            <a:off x="585319" y="714601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379E3344-EC0A-FA5E-94C9-9575C8CC3D6F}"/>
              </a:ext>
            </a:extLst>
          </p:cNvPr>
          <p:cNvSpPr txBox="1"/>
          <p:nvPr/>
        </p:nvSpPr>
        <p:spPr>
          <a:xfrm>
            <a:off x="585319" y="6737070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B92134DF-8B02-033E-3634-6F8DE4CF6F31}"/>
              </a:ext>
            </a:extLst>
          </p:cNvPr>
          <p:cNvSpPr txBox="1"/>
          <p:nvPr/>
        </p:nvSpPr>
        <p:spPr>
          <a:xfrm>
            <a:off x="1262054" y="897399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3C141C31-6F68-2008-1F86-F70D5D0F69E7}"/>
              </a:ext>
            </a:extLst>
          </p:cNvPr>
          <p:cNvSpPr txBox="1"/>
          <p:nvPr/>
        </p:nvSpPr>
        <p:spPr>
          <a:xfrm>
            <a:off x="1671811" y="897399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64" name="pole tekstowe 63">
            <a:extLst>
              <a:ext uri="{FF2B5EF4-FFF2-40B4-BE49-F238E27FC236}">
                <a16:creationId xmlns:a16="http://schemas.microsoft.com/office/drawing/2014/main" id="{B2D3AA1A-EB44-2BE7-5502-C8B88581F7C8}"/>
              </a:ext>
            </a:extLst>
          </p:cNvPr>
          <p:cNvSpPr txBox="1"/>
          <p:nvPr/>
        </p:nvSpPr>
        <p:spPr>
          <a:xfrm>
            <a:off x="2085477" y="897399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65" name="pole tekstowe 64">
            <a:extLst>
              <a:ext uri="{FF2B5EF4-FFF2-40B4-BE49-F238E27FC236}">
                <a16:creationId xmlns:a16="http://schemas.microsoft.com/office/drawing/2014/main" id="{383AC547-2FB6-3E57-C6D2-C65D36DA3DD2}"/>
              </a:ext>
            </a:extLst>
          </p:cNvPr>
          <p:cNvSpPr txBox="1"/>
          <p:nvPr/>
        </p:nvSpPr>
        <p:spPr>
          <a:xfrm>
            <a:off x="2489618" y="8973996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66" name="pole tekstowe 65">
            <a:extLst>
              <a:ext uri="{FF2B5EF4-FFF2-40B4-BE49-F238E27FC236}">
                <a16:creationId xmlns:a16="http://schemas.microsoft.com/office/drawing/2014/main" id="{8D75A23D-9C7C-BFC6-4D7E-F1A193FE71FD}"/>
              </a:ext>
            </a:extLst>
          </p:cNvPr>
          <p:cNvSpPr txBox="1"/>
          <p:nvPr/>
        </p:nvSpPr>
        <p:spPr>
          <a:xfrm>
            <a:off x="2899375" y="8960433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67" name="pole tekstowe 66">
            <a:extLst>
              <a:ext uri="{FF2B5EF4-FFF2-40B4-BE49-F238E27FC236}">
                <a16:creationId xmlns:a16="http://schemas.microsoft.com/office/drawing/2014/main" id="{91561824-11F1-B896-996E-56F97A239403}"/>
              </a:ext>
            </a:extLst>
          </p:cNvPr>
          <p:cNvSpPr txBox="1"/>
          <p:nvPr/>
        </p:nvSpPr>
        <p:spPr>
          <a:xfrm>
            <a:off x="873615" y="9131883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pole tekstowe 67">
            <a:extLst>
              <a:ext uri="{FF2B5EF4-FFF2-40B4-BE49-F238E27FC236}">
                <a16:creationId xmlns:a16="http://schemas.microsoft.com/office/drawing/2014/main" id="{7A39714A-8EB9-9CAA-A24D-C6B72E243465}"/>
              </a:ext>
            </a:extLst>
          </p:cNvPr>
          <p:cNvSpPr txBox="1"/>
          <p:nvPr/>
        </p:nvSpPr>
        <p:spPr>
          <a:xfrm>
            <a:off x="873616" y="6463981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n6 PUFA</a:t>
            </a:r>
          </a:p>
        </p:txBody>
      </p:sp>
      <p:sp>
        <p:nvSpPr>
          <p:cNvPr id="69" name="pole tekstowe 68">
            <a:extLst>
              <a:ext uri="{FF2B5EF4-FFF2-40B4-BE49-F238E27FC236}">
                <a16:creationId xmlns:a16="http://schemas.microsoft.com/office/drawing/2014/main" id="{90B9B833-F78D-CFD9-A552-34224D63EC9C}"/>
              </a:ext>
            </a:extLst>
          </p:cNvPr>
          <p:cNvSpPr txBox="1"/>
          <p:nvPr/>
        </p:nvSpPr>
        <p:spPr>
          <a:xfrm>
            <a:off x="2085848" y="8419416"/>
            <a:ext cx="9300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0.801</a:t>
            </a:r>
          </a:p>
          <a:p>
            <a:pPr algn="ctr"/>
            <a:r>
              <a:rPr lang="pl-PL" sz="1000" b="1" dirty="0"/>
              <a:t>(0.666-0.917)</a:t>
            </a:r>
            <a:endParaRPr lang="pl-PL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pole tekstowe 69">
            <a:extLst>
              <a:ext uri="{FF2B5EF4-FFF2-40B4-BE49-F238E27FC236}">
                <a16:creationId xmlns:a16="http://schemas.microsoft.com/office/drawing/2014/main" id="{54C272BA-1BDC-F5F9-2403-5C079F0DE8E3}"/>
              </a:ext>
            </a:extLst>
          </p:cNvPr>
          <p:cNvSpPr txBox="1"/>
          <p:nvPr/>
        </p:nvSpPr>
        <p:spPr>
          <a:xfrm rot="16200000">
            <a:off x="-552522" y="4737352"/>
            <a:ext cx="225810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True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pole tekstowe 70">
            <a:extLst>
              <a:ext uri="{FF2B5EF4-FFF2-40B4-BE49-F238E27FC236}">
                <a16:creationId xmlns:a16="http://schemas.microsoft.com/office/drawing/2014/main" id="{C6479F8D-63CB-A705-7E26-C7C78107D262}"/>
              </a:ext>
            </a:extLst>
          </p:cNvPr>
          <p:cNvSpPr txBox="1"/>
          <p:nvPr/>
        </p:nvSpPr>
        <p:spPr>
          <a:xfrm>
            <a:off x="863600" y="59603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72" name="pole tekstowe 71">
            <a:extLst>
              <a:ext uri="{FF2B5EF4-FFF2-40B4-BE49-F238E27FC236}">
                <a16:creationId xmlns:a16="http://schemas.microsoft.com/office/drawing/2014/main" id="{4256859C-C2E3-E5DB-2667-E1B3149A0EBC}"/>
              </a:ext>
            </a:extLst>
          </p:cNvPr>
          <p:cNvSpPr txBox="1"/>
          <p:nvPr/>
        </p:nvSpPr>
        <p:spPr>
          <a:xfrm>
            <a:off x="598527" y="576221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0.0</a:t>
            </a:r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B9E26DB6-2AC8-1933-24DF-32DAB976A5AB}"/>
              </a:ext>
            </a:extLst>
          </p:cNvPr>
          <p:cNvSpPr txBox="1"/>
          <p:nvPr/>
        </p:nvSpPr>
        <p:spPr>
          <a:xfrm>
            <a:off x="598527" y="53456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74" name="pole tekstowe 73">
            <a:extLst>
              <a:ext uri="{FF2B5EF4-FFF2-40B4-BE49-F238E27FC236}">
                <a16:creationId xmlns:a16="http://schemas.microsoft.com/office/drawing/2014/main" id="{ADF78178-0371-A0CA-B085-A1629166DC33}"/>
              </a:ext>
            </a:extLst>
          </p:cNvPr>
          <p:cNvSpPr txBox="1"/>
          <p:nvPr/>
        </p:nvSpPr>
        <p:spPr>
          <a:xfrm>
            <a:off x="598527" y="49392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75" name="pole tekstowe 74">
            <a:extLst>
              <a:ext uri="{FF2B5EF4-FFF2-40B4-BE49-F238E27FC236}">
                <a16:creationId xmlns:a16="http://schemas.microsoft.com/office/drawing/2014/main" id="{3EC2DBDB-0DD5-9B1F-9374-97FE7A472DE0}"/>
              </a:ext>
            </a:extLst>
          </p:cNvPr>
          <p:cNvSpPr txBox="1"/>
          <p:nvPr/>
        </p:nvSpPr>
        <p:spPr>
          <a:xfrm>
            <a:off x="598527" y="453285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76" name="pole tekstowe 75">
            <a:extLst>
              <a:ext uri="{FF2B5EF4-FFF2-40B4-BE49-F238E27FC236}">
                <a16:creationId xmlns:a16="http://schemas.microsoft.com/office/drawing/2014/main" id="{B4E74347-23BB-3F6B-F4CB-CA138C31C6A7}"/>
              </a:ext>
            </a:extLst>
          </p:cNvPr>
          <p:cNvSpPr txBox="1"/>
          <p:nvPr/>
        </p:nvSpPr>
        <p:spPr>
          <a:xfrm>
            <a:off x="598527" y="411883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77" name="pole tekstowe 76">
            <a:extLst>
              <a:ext uri="{FF2B5EF4-FFF2-40B4-BE49-F238E27FC236}">
                <a16:creationId xmlns:a16="http://schemas.microsoft.com/office/drawing/2014/main" id="{A5149095-F183-421B-2958-D16AC175A1EA}"/>
              </a:ext>
            </a:extLst>
          </p:cNvPr>
          <p:cNvSpPr txBox="1"/>
          <p:nvPr/>
        </p:nvSpPr>
        <p:spPr>
          <a:xfrm>
            <a:off x="598527" y="3702278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78" name="pole tekstowe 77">
            <a:extLst>
              <a:ext uri="{FF2B5EF4-FFF2-40B4-BE49-F238E27FC236}">
                <a16:creationId xmlns:a16="http://schemas.microsoft.com/office/drawing/2014/main" id="{88AD5E75-8FF0-656C-6119-2CAFBA8590AC}"/>
              </a:ext>
            </a:extLst>
          </p:cNvPr>
          <p:cNvSpPr txBox="1"/>
          <p:nvPr/>
        </p:nvSpPr>
        <p:spPr>
          <a:xfrm>
            <a:off x="1273357" y="595888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0.2</a:t>
            </a:r>
          </a:p>
        </p:txBody>
      </p:sp>
      <p:sp>
        <p:nvSpPr>
          <p:cNvPr id="79" name="pole tekstowe 78">
            <a:extLst>
              <a:ext uri="{FF2B5EF4-FFF2-40B4-BE49-F238E27FC236}">
                <a16:creationId xmlns:a16="http://schemas.microsoft.com/office/drawing/2014/main" id="{3865C8E3-EFFE-4D23-7F92-5232A9F964B0}"/>
              </a:ext>
            </a:extLst>
          </p:cNvPr>
          <p:cNvSpPr txBox="1"/>
          <p:nvPr/>
        </p:nvSpPr>
        <p:spPr>
          <a:xfrm>
            <a:off x="1683114" y="595888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0.4</a:t>
            </a:r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675EB2A4-80C0-F487-11A3-E8A36B865346}"/>
              </a:ext>
            </a:extLst>
          </p:cNvPr>
          <p:cNvSpPr txBox="1"/>
          <p:nvPr/>
        </p:nvSpPr>
        <p:spPr>
          <a:xfrm>
            <a:off x="2098685" y="595888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81" name="pole tekstowe 80">
            <a:extLst>
              <a:ext uri="{FF2B5EF4-FFF2-40B4-BE49-F238E27FC236}">
                <a16:creationId xmlns:a16="http://schemas.microsoft.com/office/drawing/2014/main" id="{CC3C2744-DBA0-0A57-4770-9C859EB81AAF}"/>
              </a:ext>
            </a:extLst>
          </p:cNvPr>
          <p:cNvSpPr txBox="1"/>
          <p:nvPr/>
        </p:nvSpPr>
        <p:spPr>
          <a:xfrm>
            <a:off x="2510446" y="5958889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82" name="pole tekstowe 81">
            <a:extLst>
              <a:ext uri="{FF2B5EF4-FFF2-40B4-BE49-F238E27FC236}">
                <a16:creationId xmlns:a16="http://schemas.microsoft.com/office/drawing/2014/main" id="{A661C974-F7ED-AE60-78E6-FA47DCCD9BD2}"/>
              </a:ext>
            </a:extLst>
          </p:cNvPr>
          <p:cNvSpPr txBox="1"/>
          <p:nvPr/>
        </p:nvSpPr>
        <p:spPr>
          <a:xfrm>
            <a:off x="2922108" y="5947231"/>
            <a:ext cx="3289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83" name="pole tekstowe 82">
            <a:extLst>
              <a:ext uri="{FF2B5EF4-FFF2-40B4-BE49-F238E27FC236}">
                <a16:creationId xmlns:a16="http://schemas.microsoft.com/office/drawing/2014/main" id="{17885F75-B628-EDFB-28A6-8C831A1012F9}"/>
              </a:ext>
            </a:extLst>
          </p:cNvPr>
          <p:cNvSpPr txBox="1"/>
          <p:nvPr/>
        </p:nvSpPr>
        <p:spPr>
          <a:xfrm>
            <a:off x="886823" y="6092011"/>
            <a:ext cx="231850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False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positive</a:t>
            </a:r>
            <a:r>
              <a:rPr lang="pl-PL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800" dirty="0" err="1">
                <a:latin typeface="Arial" panose="020B0604020202020204" pitchFamily="34" charset="0"/>
                <a:cs typeface="Arial" panose="020B0604020202020204" pitchFamily="34" charset="0"/>
              </a:rPr>
              <a:t>rate</a:t>
            </a:r>
            <a:endParaRPr lang="pl-PL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pole tekstowe 83">
            <a:extLst>
              <a:ext uri="{FF2B5EF4-FFF2-40B4-BE49-F238E27FC236}">
                <a16:creationId xmlns:a16="http://schemas.microsoft.com/office/drawing/2014/main" id="{8E30ED86-515E-DF9B-9A0C-335229B9FA5F}"/>
              </a:ext>
            </a:extLst>
          </p:cNvPr>
          <p:cNvSpPr txBox="1"/>
          <p:nvPr/>
        </p:nvSpPr>
        <p:spPr>
          <a:xfrm>
            <a:off x="886824" y="3424109"/>
            <a:ext cx="23185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100" b="1" dirty="0" err="1">
                <a:latin typeface="Arial" panose="020B0604020202020204" pitchFamily="34" charset="0"/>
                <a:cs typeface="Arial" panose="020B0604020202020204" pitchFamily="34" charset="0"/>
              </a:rPr>
              <a:t>total</a:t>
            </a:r>
            <a:r>
              <a:rPr lang="pl-PL" sz="1100" b="1" dirty="0">
                <a:latin typeface="Arial" panose="020B0604020202020204" pitchFamily="34" charset="0"/>
                <a:cs typeface="Arial" panose="020B0604020202020204" pitchFamily="34" charset="0"/>
              </a:rPr>
              <a:t> BCFA</a:t>
            </a:r>
          </a:p>
        </p:txBody>
      </p:sp>
      <p:sp>
        <p:nvSpPr>
          <p:cNvPr id="85" name="pole tekstowe 84">
            <a:extLst>
              <a:ext uri="{FF2B5EF4-FFF2-40B4-BE49-F238E27FC236}">
                <a16:creationId xmlns:a16="http://schemas.microsoft.com/office/drawing/2014/main" id="{DA3829EF-10E4-65C1-AFD4-245FE263A2A9}"/>
              </a:ext>
            </a:extLst>
          </p:cNvPr>
          <p:cNvSpPr txBox="1"/>
          <p:nvPr/>
        </p:nvSpPr>
        <p:spPr>
          <a:xfrm>
            <a:off x="2151952" y="5379544"/>
            <a:ext cx="8242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000" b="1" dirty="0"/>
              <a:t>AUC: 0.816</a:t>
            </a:r>
          </a:p>
          <a:p>
            <a:pPr algn="ctr"/>
            <a:r>
              <a:rPr lang="pl-PL" sz="1000" b="1" dirty="0"/>
              <a:t>(0.7-0.915) </a:t>
            </a:r>
            <a:endParaRPr lang="pl-PL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37301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</TotalTime>
  <Words>130</Words>
  <Application>Microsoft Office PowerPoint</Application>
  <PresentationFormat>Papier A4 (210x297 mm)</PresentationFormat>
  <Paragraphs>85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Motyw pakietu Office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Zuzanna Gogulska</dc:creator>
  <cp:lastModifiedBy>Zuzanna Gogulska</cp:lastModifiedBy>
  <cp:revision>23</cp:revision>
  <dcterms:created xsi:type="dcterms:W3CDTF">2026-06-08T20:05:29Z</dcterms:created>
  <dcterms:modified xsi:type="dcterms:W3CDTF">2026-06-09T19:10:58Z</dcterms:modified>
</cp:coreProperties>
</file>